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82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2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74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28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75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4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15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45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0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90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01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EB3ED-8775-4F0A-928A-08B065C6A342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E5720-217A-44E9-AE85-5D7350B1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3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3821" y="903146"/>
            <a:ext cx="931601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Карта учета</a:t>
            </a:r>
          </a:p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профилактического медицинского осмотра (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диспансеризации)</a:t>
            </a:r>
          </a:p>
          <a:p>
            <a:pPr algn="ctr"/>
            <a:endParaRPr lang="ru-RU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Учетная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форма №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131/у, </a:t>
            </a:r>
          </a:p>
          <a:p>
            <a:pPr algn="ctr"/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утвержденная приказом </a:t>
            </a:r>
          </a:p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Министерства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здравоохранения </a:t>
            </a:r>
          </a:p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Российской Федерации</a:t>
            </a:r>
          </a:p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от «10» ноября 2020 г. № 1207н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058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18. Заболевания, выявленные при проведении профилактического медицинского осмотра (диспансеризации), установление диспансерного </a:t>
            </a:r>
            <a:r>
              <a:rPr lang="ru-RU" sz="1400" dirty="0" smtClean="0"/>
              <a:t>наблюдения </a:t>
            </a:r>
            <a:r>
              <a:rPr lang="ru-RU" sz="1400" dirty="0" smtClean="0">
                <a:solidFill>
                  <a:srgbClr val="FF0000"/>
                </a:solidFill>
              </a:rPr>
              <a:t>ПРОДОЛЖЕНИЕ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398765"/>
              </p:ext>
            </p:extLst>
          </p:nvPr>
        </p:nvGraphicFramePr>
        <p:xfrm>
          <a:off x="696421" y="523220"/>
          <a:ext cx="10436263" cy="1369696"/>
        </p:xfrm>
        <a:graphic>
          <a:graphicData uri="http://schemas.openxmlformats.org/drawingml/2006/table">
            <a:tbl>
              <a:tblPr firstRow="1" firstCol="1" bandRow="1"/>
              <a:tblGrid>
                <a:gridCol w="3935875"/>
                <a:gridCol w="615635"/>
                <a:gridCol w="705020"/>
                <a:gridCol w="972185"/>
                <a:gridCol w="1192744"/>
                <a:gridCol w="1493822"/>
                <a:gridCol w="1520982"/>
              </a:tblGrid>
              <a:tr h="29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классов и</a:t>
                      </a:r>
                    </a:p>
                    <a:p>
                      <a:pPr marL="247650" indent="-2476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отдельных болезней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МКБ-10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наличии заболевания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об установлении диспансерного наблюдения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об впервые выявленном заболевании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впервые установлении диспансерного наблюдения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02680"/>
              </p:ext>
            </p:extLst>
          </p:nvPr>
        </p:nvGraphicFramePr>
        <p:xfrm>
          <a:off x="696421" y="1892916"/>
          <a:ext cx="10406203" cy="4793937"/>
        </p:xfrm>
        <a:graphic>
          <a:graphicData uri="http://schemas.openxmlformats.org/drawingml/2006/table">
            <a:tbl>
              <a:tblPr firstRow="1" firstCol="1" bandRow="1"/>
              <a:tblGrid>
                <a:gridCol w="3932976"/>
                <a:gridCol w="606582"/>
                <a:gridCol w="716972"/>
                <a:gridCol w="972185"/>
                <a:gridCol w="1189845"/>
                <a:gridCol w="1493822"/>
                <a:gridCol w="1493821"/>
              </a:tblGrid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Болезни системы кровообращения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I00-I99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них: болезни, характеризующиеся повышенным кровяным давлением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I10-I13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ишемическая болезнь сердца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I20-I25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цереброваскулярные болезни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I60-I69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33210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них: закупорка и стеноз прецеребральных артерий, не приводящие к инфаркту мозга и закупорка и стеноз церебральных артерий, не приводящие к инфаркту мозга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I66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Болезни органов дыхания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J00-J99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бронхит, не уточненный как острый и хронический, простой и слизисто-гнойный хронический бронхит, хр. бронхит неуточненный, эмфизема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другая хроническая обструктивная легочная болезнь, астма, астматический статус, бронхоэктатическая болезнь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J44-J47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Болезни органов пищеварения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K00-K93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indent="15113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язва желудка, язва двенадцатиперстной кишки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К25, К26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гастрит и дуоденит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К29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418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94" y="117788"/>
            <a:ext cx="1141943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19. </a:t>
            </a:r>
            <a:r>
              <a:rPr lang="ru-RU" dirty="0"/>
              <a:t>Диспансерное наблюдение установлено:</a:t>
            </a:r>
          </a:p>
          <a:p>
            <a:r>
              <a:rPr lang="ru-RU" dirty="0">
                <a:solidFill>
                  <a:srgbClr val="FF0000"/>
                </a:solidFill>
              </a:rPr>
              <a:t>19.1.</a:t>
            </a:r>
            <a:r>
              <a:rPr lang="ru-RU" dirty="0"/>
              <a:t> врачом (фельдшером) ОМП/КМП/ЦЗ: да - 1; нет - 2. Если "да", № строки таблицы пункта 18 _______</a:t>
            </a:r>
          </a:p>
          <a:p>
            <a:r>
              <a:rPr lang="ru-RU" dirty="0">
                <a:solidFill>
                  <a:srgbClr val="FF0000"/>
                </a:solidFill>
              </a:rPr>
              <a:t>19.2.</a:t>
            </a:r>
            <a:r>
              <a:rPr lang="ru-RU" dirty="0"/>
              <a:t> врачом-терапевтом: да - 1; нет - 2. Если "да", № строки таблицы пункта 18 ___________</a:t>
            </a:r>
          </a:p>
          <a:p>
            <a:r>
              <a:rPr lang="ru-RU" dirty="0">
                <a:solidFill>
                  <a:srgbClr val="FF0000"/>
                </a:solidFill>
              </a:rPr>
              <a:t>19.3</a:t>
            </a:r>
            <a:r>
              <a:rPr lang="ru-RU" dirty="0"/>
              <a:t>. врачом-специалистом: да - 1; нет - 2. Если "да", № строки таблицы пункта 18 ____________</a:t>
            </a:r>
          </a:p>
          <a:p>
            <a:r>
              <a:rPr lang="ru-RU" dirty="0">
                <a:solidFill>
                  <a:srgbClr val="FF0000"/>
                </a:solidFill>
              </a:rPr>
              <a:t>19.4</a:t>
            </a:r>
            <a:r>
              <a:rPr lang="ru-RU" dirty="0"/>
              <a:t>. фельдшером фельдшерского здравпункта или ФАП: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да </a:t>
            </a:r>
            <a:r>
              <a:rPr lang="ru-RU" dirty="0"/>
              <a:t>- 1; нет - 2. Если "да", № строки таблицы пункта 18 </a:t>
            </a:r>
            <a:r>
              <a:rPr lang="ru-RU" dirty="0" smtClean="0"/>
              <a:t>______</a:t>
            </a:r>
          </a:p>
          <a:p>
            <a:endParaRPr lang="ru-RU" sz="800" dirty="0"/>
          </a:p>
          <a:p>
            <a:r>
              <a:rPr lang="ru-RU" dirty="0"/>
              <a:t>20. Группа здоровья: I группа - 1, II группа - 2, </a:t>
            </a:r>
            <a:r>
              <a:rPr lang="ru-RU" dirty="0" err="1"/>
              <a:t>IIIа</a:t>
            </a:r>
            <a:r>
              <a:rPr lang="ru-RU" dirty="0"/>
              <a:t> группа - 3, </a:t>
            </a:r>
            <a:r>
              <a:rPr lang="ru-RU" dirty="0" err="1"/>
              <a:t>IIIб</a:t>
            </a:r>
            <a:r>
              <a:rPr lang="ru-RU" dirty="0"/>
              <a:t> группа </a:t>
            </a:r>
            <a:r>
              <a:rPr lang="ru-RU" dirty="0" smtClean="0"/>
              <a:t>– 4</a:t>
            </a:r>
          </a:p>
          <a:p>
            <a:endParaRPr lang="ru-RU" sz="800" dirty="0"/>
          </a:p>
          <a:p>
            <a:r>
              <a:rPr lang="ru-RU" dirty="0">
                <a:solidFill>
                  <a:srgbClr val="FF0000"/>
                </a:solidFill>
              </a:rPr>
              <a:t>21</a:t>
            </a:r>
            <a:r>
              <a:rPr lang="ru-RU" dirty="0"/>
              <a:t>. Уровень артериального давления ниже 140/90 мм рт. ст. на фоне приема гипотензивных лекарственных препаратов при наличии болезней, характеризующихся повышенным кровяным давлением (коды I10 - I15 по МКБ-10): да - 1; нет </a:t>
            </a:r>
            <a:r>
              <a:rPr lang="ru-RU" dirty="0" smtClean="0"/>
              <a:t>– 2</a:t>
            </a:r>
          </a:p>
          <a:p>
            <a:endParaRPr lang="ru-RU" sz="800" dirty="0"/>
          </a:p>
          <a:p>
            <a:r>
              <a:rPr lang="ru-RU" dirty="0"/>
              <a:t>22. Направлен при наличии медицинских показаний на дополнительное обследование, не входящее в объем диспансеризации, в том числе направлен на осмотр (консультацию) врачом-онкологом при подозрении на онкологическое заболевание: да - 1; нет - 2</a:t>
            </a:r>
          </a:p>
          <a:p>
            <a:r>
              <a:rPr lang="ru-RU" dirty="0"/>
              <a:t>Если "да", дата направления "__" ______ 20__ г</a:t>
            </a:r>
            <a:r>
              <a:rPr lang="ru-RU" dirty="0" smtClean="0"/>
              <a:t>.</a:t>
            </a:r>
          </a:p>
          <a:p>
            <a:endParaRPr lang="ru-RU" sz="800" dirty="0"/>
          </a:p>
          <a:p>
            <a:r>
              <a:rPr lang="ru-RU" dirty="0"/>
              <a:t>23. Направлен для получения специализированной, в том числе высокотехнологичной, медицинской помощи: да - 1; нет - 2</a:t>
            </a:r>
          </a:p>
          <a:p>
            <a:r>
              <a:rPr lang="ru-RU" dirty="0"/>
              <a:t>Если "да", дата направления "__" ______ 20__ г</a:t>
            </a:r>
            <a:r>
              <a:rPr lang="ru-RU" dirty="0" smtClean="0"/>
              <a:t>.</a:t>
            </a:r>
          </a:p>
          <a:p>
            <a:endParaRPr lang="ru-RU" sz="800" dirty="0"/>
          </a:p>
          <a:p>
            <a:r>
              <a:rPr lang="ru-RU" dirty="0"/>
              <a:t>24. Направлен на санаторно-курортное лечение: да - 1; нет – 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3413" y="5798372"/>
            <a:ext cx="116195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ФИО </a:t>
            </a:r>
            <a:r>
              <a:rPr lang="ru-RU" dirty="0"/>
              <a:t>и подпись врача (фельдшера), ответственного за </a:t>
            </a:r>
            <a:r>
              <a:rPr lang="ru-RU" dirty="0" smtClean="0"/>
              <a:t>проведение</a:t>
            </a:r>
          </a:p>
          <a:p>
            <a:pPr algn="r"/>
            <a:r>
              <a:rPr lang="ru-RU" dirty="0" smtClean="0"/>
              <a:t> </a:t>
            </a:r>
            <a:r>
              <a:rPr lang="ru-RU" dirty="0"/>
              <a:t>профилактического медицинского осмотра (диспансеризации)</a:t>
            </a:r>
          </a:p>
        </p:txBody>
      </p:sp>
    </p:spTree>
    <p:extLst>
      <p:ext uri="{BB962C8B-B14F-4D97-AF65-F5344CB8AC3E}">
        <p14:creationId xmlns:p14="http://schemas.microsoft.com/office/powerpoint/2010/main" val="297565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671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83374" y="0"/>
            <a:ext cx="45086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Приложение № 1</a:t>
            </a:r>
          </a:p>
          <a:p>
            <a:r>
              <a:rPr lang="ru-RU" sz="1400" dirty="0"/>
              <a:t>к приказу Министерства здравоохранения </a:t>
            </a:r>
            <a:endParaRPr lang="ru-RU" sz="1400" dirty="0" smtClean="0"/>
          </a:p>
          <a:p>
            <a:r>
              <a:rPr lang="ru-RU" sz="1400" dirty="0" smtClean="0"/>
              <a:t>Российской Федерации от </a:t>
            </a:r>
            <a:r>
              <a:rPr lang="ru-RU" sz="1400" dirty="0"/>
              <a:t>«10» ноября 2020 г. № 1207н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628423"/>
              </p:ext>
            </p:extLst>
          </p:nvPr>
        </p:nvGraphicFramePr>
        <p:xfrm>
          <a:off x="730815" y="738664"/>
          <a:ext cx="10803300" cy="562548"/>
        </p:xfrm>
        <a:graphic>
          <a:graphicData uri="http://schemas.openxmlformats.org/drawingml/2006/table">
            <a:tbl>
              <a:tblPr firstRow="1" firstCol="1" bandRow="1"/>
              <a:tblGrid>
                <a:gridCol w="5403876"/>
                <a:gridCol w="539942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медицинской организации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 формы по ОКУД                                       Код организации по ОКПО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ГБУЗ «____________________» МЗ КК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Медицинская документация                                Учетная форма № 131/у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Адрес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Утверждена приказом Минздрава России от 10 ноября 2020 г.№1207н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7094" y="1301212"/>
            <a:ext cx="11470742" cy="3721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 учета</a:t>
            </a:r>
            <a:endParaRPr lang="ru-RU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профилактического медицинского осмотра (диспансеризации)</a:t>
            </a:r>
            <a:endParaRPr lang="ru-RU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(нужное подчеркнуть)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Дата начала профилактического медицинского осмотра (диспансеризация) «___»____________ 20___г.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Фамилия, имя, отчество (при наличии):  	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Пол: мужской — 1; женский — 2.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Дата рождения    «___»____________ 202___г., полных лет </a:t>
            </a:r>
            <a:r>
              <a:rPr lang="ru-RU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отчетном году</a:t>
            </a: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Местность: городская — 1, сельская — 2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Адрес регистрации по месту жительства или месту пребывания: субъект Российской Федерации__________________ район__________________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__________________________город_________________ населенный пункт____________________улица_________________________________, дом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___________, корпус____________, кв. ______________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Код категория льготы:  	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Принадлежность к коренных малочисленным народам Севера, Сибири и Дальнего Востока Российской Федерации: да — 1; нет — 2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Занятость: 1 — работает; 2 — не работает; 3 — обучающийся в образовательной организации по очной форме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Профилактический медицинский осмотр (первый этап диспансеризации) проводится мобильной медицинской бригадой: да — 1; нет — 2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Результаты исследований и иных медицинских вмешательств, выполненных при проведении профилактического медицинского осмотра (первого этапа диспансеризации</a:t>
            </a:r>
            <a:r>
              <a:rPr lang="ru-RU" sz="1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r>
              <a:rPr lang="ru-RU" sz="1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3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260190"/>
              </p:ext>
            </p:extLst>
          </p:nvPr>
        </p:nvGraphicFramePr>
        <p:xfrm>
          <a:off x="479834" y="4958019"/>
          <a:ext cx="11054281" cy="1781556"/>
        </p:xfrm>
        <a:graphic>
          <a:graphicData uri="http://schemas.openxmlformats.org/drawingml/2006/table">
            <a:tbl>
              <a:tblPr firstRow="1" firstCol="1" bandRow="1"/>
              <a:tblGrid>
                <a:gridCol w="1683385"/>
                <a:gridCol w="2254872"/>
                <a:gridCol w="3594226"/>
                <a:gridCol w="352179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	                  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масса</a:t>
                      </a:r>
                      <a:r>
                        <a:rPr lang="ru-RU" sz="1300" spc="85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тела	               </a:t>
                      </a:r>
                      <a:r>
                        <a:rPr lang="ru-RU" sz="1300" i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кг.</a:t>
                      </a:r>
                      <a:endParaRPr lang="ru-RU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индекс</a:t>
                      </a:r>
                      <a:r>
                        <a:rPr lang="ru-RU" sz="1300" spc="5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массы</a:t>
                      </a:r>
                      <a:r>
                        <a:rPr lang="ru-RU" sz="1300" spc="-2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тела	                         </a:t>
                      </a:r>
                      <a:r>
                        <a:rPr lang="ru-RU" sz="1300" i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кг/м’</a:t>
                      </a:r>
                      <a:endParaRPr lang="ru-RU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артериальное</a:t>
                      </a:r>
                      <a:r>
                        <a:rPr lang="ru-RU" sz="1300" spc="-1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давление</a:t>
                      </a:r>
                      <a:r>
                        <a:rPr lang="ru-RU" sz="1300" spc="-1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300" spc="-6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периферических</a:t>
                      </a:r>
                    </a:p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артериях                                         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</a:t>
                      </a:r>
                      <a:r>
                        <a:rPr lang="ru-RU" sz="1300" i="1" spc="-1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pm.cm.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 spc="-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прием</a:t>
                      </a:r>
                      <a:r>
                        <a:rPr lang="ru-RU" sz="1300" spc="16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гипотензивных</a:t>
                      </a:r>
                      <a:r>
                        <a:rPr lang="ru-RU" sz="13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лекарственных препаратов</a:t>
                      </a:r>
                      <a:b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                   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внутриглазное</a:t>
                      </a:r>
                      <a:r>
                        <a:rPr lang="ru-RU" sz="1300" spc="5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давление                        </a:t>
                      </a:r>
                      <a:r>
                        <a:rPr lang="ru-RU" sz="1300" i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</a:t>
                      </a:r>
                      <a:r>
                        <a:rPr lang="ru-RU" sz="1300" i="1" spc="-1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i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pm.cm</a:t>
                      </a:r>
                      <a:endParaRPr lang="ru-RU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300" spc="-1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общего</a:t>
                      </a:r>
                      <a:r>
                        <a:rPr lang="ru-RU" sz="1300" spc="-1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холестерина</a:t>
                      </a:r>
                      <a:r>
                        <a:rPr lang="ru-RU" sz="1300" spc="6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300" spc="-6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крови                    </a:t>
                      </a:r>
                      <a:r>
                        <a:rPr lang="ru-RU" sz="130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/л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55"/>
                        </a:lnSpc>
                        <a:spcAft>
                          <a:spcPts val="0"/>
                        </a:spcAft>
                        <a:tabLst>
                          <a:tab pos="2510790" algn="l"/>
                          <a:tab pos="3185795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прием</a:t>
                      </a:r>
                      <a:r>
                        <a:rPr lang="ru-RU" sz="1300" spc="375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гипогликемических</a:t>
                      </a:r>
                      <a:r>
                        <a:rPr lang="ru-RU" sz="1300" spc="95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лекарственных</a:t>
                      </a:r>
                    </a:p>
                    <a:p>
                      <a:pPr>
                        <a:lnSpc>
                          <a:spcPct val="102000"/>
                        </a:lnSpc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препаратов:      да            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300" spc="3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глюкозы</a:t>
                      </a:r>
                      <a:r>
                        <a:rPr lang="ru-RU" sz="1300" spc="-1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3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крови</a:t>
                      </a:r>
                      <a:r>
                        <a:rPr lang="ru-RU" sz="1300" spc="-3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натощак         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моль/л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1255"/>
                        </a:lnSpc>
                        <a:spcAft>
                          <a:spcPts val="0"/>
                        </a:spcAft>
                        <a:tabLst>
                          <a:tab pos="2510790" algn="l"/>
                          <a:tab pos="3185795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прием</a:t>
                      </a:r>
                      <a:r>
                        <a:rPr lang="ru-RU" sz="1300" spc="375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гиполипидемических</a:t>
                      </a:r>
                      <a:r>
                        <a:rPr lang="ru-RU" sz="1300" spc="95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лекарственных</a:t>
                      </a:r>
                    </a:p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препаратов:	да	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65"/>
                        </a:lnSpc>
                        <a:spcAft>
                          <a:spcPts val="0"/>
                        </a:spcAft>
                        <a:tabLst>
                          <a:tab pos="7660005" algn="l"/>
                        </a:tabLs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относительный</a:t>
                      </a:r>
                      <a:r>
                        <a:rPr lang="ru-RU" sz="1300" spc="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сердечно-сосудистый риск</a:t>
                      </a:r>
                      <a:r>
                        <a:rPr lang="ru-RU" sz="1300" spc="-2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(от</a:t>
                      </a:r>
                      <a:r>
                        <a:rPr lang="ru-RU" sz="1300" spc="-25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</a:t>
                      </a:r>
                      <a:r>
                        <a:rPr lang="ru-RU" sz="1300" spc="-3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лет</a:t>
                      </a:r>
                      <a:r>
                        <a:rPr lang="ru-RU" sz="1300" spc="-35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</a:t>
                      </a:r>
                      <a:r>
                        <a:rPr lang="ru-RU" sz="1300" spc="-45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39</a:t>
                      </a:r>
                      <a:r>
                        <a:rPr lang="ru-RU" sz="1300" spc="-15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лет)                                   %</a:t>
                      </a:r>
                    </a:p>
                    <a:p>
                      <a:pPr>
                        <a:lnSpc>
                          <a:spcPct val="102000"/>
                        </a:lnSpc>
                        <a:spcBef>
                          <a:spcPts val="25"/>
                        </a:spcBef>
                        <a:spcAft>
                          <a:spcPts val="100"/>
                        </a:spcAft>
                        <a:tabLst>
                          <a:tab pos="697230" algn="l"/>
                        </a:tabLst>
                      </a:pPr>
                      <a:r>
                        <a:rPr lang="ru-RU" sz="1300" spc="-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абсолютный</a:t>
                      </a:r>
                      <a:r>
                        <a:rPr lang="ru-RU" sz="1300" spc="1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spc="-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сердечно-сосудистый</a:t>
                      </a:r>
                      <a:r>
                        <a:rPr lang="ru-RU" sz="13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риск</a:t>
                      </a:r>
                      <a:r>
                        <a:rPr lang="ru-RU" sz="1300" spc="19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(от</a:t>
                      </a:r>
                      <a:r>
                        <a:rPr lang="ru-RU" sz="1300" spc="-3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ru-RU" sz="1300" spc="-6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lang="ru-RU" sz="13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ru-RU" sz="1300" spc="-7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ru-RU" sz="13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лет</a:t>
                      </a:r>
                      <a:r>
                        <a:rPr lang="ru-RU" sz="1300" spc="-1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включительно)             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73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12. Сведения о </a:t>
            </a:r>
            <a:r>
              <a:rPr lang="ru-RU" sz="1400" dirty="0" smtClean="0"/>
              <a:t>проведенных приемах </a:t>
            </a:r>
            <a:r>
              <a:rPr lang="ru-RU" sz="1400" dirty="0"/>
              <a:t>(осмотрах, консультациях), исследованиях и иных медицинских вмешательствах при профилактическом медицинском осмотре (на первом этапе диспансеризации)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26675"/>
              </p:ext>
            </p:extLst>
          </p:nvPr>
        </p:nvGraphicFramePr>
        <p:xfrm>
          <a:off x="191072" y="645862"/>
          <a:ext cx="11840983" cy="5846348"/>
        </p:xfrm>
        <a:graphic>
          <a:graphicData uri="http://schemas.openxmlformats.org/drawingml/2006/table">
            <a:tbl>
              <a:tblPr firstRow="1" firstCol="1" bandRow="1"/>
              <a:tblGrid>
                <a:gridCol w="6915898"/>
                <a:gridCol w="851026"/>
                <a:gridCol w="1095469"/>
                <a:gridCol w="1131684"/>
                <a:gridCol w="851025"/>
                <a:gridCol w="995881"/>
              </a:tblGrid>
              <a:tr h="1839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Приём (осмотр, консультация), исследование и иное медицинское вмешательство, входящее в объем профилактического медицинского осмотра / первого этапа диспансеризации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проведении (дата/-)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Примечание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Выявлено патологическое состояние (+/-)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Отказ от проведения (+/-)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Проведено ранее (дата)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940">
                <a:tc>
                  <a:txBody>
                    <a:bodyPr/>
                    <a:lstStyle/>
                    <a:p>
                      <a:pPr marL="736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40"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Опрос (анкетирование) 1 раз в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88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Расчет</a:t>
                      </a:r>
                      <a:r>
                        <a:rPr lang="ru-RU" sz="1400" spc="-2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400" spc="-6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основании</a:t>
                      </a:r>
                      <a:r>
                        <a:rPr lang="ru-RU" sz="1400" spc="2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антропометрии</a:t>
                      </a:r>
                      <a:r>
                        <a:rPr lang="ru-RU" sz="1400" spc="3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(измерение</a:t>
                      </a:r>
                      <a:r>
                        <a:rPr lang="ru-RU" sz="1400" spc="6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роста,</a:t>
                      </a:r>
                      <a:r>
                        <a:rPr lang="ru-RU" sz="1400" spc="-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массы</a:t>
                      </a:r>
                      <a:r>
                        <a:rPr lang="ru-RU" sz="1400" spc="-2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тела,</a:t>
                      </a:r>
                      <a:r>
                        <a:rPr lang="ru-RU" sz="1400" spc="-6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окружности талии) индекса</a:t>
                      </a:r>
                      <a:r>
                        <a:rPr lang="ru-RU" sz="1400" spc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массы</a:t>
                      </a:r>
                      <a:r>
                        <a:rPr lang="ru-RU" sz="1400" spc="1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тела ,</a:t>
                      </a:r>
                      <a:r>
                        <a:rPr lang="ru-RU" sz="1400" spc="3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400" spc="-4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раз</a:t>
                      </a:r>
                      <a:r>
                        <a:rPr lang="ru-RU" sz="1400" spc="-1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400" spc="-2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88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Измерение</a:t>
                      </a:r>
                      <a:r>
                        <a:rPr lang="ru-RU" sz="1400" spc="2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артериального</a:t>
                      </a:r>
                      <a:r>
                        <a:rPr lang="ru-RU" sz="1400" spc="2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давления</a:t>
                      </a:r>
                      <a:r>
                        <a:rPr lang="ru-RU" sz="1400" spc="345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400" spc="125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периферических</a:t>
                      </a:r>
                      <a:r>
                        <a:rPr lang="ru-RU" sz="1400" spc="35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артериях,</a:t>
                      </a:r>
                      <a:r>
                        <a:rPr lang="ru-RU" sz="1400" spc="2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400" spc="18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раз</a:t>
                      </a:r>
                      <a:r>
                        <a:rPr lang="ru-RU" sz="1400" spc="85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400" spc="7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40"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Определение</a:t>
                      </a:r>
                      <a:r>
                        <a:rPr lang="ru-RU" sz="1400" spc="7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уровня</a:t>
                      </a:r>
                      <a:r>
                        <a:rPr lang="ru-RU" sz="1400" spc="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o6щero</a:t>
                      </a:r>
                      <a:r>
                        <a:rPr lang="ru-RU" sz="1400" spc="4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холестерина</a:t>
                      </a:r>
                      <a:r>
                        <a:rPr lang="ru-RU" sz="1400" spc="11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400" spc="-3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крови,</a:t>
                      </a:r>
                      <a:r>
                        <a:rPr lang="ru-RU" sz="1400" spc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ru-RU" sz="1400" spc="6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раз</a:t>
                      </a:r>
                      <a:r>
                        <a:rPr lang="ru-RU" sz="1400" spc="-2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400" spc="-3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40"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Определение уровня глюкозы в крови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натощак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, 1 раз в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88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Определение относительного сердечно-сосудистого риска у граждан в возрасте от 18 до 39 лет включительно, 1 раз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88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Определение абсолютного сердечно-сосудистого риска у граждан в возрасте от 40 до 64 лет включительно, 1 раз в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4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Флюорография легких или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рентгенография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легких, 1 раз в 2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88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Электрокардиография в покое (при первом прохождении ПМО, далее в возрасте 35 лет и старше), 1 раз в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87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Измерение ВГД (при первом прохождении профилактического медицинского осмотра, далее в возрасте 40 лет и старше), 1 раз в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Осмотр фельдшером (акушеркой) или врачом акушером-гинекологом женщин в возрасте от 18 лет и старше, 1 раз в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976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Взятие с использованием щетки цитологической цервикальной мазка (соскоба) с поверхности шейки матки (наружного маточного зева) и цервикального канала на цитологическое исследование, цитологическое исследование мазка с шейки матки в возрасте от 18 до 64 лет, 1 раз в 3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77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630133"/>
              </p:ext>
            </p:extLst>
          </p:nvPr>
        </p:nvGraphicFramePr>
        <p:xfrm>
          <a:off x="141083" y="1944469"/>
          <a:ext cx="11845705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2302799"/>
                <a:gridCol w="4617821"/>
                <a:gridCol w="851026"/>
                <a:gridCol w="1104522"/>
                <a:gridCol w="1122630"/>
                <a:gridCol w="841972"/>
                <a:gridCol w="1004935"/>
              </a:tblGrid>
              <a:tr h="0">
                <a:tc gridSpan="2">
                  <a:txBody>
                    <a:bodyPr/>
                    <a:lstStyle/>
                    <a:p>
                      <a:pPr marL="84455" indent="12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Маммография обеих молочных желез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в двух проекциях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у женщин в возрасте от 40 до 75 лет включительно, 1 раз в 2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Исследование кала на скрытую кровь иммунохимическим методом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а) 40-64 лет включительно,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 раз в 2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б) 65-75 лет включительно,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 раз в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Определение простат-специфического антигена в крови у мужчин в возрасте 45, 50, 55, 60 и 64 лет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Эзофагогастродуоденоскопия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в возрасте 45 лет однократно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Общий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анализ крови в возрасте 40 лет и старше, 1 раз в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Краткое индивидуальное профилактическое консультирование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с 18 лет и старше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Прием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по результатам ПМО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фельдшером фельдшерского здравпункта или ФАП, врачом-терапевтом или врачом по медицинской профилактике КМП/ОМП/ЦЗ граждан в возрасте 18 лет и старше, 1 раз в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Прием (осмотр) врачом-терапевтом по результатам 1 этапа диспансеризации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а) граждан в возрасте 18-39 лет 1/3 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б) граждан в возрасте 40 лет и старше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Осмотр на выявление онкологических заболеваний, включающий осмотр кожных покровов, слизистых губ и ротовой полости, пальпацию щитовидной железы, лимфатических узлов, граждан  18 лет и старше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484787"/>
              </p:ext>
            </p:extLst>
          </p:nvPr>
        </p:nvGraphicFramePr>
        <p:xfrm>
          <a:off x="141083" y="664309"/>
          <a:ext cx="11840983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6915898"/>
                <a:gridCol w="851026"/>
                <a:gridCol w="1095469"/>
                <a:gridCol w="1131684"/>
                <a:gridCol w="851025"/>
                <a:gridCol w="995881"/>
              </a:tblGrid>
              <a:tr h="1839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Приём (осмотр, консультация), исследование и иное медицинское вмешательство, входящее в объем профилактического медицинского осмотра / первого этапа диспансеризации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проведении (дата/-)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Выявлено патологическое состояние (+/-)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Отказ от проведения (+/-)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Проведено ранее (дата)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940">
                <a:tc>
                  <a:txBody>
                    <a:bodyPr/>
                    <a:lstStyle/>
                    <a:p>
                      <a:pPr marL="736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272" marR="67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7272" marR="672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32373" y="6211669"/>
            <a:ext cx="72095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13. Направлен на второй этап диспансеризации: да - 1, нет - 2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12. Сведения о </a:t>
            </a:r>
            <a:r>
              <a:rPr lang="ru-RU" sz="1400" dirty="0" smtClean="0"/>
              <a:t>проведенных приемах </a:t>
            </a:r>
            <a:r>
              <a:rPr lang="ru-RU" sz="1400" dirty="0"/>
              <a:t>(осмотрах, консультациях), исследованиях и иных медицинских вмешательствах при профилактическом медицинском осмотре (на первом этапе диспансеризации</a:t>
            </a:r>
            <a:r>
              <a:rPr lang="ru-RU" sz="1400" dirty="0" smtClean="0"/>
              <a:t>) </a:t>
            </a:r>
            <a:r>
              <a:rPr lang="ru-RU" sz="1400" dirty="0" smtClean="0">
                <a:solidFill>
                  <a:srgbClr val="FF0000"/>
                </a:solidFill>
              </a:rPr>
              <a:t>ПРОДОЛЖЕНИЕ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49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14. Сведения о проведенных приемах (осмотрах, консультациях), исследованиях и иных медицинских вмешательствах на втором этапе диспансеризации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142334"/>
              </p:ext>
            </p:extLst>
          </p:nvPr>
        </p:nvGraphicFramePr>
        <p:xfrm>
          <a:off x="228600" y="529054"/>
          <a:ext cx="11577119" cy="4793938"/>
        </p:xfrm>
        <a:graphic>
          <a:graphicData uri="http://schemas.openxmlformats.org/drawingml/2006/table">
            <a:tbl>
              <a:tblPr firstRow="1" firstCol="1" bandRow="1"/>
              <a:tblGrid>
                <a:gridCol w="4157012"/>
                <a:gridCol w="720543"/>
                <a:gridCol w="2190938"/>
                <a:gridCol w="1104523"/>
                <a:gridCol w="769545"/>
                <a:gridCol w="1258431"/>
                <a:gridCol w="137612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(осмотр, консультация), исследование и иное медицинское вмешательство, входящее в объем второго этапа диспансеризации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медицинское показание в рамках 1этапа диспансеризации (+/-)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 (+/-)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ранее (дата)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патологическое состояние (+/-)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врачом-неврологом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Дуплексное сканирование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брахиоцефальных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артерий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врачом-хирургом или врачом-урологом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врачом-хирургом или врачом-колопроктологом, включая проведение ректороманоскопии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Колоноскопия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Эзофагогастродуоденоскопия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Рентгенография легких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Компьютерная томография легких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Спирометрия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 акушером-гинекологом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 оториноларингологом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 офтальмологом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40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289799"/>
              </p:ext>
            </p:extLst>
          </p:nvPr>
        </p:nvGraphicFramePr>
        <p:xfrm>
          <a:off x="317116" y="523220"/>
          <a:ext cx="11557767" cy="913131"/>
        </p:xfrm>
        <a:graphic>
          <a:graphicData uri="http://schemas.openxmlformats.org/drawingml/2006/table">
            <a:tbl>
              <a:tblPr firstRow="1" firstCol="1" bandRow="1"/>
              <a:tblGrid>
                <a:gridCol w="4133860"/>
                <a:gridCol w="724343"/>
                <a:gridCol w="2190938"/>
                <a:gridCol w="1104523"/>
                <a:gridCol w="769545"/>
                <a:gridCol w="1258431"/>
                <a:gridCol w="137612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(осмотр, консультация), исследование и иное медицинское вмешательство, входящее в объем второго этапа диспансеризации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медицинское показание в рамках 1этапа диспансеризации (+/-)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 (+/-)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ранее (дата)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патологическое состояние (+/-)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14. Сведения о проведенных приемах (осмотрах, консультациях), исследованиях и иных медицинских вмешательствах на втором этапе </a:t>
            </a:r>
            <a:r>
              <a:rPr lang="ru-RU" sz="1400" dirty="0" smtClean="0"/>
              <a:t>диспансеризации </a:t>
            </a:r>
            <a:r>
              <a:rPr lang="ru-RU" sz="1400" dirty="0" smtClean="0">
                <a:solidFill>
                  <a:srgbClr val="FF0000"/>
                </a:solidFill>
              </a:rPr>
              <a:t>ПРОДОЛЖЕНИЕ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816331"/>
              </p:ext>
            </p:extLst>
          </p:nvPr>
        </p:nvGraphicFramePr>
        <p:xfrm>
          <a:off x="317116" y="1427298"/>
          <a:ext cx="11542924" cy="5022217"/>
        </p:xfrm>
        <a:graphic>
          <a:graphicData uri="http://schemas.openxmlformats.org/drawingml/2006/table">
            <a:tbl>
              <a:tblPr firstRow="1" firstCol="1" bandRow="1"/>
              <a:tblGrid>
                <a:gridCol w="4133860"/>
                <a:gridCol w="718553"/>
                <a:gridCol w="2181885"/>
                <a:gridCol w="1113576"/>
                <a:gridCol w="787652"/>
                <a:gridCol w="1258431"/>
                <a:gridCol w="134896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Индивидуальное или групповое углубленное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проф.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консультирование для граждан: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выявленными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ИБС, ЦВЗ, хр. ишемией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н.конечн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атероскл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генеза или болезнями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характеризующи</a:t>
                      </a:r>
                      <a:r>
                        <a:rPr lang="ru-RU" sz="14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мися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повышенным кровяным давлением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выявленным риском пагубного потребления алкоголя, потребления наркотических средств и психотропных веществ без назначения врача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возрасте 65 лет и старше в целях коррекции выявленных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 и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(или) профилактики старческой астении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выявлении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отн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оч.выс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ССР, ожирения,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гиперхолестеринемии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 уровнем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общ.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холестерина 8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/л и более, курении более 20 сигарет в день, риске пагубного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алкоголя, риске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немед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потребления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нарк.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средств и психотропных веществ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Прием (осмотр) врачом-терапевтом по результатам 2 этапа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диспансеризации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Направление на осмотр (консультацию) врачом-онкологом при подозрении на онкологические заболевания.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56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4" y="0"/>
            <a:ext cx="121135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15. Дата окончания профилактического медицинского осмотра ___________________________</a:t>
            </a:r>
          </a:p>
          <a:p>
            <a:r>
              <a:rPr lang="ru-RU" sz="1400" dirty="0"/>
              <a:t>Дата окончания первого этапа диспансеризации _______________________</a:t>
            </a:r>
          </a:p>
          <a:p>
            <a:r>
              <a:rPr lang="ru-RU" sz="1400" dirty="0"/>
              <a:t>Дата окончания второго этапа диспансеризации _______________________</a:t>
            </a:r>
          </a:p>
          <a:p>
            <a:r>
              <a:rPr lang="ru-RU" sz="1400" dirty="0"/>
              <a:t>16. Профилактический медицинский осмотр (диспансеризация) проведен(а): в полном объеме - 1, в неполном объеме - 2 </a:t>
            </a:r>
          </a:p>
          <a:p>
            <a:r>
              <a:rPr lang="ru-RU" sz="1400" dirty="0"/>
              <a:t>17. Выявленные при проведении профилактического медицинского осмотра (диспансеризации) факторы риска и другие патологические состояния и заболевания, повышающие вероятность развития хронических неинфекционных заболеваний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750308"/>
              </p:ext>
            </p:extLst>
          </p:nvPr>
        </p:nvGraphicFramePr>
        <p:xfrm>
          <a:off x="188258" y="1384995"/>
          <a:ext cx="11807583" cy="4793942"/>
        </p:xfrm>
        <a:graphic>
          <a:graphicData uri="http://schemas.openxmlformats.org/drawingml/2006/table">
            <a:tbl>
              <a:tblPr firstRow="1" firstCol="1" bandRow="1"/>
              <a:tblGrid>
                <a:gridCol w="4445154"/>
                <a:gridCol w="2808536"/>
                <a:gridCol w="995881"/>
                <a:gridCol w="1059255"/>
                <a:gridCol w="2498757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фактора риска, другого патологического состояния и заболевания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Выявлен фактор риска, другое патологическое состояние (+/-)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Гиперхолистеринемия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Гипергликемия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Курение табака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Нерациональное питание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Избыточная масса тела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Ожирение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Низкая физическая активность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Риск пагубного потребления алкоголя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Риск потребления наркотических средств и психотропных веществ без назначения врача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Отягощенная наследственность по сердечно-сосудистым заболеваниям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инфаркт миокарда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мозговой инсульт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Отягощенная наследственность по злокачественным новообразованиям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колоректальной области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других локализаций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Отягощенная наследственность по хроническим болезням нижних дыхательных путей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Отягощенная наследственность по сахарному диабету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 (5-9%) или очень высокий (10% и более) абсолютный сердечно-сосудистый риск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 относительный сердечно-сосудистый риск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Старческая астения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R54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86508" y="6178937"/>
            <a:ext cx="118093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17.1. Все факторы риска, указанные в строках 03, 04, 07, 08, 09 настоящей таблицы: отсутствуют - 1, присутствуют - 2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5809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18. Заболевания, выявленные при проведении профилактического медицинского осмотра (диспансеризации), установление диспансерного наблюдения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103807"/>
              </p:ext>
            </p:extLst>
          </p:nvPr>
        </p:nvGraphicFramePr>
        <p:xfrm>
          <a:off x="726659" y="433018"/>
          <a:ext cx="10436263" cy="5250506"/>
        </p:xfrm>
        <a:graphic>
          <a:graphicData uri="http://schemas.openxmlformats.org/drawingml/2006/table">
            <a:tbl>
              <a:tblPr firstRow="1" firstCol="1" bandRow="1"/>
              <a:tblGrid>
                <a:gridCol w="3935875"/>
                <a:gridCol w="615635"/>
                <a:gridCol w="705020"/>
                <a:gridCol w="972185"/>
                <a:gridCol w="1192744"/>
                <a:gridCol w="1493822"/>
                <a:gridCol w="1520982"/>
              </a:tblGrid>
              <a:tr h="29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классов и</a:t>
                      </a:r>
                    </a:p>
                    <a:p>
                      <a:pPr marL="247650" indent="-2476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отдельных болезней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МКБ-10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наличии заболевания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об установлении диспансерного наблюдения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об впервые выявленном заболевании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впервые установлении диспансерного наблюдения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Туберкулез органов дыхания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А15-А16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Злокачественные новообразования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С00-С97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губы, полости рта и глотки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С00-С14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  в 1-2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пищевода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С15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в 1-2 стадии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желудка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С16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в 1-2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тонкого кишечника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С17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в 1-2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ободочной кишки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С18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в 1-2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2.10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ректосигмоидного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соединения, прямой кишки, заднего прохода (ануса) и анального канала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С19-С21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в 1-2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2.12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трахеи, бронхов и легкого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2.13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С33, С34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в 1-2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86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18. Заболевания, выявленные при проведении профилактического медицинского осмотра (диспансеризации), установление диспансерного </a:t>
            </a:r>
            <a:r>
              <a:rPr lang="ru-RU" sz="1400" dirty="0" smtClean="0"/>
              <a:t>наблюдения ПРОДОЛЖЕНИЕ</a:t>
            </a:r>
            <a:endParaRPr lang="ru-RU" sz="1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246658"/>
              </p:ext>
            </p:extLst>
          </p:nvPr>
        </p:nvGraphicFramePr>
        <p:xfrm>
          <a:off x="847165" y="1973103"/>
          <a:ext cx="10460613" cy="4109093"/>
        </p:xfrm>
        <a:graphic>
          <a:graphicData uri="http://schemas.openxmlformats.org/drawingml/2006/table">
            <a:tbl>
              <a:tblPr firstRow="1" firstCol="1" bandRow="1"/>
              <a:tblGrid>
                <a:gridCol w="3969279"/>
                <a:gridCol w="642796"/>
                <a:gridCol w="675158"/>
                <a:gridCol w="972185"/>
                <a:gridCol w="1195445"/>
                <a:gridCol w="1493822"/>
                <a:gridCol w="1511928"/>
              </a:tblGrid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кожи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2.15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С43-С44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в 1-2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2.16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молочной железы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2.17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С50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0-1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2.18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2.19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шейки матки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2.20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С53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0-1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2.22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предстательной железы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2.23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С61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них в 1-2 стадии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Сахарный диабет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Е10-Е14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из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него: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инсулиннезависимый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сахарный диабет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Е11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Преходящие церебральные ишемические приступы [атаки] и родственные синдромы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G45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Старческая катаракта и другие катаракты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Н25,Н26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Глаукома 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Н40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Слепота и пониженное зрение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081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Н54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Кондуктивная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нейросенсорная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потеря слуха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Н90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67600"/>
              </p:ext>
            </p:extLst>
          </p:nvPr>
        </p:nvGraphicFramePr>
        <p:xfrm>
          <a:off x="832919" y="603407"/>
          <a:ext cx="10481212" cy="1369696"/>
        </p:xfrm>
        <a:graphic>
          <a:graphicData uri="http://schemas.openxmlformats.org/drawingml/2006/table">
            <a:tbl>
              <a:tblPr firstRow="1" firstCol="1" bandRow="1"/>
              <a:tblGrid>
                <a:gridCol w="3980824"/>
                <a:gridCol w="615635"/>
                <a:gridCol w="705020"/>
                <a:gridCol w="972185"/>
                <a:gridCol w="1192744"/>
                <a:gridCol w="1493822"/>
                <a:gridCol w="1520982"/>
              </a:tblGrid>
              <a:tr h="29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классов и</a:t>
                      </a:r>
                    </a:p>
                    <a:p>
                      <a:pPr marL="247650" indent="-2476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отдельных болезней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МКБ-10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наличии заболевания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об установлении диспансерного наблюдения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об впервые выявленном заболевании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впервые установлении диспансерного наблюдения (+/-)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0453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Тема1" id="{E7E108E6-C686-4865-814E-02D4377F8A6F}" vid="{6BAEC01E-DA8C-4A52-8907-8E340C4440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223</TotalTime>
  <Words>2171</Words>
  <Application>Microsoft Office PowerPoint</Application>
  <PresentationFormat>Произвольный</PresentationFormat>
  <Paragraphs>829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Гогина Екатерина</dc:creator>
  <cp:lastModifiedBy>Захарова Анна</cp:lastModifiedBy>
  <cp:revision>24</cp:revision>
  <dcterms:created xsi:type="dcterms:W3CDTF">2021-03-22T06:13:44Z</dcterms:created>
  <dcterms:modified xsi:type="dcterms:W3CDTF">2021-04-01T10:47:17Z</dcterms:modified>
</cp:coreProperties>
</file>