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0" r:id="rId4"/>
    <p:sldId id="272" r:id="rId5"/>
    <p:sldId id="267" r:id="rId6"/>
    <p:sldId id="266" r:id="rId7"/>
    <p:sldId id="268" r:id="rId8"/>
    <p:sldId id="269" r:id="rId9"/>
    <p:sldId id="27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3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37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9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82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1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8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E0A8-F9C3-4AE1-927E-0FEF9E0D9F1F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A2BF21-0ECC-4F22-8B0A-D6EC2DCF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51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61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12978" y="1354044"/>
            <a:ext cx="6019800" cy="200342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Диспансеризация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мужчин и женщин репродуктивного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возраста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с целью оценки репродуктивного здоровья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utoShape 24" descr="https://s15.stc.yc.kpcdn.net/share/i/12/12141242/wr-960.webp"/>
          <p:cNvSpPr>
            <a:spLocks noChangeAspect="1" noChangeArrowheads="1"/>
          </p:cNvSpPr>
          <p:nvPr/>
        </p:nvSpPr>
        <p:spPr bwMode="auto">
          <a:xfrm>
            <a:off x="0" y="357560"/>
            <a:ext cx="25997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s://img.mom.life/preview/c/6-iIidlo7HHlIRtNQE3soQ/781x939/kernel/2023/11/20/1700501444655b97c412ef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30" y="1335743"/>
            <a:ext cx="2579868" cy="3101788"/>
          </a:xfrm>
          <a:prstGeom prst="rect">
            <a:avLst/>
          </a:prstGeom>
          <a:noFill/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12700" stA="44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1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7640" y="1606062"/>
            <a:ext cx="8596668" cy="41036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статистических данных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о проведении диспансеризации женщин и мужчин репродуктивного возраста с целью оценки репродуктивного здоровья в рамках ДОГВН нарастающим итогом в мониторинге «Сведения о профилактических медицинских осмотрах (ПМО) и диспансеризации определенных групп взрослого населения (ДОГВН)» в ИС «Парус». Срок –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еженедельно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, по четвергам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192" y="2024669"/>
            <a:ext cx="2072641" cy="29093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00" y="3708055"/>
            <a:ext cx="2082278" cy="29203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32479" y="116541"/>
            <a:ext cx="97879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Диспансеризация по оценке репродуктивного здоровья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проводится с целью выявления у граждан заболеваний или состояний, которые могут повлиять на  беременность и последующее течение беременности, родов и послеродового периода, а также факторов риска их развития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348" y="2185850"/>
            <a:ext cx="5686697" cy="131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Постановление Правительства РФ от 28 декабря 2023 г. N 2353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"О Программе государственных гарантий бесплатного оказания гражданам медицинской помощи на 2024 год и на плановый период 2025 и 2026 годов"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4767" y="4212899"/>
            <a:ext cx="54897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Методические рекомендации по диспансеризации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мужчин и женщин репродуктивного возраста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с целью оценки репродуктивного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здоровья от 29.03.2024 года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(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содержат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описание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основных методов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обследования мужчины и женщины репродуктивного возраста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49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 лет в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рамках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диспансеризации)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endParaRPr lang="ru-RU" sz="1400" i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547" y="468070"/>
            <a:ext cx="2814916" cy="39339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929" y="4532654"/>
            <a:ext cx="10210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граждан,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подлежащих оценке состояния репродуктивного здоровья и указанных в плане,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входит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в общее количество человек, подлежащих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ПМО и ДОГВН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в 2024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году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Данные о 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оличестве граждан, которым проведена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диспансеризация с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целью оценки репродуктивного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здоровья,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 учитываются в форме 131/о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а предоставляются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еженедельном мониторинге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Сведения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 профилактических медицинских осмотрах (ПМО) и диспансеризации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определенных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групп взрослого населения (ДОГВН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» в системе Парус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5160" y="404046"/>
            <a:ext cx="6038777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министерства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здравоохранения Краснодарского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 09.04.2024 года № 1335 «О проведении диспансеризации мужчин и женщин репродуктивного возраста с целью оценки репродуктивного здоровья в Краснодарском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крае»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министерства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здравоохранения Краснодарского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22.04.2024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года №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1525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«Об утверждении перечня медицинских организаций, принимающих участие в проведении диспансеризации мужчин и женщин репродуктивного возраста, с целью оценки репродуктивного здоровья в Краснодарском крае»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8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32" y="178186"/>
            <a:ext cx="2025122" cy="25744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0973" y="188427"/>
            <a:ext cx="87099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Маршрутизация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между медицинскими организациями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оказывающими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ПМСП,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выполнения цитологических исследований методом жидкостной цитологии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проводится согласно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приказу министерства здравоохранения Краснодарского края от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26.03.2024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года №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1204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внесении изменения в приказ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Краснодарского края от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20.02.2024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года №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788 «Об организации проведения в рамках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диспансеризации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взрослого населения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репродуктивного возраста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 оценке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репродуктивного здоровья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цитологических исследований методом жидкостной цитологии на территории Краснодарского края в 2024 году»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3" y="2681946"/>
            <a:ext cx="1980049" cy="282388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928" y="3807581"/>
            <a:ext cx="1992316" cy="2851598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rgbClr val="99C63C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23622" y="2752645"/>
            <a:ext cx="5870116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ПМО и ДОГВН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согласно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приказу Министерства здравоохранения РФ от 27.04.2021 года № 404 н «Об утверждении Порядка проведения профилактических медицинских осмотров и диспансеризации определенных групп взрослого населения»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9414" y="4274048"/>
            <a:ext cx="6321514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Заполнение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документации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приказу  Министерства здравоохранения РФ от 10.11.2020 года № 1207 н «Об утверждении учетной формы медицинской документации № 131/у «Карта учета профилактического медицинского осмотра (диспансеризации)»,порядка ее ведения и формы отраслевой статистической отчетности № 131/о «Сведения о проведении профилактического медицинского осмотра и диспансеризации определенных групп взрослого населения», порядка ее заполнения и сроков представления»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34735"/>
              </p:ext>
            </p:extLst>
          </p:nvPr>
        </p:nvGraphicFramePr>
        <p:xfrm>
          <a:off x="1673352" y="1234440"/>
          <a:ext cx="8083296" cy="526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324"/>
                <a:gridCol w="4025972"/>
              </a:tblGrid>
              <a:tr h="10789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Женщины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Мужчины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3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прием (осмотр, консультация) врача акушера-гинеколога первичный (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анкетирование,пальпация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молочных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желез,осмотр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шейки матки в зеркалах с забором материала на исследование)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прием (осмотр) врачом-урологом (при его отсутствии врачом-хирургом, прошедшим подготовку по вопросам репродуктивного здоровья у мужчин)</a:t>
                      </a: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8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микроскопическое исследование влагалищных мазков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цитологическое исследование мазка с поверхности шейки матки и цервикального канала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с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окрашиванием по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Папаниколау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709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у женщин в возрасте 18 - 29 лет проведение лабораторных исследований мазков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89" y="1389889"/>
            <a:ext cx="534787" cy="749064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17" y="1389470"/>
            <a:ext cx="550736" cy="788554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187388" y="215153"/>
            <a:ext cx="8507505" cy="9938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этап диспансеризации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6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165" y="2754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Анамнестическая анкета для оценки репродуктивного здоровья и репродуктивных установок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737" y="1703703"/>
            <a:ext cx="3060174" cy="4434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44" y="1703550"/>
            <a:ext cx="3004085" cy="44404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493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74769"/>
              </p:ext>
            </p:extLst>
          </p:nvPr>
        </p:nvGraphicFramePr>
        <p:xfrm>
          <a:off x="1812544" y="1353670"/>
          <a:ext cx="8639048" cy="515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640"/>
                <a:gridCol w="4407408"/>
              </a:tblGrid>
              <a:tr h="8317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Женщины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Мужчины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 возрасте 30 - 49 лет проведение лабораторных исследований мазков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спермограмма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ультразвуковое исследование органов малого таза в начале или середине менструального цикла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микроскопическое исследование микрофлоры или проведение лабораторных исследований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ультразвуковое исследование молочных желез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ультразвуковое исследование предстательной железы и органов мошонки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повторный прием (осмотр) врачом акушером-гинекологом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повторный прием (осмотр) врачом-урологом (при его отсутствии врачом-хирургом, прошедшим подготовку по вопросам репродуктивного здоровья у мужчин)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13" y="1470443"/>
            <a:ext cx="449850" cy="603504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015" y="1456367"/>
            <a:ext cx="446233" cy="638925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93019" y="313765"/>
            <a:ext cx="5992393" cy="701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2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этап диспансеризации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1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6417"/>
            <a:ext cx="8651966" cy="12633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группы репродуктивного здоровья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9875" y="1760638"/>
            <a:ext cx="637760" cy="829726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57366" y="2877670"/>
            <a:ext cx="4715436" cy="3699011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-репродуктивно здоровые мужчины;</a:t>
            </a:r>
          </a:p>
          <a:p>
            <a:pPr marL="0" indent="0">
              <a:buClr>
                <a:srgbClr val="002060"/>
              </a:buClr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мужчины, у которых не установлены заболевания репродуктивной системы, но имеются факторы риска их развития;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-имеются репродуктивные нарушения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299" y="1806422"/>
            <a:ext cx="589489" cy="844042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2" name="Объект 9"/>
          <p:cNvSpPr txBox="1">
            <a:spLocks/>
          </p:cNvSpPr>
          <p:nvPr/>
        </p:nvSpPr>
        <p:spPr>
          <a:xfrm>
            <a:off x="955279" y="2788002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-женщины, у которых не установлены хронические гинекологические заболевания;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-женщины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у которых не установлены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гинекологические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заболевания, но имеются факторы риска их развития(вредные привычки, соматические заболевания, влияющие на репродуктивную систему);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 группа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-женщины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гинекологические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заболевания, требующие установления диспансерного наблюдения или оказания специализированной, в том числе высокотехнологичной помощи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3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054877" y="1232263"/>
            <a:ext cx="3615992" cy="1616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9" y="820882"/>
            <a:ext cx="637760" cy="829726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29" y="873067"/>
            <a:ext cx="589489" cy="844042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7" name="Стрелка вниз 16"/>
          <p:cNvSpPr/>
          <p:nvPr/>
        </p:nvSpPr>
        <p:spPr>
          <a:xfrm>
            <a:off x="2465295" y="30928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79341" y="31107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787" y="4159624"/>
            <a:ext cx="3738283" cy="14612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42964" y="4168586"/>
            <a:ext cx="4249270" cy="150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9175" y="1954308"/>
            <a:ext cx="4320988" cy="1084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6824" y="1954307"/>
            <a:ext cx="3774141" cy="1093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9" name="Заголовок 6"/>
          <p:cNvSpPr txBox="1">
            <a:spLocks/>
          </p:cNvSpPr>
          <p:nvPr/>
        </p:nvSpPr>
        <p:spPr>
          <a:xfrm>
            <a:off x="1015430" y="2260387"/>
            <a:ext cx="3420049" cy="69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При отсутствии врача-акушера-гинеколога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5468471" y="2070847"/>
            <a:ext cx="3980328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При отсутствии врача-уролога (врача-хирурга, прошедшего подготовку по вопросам репродуктивного здоровья)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Заголовок 6"/>
          <p:cNvSpPr txBox="1">
            <a:spLocks/>
          </p:cNvSpPr>
          <p:nvPr/>
        </p:nvSpPr>
        <p:spPr>
          <a:xfrm>
            <a:off x="1006725" y="4094563"/>
            <a:ext cx="3659534" cy="1541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Женская консультация по месту прикрепления, поликлиника по месту прикрепления ( 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участием выездных мобильных бригад)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Заголовок 6"/>
          <p:cNvSpPr txBox="1">
            <a:spLocks/>
          </p:cNvSpPr>
          <p:nvPr/>
        </p:nvSpPr>
        <p:spPr>
          <a:xfrm>
            <a:off x="5623548" y="4329698"/>
            <a:ext cx="3615992" cy="1616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Врачи иных медицинских организаций (в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основе выездных форм их работы)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85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665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В Times New Roman</vt:lpstr>
      <vt:lpstr>Грань</vt:lpstr>
      <vt:lpstr>Диспансеризация  мужчин и женщин репродуктивного возраста  с целью оценки репродуктивного здоровья </vt:lpstr>
      <vt:lpstr>Презентация PowerPoint</vt:lpstr>
      <vt:lpstr>Количество граждан, подлежащих оценке состояния репродуктивного здоровья и указанных в плане, входит в общее количество человек, подлежащих ПМО и ДОГВН в 2024 году  Данные о количестве граждан, которым проведена диспансеризация с целью оценки репродуктивного здоровья, не учитываются в форме 131/о, а предоставляются в еженедельном мониторинге  «Сведения о профилактических медицинских осмотрах (ПМО) и диспансеризации  определенных групп взрослого населения (ДОГВН)» в системе Парус  </vt:lpstr>
      <vt:lpstr>Презентация PowerPoint</vt:lpstr>
      <vt:lpstr>Презентация PowerPoint</vt:lpstr>
      <vt:lpstr>Анамнестическая анкета для оценки репродуктивного здоровья и репродуктивных установок</vt:lpstr>
      <vt:lpstr>Презентация PowerPoint</vt:lpstr>
      <vt:lpstr>     Определение группы репродуктивного здоровья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Мысышина Марина</dc:creator>
  <cp:lastModifiedBy>Сахаров Андрей</cp:lastModifiedBy>
  <cp:revision>81</cp:revision>
  <dcterms:created xsi:type="dcterms:W3CDTF">2024-04-05T08:04:11Z</dcterms:created>
  <dcterms:modified xsi:type="dcterms:W3CDTF">2024-05-07T11:31:00Z</dcterms:modified>
</cp:coreProperties>
</file>