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595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549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331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849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832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003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515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709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284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223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913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746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9F008-9EB0-4D07-BA3F-4ADD8B116B54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D6F5F-47EB-43B0-A9B8-D0ED049F3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073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68966" y="0"/>
            <a:ext cx="1853345" cy="2292295"/>
          </a:xfrm>
          <a:prstGeom prst="rect">
            <a:avLst/>
          </a:prstGeom>
        </p:spPr>
      </p:pic>
      <p:sp>
        <p:nvSpPr>
          <p:cNvPr id="7" name="object 12"/>
          <p:cNvSpPr txBox="1"/>
          <p:nvPr/>
        </p:nvSpPr>
        <p:spPr>
          <a:xfrm>
            <a:off x="1379033" y="2203974"/>
            <a:ext cx="9233210" cy="436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50000"/>
              </a:lnSpc>
              <a:spcBef>
                <a:spcPts val="100"/>
              </a:spcBef>
            </a:pPr>
            <a:r>
              <a:rPr sz="3200" b="1" dirty="0">
                <a:solidFill>
                  <a:srgbClr val="336666"/>
                </a:solidFill>
                <a:latin typeface="Times New Roman"/>
                <a:cs typeface="Times New Roman"/>
              </a:rPr>
              <a:t>ПАМЯТКА</a:t>
            </a:r>
            <a:endParaRPr sz="3200" dirty="0">
              <a:latin typeface="Times New Roman"/>
              <a:cs typeface="Times New Roman"/>
            </a:endParaRPr>
          </a:p>
          <a:p>
            <a:pPr algn="ctr">
              <a:lnSpc>
                <a:spcPct val="150000"/>
              </a:lnSpc>
            </a:pPr>
            <a:r>
              <a:rPr sz="3200" b="1" dirty="0">
                <a:solidFill>
                  <a:srgbClr val="336666"/>
                </a:solidFill>
                <a:latin typeface="Times New Roman"/>
                <a:cs typeface="Times New Roman"/>
              </a:rPr>
              <a:t>об</a:t>
            </a:r>
            <a:r>
              <a:rPr sz="3200" b="1" spc="-35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336666"/>
                </a:solidFill>
                <a:latin typeface="Times New Roman"/>
                <a:cs typeface="Times New Roman"/>
              </a:rPr>
              <a:t>ограничениях,</a:t>
            </a:r>
            <a:endParaRPr sz="3200" dirty="0">
              <a:latin typeface="Times New Roman"/>
              <a:cs typeface="Times New Roman"/>
            </a:endParaRPr>
          </a:p>
          <a:p>
            <a:pPr algn="ctr">
              <a:lnSpc>
                <a:spcPct val="150000"/>
              </a:lnSpc>
            </a:pPr>
            <a:r>
              <a:rPr sz="3200" b="1" spc="-5" dirty="0">
                <a:solidFill>
                  <a:srgbClr val="336666"/>
                </a:solidFill>
                <a:latin typeface="Times New Roman"/>
                <a:cs typeface="Times New Roman"/>
              </a:rPr>
              <a:t>запретах,</a:t>
            </a:r>
            <a:r>
              <a:rPr sz="3200" b="1" spc="-20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336666"/>
                </a:solidFill>
                <a:latin typeface="Times New Roman"/>
                <a:cs typeface="Times New Roman"/>
              </a:rPr>
              <a:t>обязанностях</a:t>
            </a:r>
            <a:r>
              <a:rPr sz="3200" b="1" spc="-20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336666"/>
                </a:solidFill>
                <a:latin typeface="Times New Roman"/>
                <a:cs typeface="Times New Roman"/>
              </a:rPr>
              <a:t>и</a:t>
            </a:r>
            <a:endParaRPr sz="3200" dirty="0">
              <a:latin typeface="Times New Roman"/>
              <a:cs typeface="Times New Roman"/>
            </a:endParaRPr>
          </a:p>
          <a:p>
            <a:pPr algn="ctr">
              <a:lnSpc>
                <a:spcPct val="150000"/>
              </a:lnSpc>
            </a:pPr>
            <a:r>
              <a:rPr sz="3200" b="1" spc="-10" dirty="0">
                <a:solidFill>
                  <a:srgbClr val="336666"/>
                </a:solidFill>
                <a:latin typeface="Times New Roman"/>
                <a:cs typeface="Times New Roman"/>
              </a:rPr>
              <a:t>требованиях,</a:t>
            </a:r>
            <a:endParaRPr sz="3200" dirty="0">
              <a:latin typeface="Times New Roman"/>
              <a:cs typeface="Times New Roman"/>
            </a:endParaRPr>
          </a:p>
          <a:p>
            <a:pPr marL="94615" marR="88265" algn="ctr">
              <a:lnSpc>
                <a:spcPct val="150000"/>
              </a:lnSpc>
              <a:spcBef>
                <a:spcPts val="135"/>
              </a:spcBef>
            </a:pPr>
            <a:r>
              <a:rPr sz="3200" b="1" spc="-10" dirty="0">
                <a:solidFill>
                  <a:srgbClr val="336666"/>
                </a:solidFill>
                <a:latin typeface="Times New Roman"/>
                <a:cs typeface="Times New Roman"/>
              </a:rPr>
              <a:t>установленных</a:t>
            </a:r>
            <a:r>
              <a:rPr sz="3200" b="1" spc="-50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336666"/>
                </a:solidFill>
                <a:latin typeface="Times New Roman"/>
                <a:cs typeface="Times New Roman"/>
              </a:rPr>
              <a:t>в</a:t>
            </a:r>
            <a:r>
              <a:rPr sz="3200" b="1" spc="-45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336666"/>
                </a:solidFill>
                <a:latin typeface="Times New Roman"/>
                <a:cs typeface="Times New Roman"/>
              </a:rPr>
              <a:t>целях </a:t>
            </a:r>
            <a:r>
              <a:rPr sz="3200" b="1" spc="-434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336666"/>
                </a:solidFill>
                <a:latin typeface="Times New Roman"/>
                <a:cs typeface="Times New Roman"/>
              </a:rPr>
              <a:t>противодействия </a:t>
            </a:r>
            <a:r>
              <a:rPr sz="3200" b="1" spc="-5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336666"/>
                </a:solidFill>
                <a:latin typeface="Times New Roman"/>
                <a:cs typeface="Times New Roman"/>
              </a:rPr>
              <a:t>коррупции</a:t>
            </a:r>
            <a:endParaRPr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876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3"/>
          <p:cNvSpPr txBox="1">
            <a:spLocks noGrp="1"/>
          </p:cNvSpPr>
          <p:nvPr>
            <p:ph type="title"/>
          </p:nvPr>
        </p:nvSpPr>
        <p:spPr>
          <a:xfrm>
            <a:off x="838200" y="-580"/>
            <a:ext cx="10515600" cy="20569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9125" algn="ctr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/>
                <a:cs typeface="Times New Roman"/>
              </a:rPr>
              <a:t>ОБЯЗАННОСТЬ</a:t>
            </a:r>
            <a:endParaRPr sz="36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135"/>
              </a:spcBef>
            </a:pPr>
            <a:r>
              <a:rPr sz="3200" b="1" spc="-15" dirty="0" err="1">
                <a:latin typeface="Times New Roman"/>
                <a:cs typeface="Times New Roman"/>
              </a:rPr>
              <a:t>государственных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spc="-5" dirty="0" err="1" smtClean="0">
                <a:latin typeface="Times New Roman"/>
                <a:cs typeface="Times New Roman"/>
              </a:rPr>
              <a:t>гражданских</a:t>
            </a:r>
            <a:r>
              <a:rPr lang="ru-RU" sz="3200" b="1" spc="-5" dirty="0" smtClean="0">
                <a:latin typeface="Times New Roman"/>
                <a:cs typeface="Times New Roman"/>
              </a:rPr>
              <a:t>, муниципальных</a:t>
            </a:r>
            <a:r>
              <a:rPr sz="3200" b="1" spc="-5" dirty="0" smtClean="0">
                <a:latin typeface="Times New Roman"/>
                <a:cs typeface="Times New Roman"/>
              </a:rPr>
              <a:t> </a:t>
            </a:r>
            <a:r>
              <a:rPr sz="3200" b="1" dirty="0" smtClean="0">
                <a:latin typeface="Times New Roman"/>
                <a:cs typeface="Times New Roman"/>
              </a:rPr>
              <a:t> </a:t>
            </a:r>
            <a:r>
              <a:rPr sz="3200" b="1" spc="-5" dirty="0" err="1">
                <a:latin typeface="Times New Roman"/>
                <a:cs typeface="Times New Roman"/>
              </a:rPr>
              <a:t>служащих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lang="ru-RU" sz="3200" b="1" dirty="0" smtClean="0">
                <a:latin typeface="Times New Roman"/>
                <a:cs typeface="Times New Roman"/>
              </a:rPr>
              <a:t>и должностных лиц </a:t>
            </a:r>
            <a:r>
              <a:rPr sz="3200" b="1" spc="-15" dirty="0" err="1" smtClean="0">
                <a:latin typeface="Times New Roman"/>
                <a:cs typeface="Times New Roman"/>
              </a:rPr>
              <a:t>Краснодарского</a:t>
            </a:r>
            <a:r>
              <a:rPr sz="3200" b="1" dirty="0" smtClean="0">
                <a:latin typeface="Times New Roman"/>
                <a:cs typeface="Times New Roman"/>
              </a:rPr>
              <a:t> </a:t>
            </a:r>
            <a:r>
              <a:rPr sz="3200" b="1" spc="-5" dirty="0" err="1" smtClean="0">
                <a:latin typeface="Times New Roman"/>
                <a:cs typeface="Times New Roman"/>
              </a:rPr>
              <a:t>края</a:t>
            </a:r>
            <a:r>
              <a:rPr lang="ru-RU" sz="3200" b="1" spc="-5" dirty="0" smtClean="0">
                <a:latin typeface="Times New Roman"/>
                <a:cs typeface="Times New Roman"/>
              </a:rPr>
              <a:t> </a:t>
            </a:r>
            <a:r>
              <a:rPr sz="3200" b="1" spc="-10" dirty="0" err="1" smtClean="0">
                <a:latin typeface="Times New Roman"/>
                <a:cs typeface="Times New Roman"/>
              </a:rPr>
              <a:t>информировать</a:t>
            </a:r>
            <a:r>
              <a:rPr sz="3200" b="1" spc="-35" dirty="0" smtClean="0">
                <a:latin typeface="Times New Roman"/>
                <a:cs typeface="Times New Roman"/>
              </a:rPr>
              <a:t> </a:t>
            </a:r>
            <a:r>
              <a:rPr sz="3200" b="1" spc="-15" dirty="0" err="1" smtClean="0">
                <a:latin typeface="Times New Roman"/>
                <a:cs typeface="Times New Roman"/>
              </a:rPr>
              <a:t>руководство</a:t>
            </a:r>
            <a:r>
              <a:rPr lang="ru-RU" sz="3200" b="1" spc="-15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idx="1"/>
          </p:nvPr>
        </p:nvSpPr>
        <p:spPr>
          <a:xfrm>
            <a:off x="838200" y="2241993"/>
            <a:ext cx="10515600" cy="4616007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0" algn="just">
              <a:lnSpc>
                <a:spcPct val="100000"/>
              </a:lnSpc>
              <a:spcBef>
                <a:spcPts val="295"/>
              </a:spcBef>
              <a:buNone/>
            </a:pPr>
            <a:r>
              <a:rPr spc="-5" dirty="0">
                <a:latin typeface="Symbol"/>
                <a:cs typeface="Symbol"/>
              </a:rPr>
              <a:t></a:t>
            </a:r>
            <a:r>
              <a:rPr dirty="0">
                <a:latin typeface="Times New Roman"/>
                <a:cs typeface="Times New Roman"/>
              </a:rPr>
              <a:t> о </a:t>
            </a:r>
            <a:r>
              <a:rPr spc="-20" dirty="0">
                <a:latin typeface="Times New Roman"/>
                <a:cs typeface="Times New Roman"/>
              </a:rPr>
              <a:t>выходе </a:t>
            </a:r>
            <a:r>
              <a:rPr dirty="0">
                <a:latin typeface="Times New Roman"/>
                <a:cs typeface="Times New Roman"/>
              </a:rPr>
              <a:t>из </a:t>
            </a:r>
            <a:r>
              <a:rPr spc="-5" dirty="0" err="1">
                <a:latin typeface="Times New Roman"/>
                <a:cs typeface="Times New Roman"/>
              </a:rPr>
              <a:t>гражданства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smtClean="0">
                <a:latin typeface="Times New Roman"/>
                <a:cs typeface="Times New Roman"/>
              </a:rPr>
              <a:t>Р</a:t>
            </a:r>
            <a:r>
              <a:rPr spc="-10" dirty="0" smtClean="0">
                <a:latin typeface="Times New Roman"/>
                <a:cs typeface="Times New Roman"/>
              </a:rPr>
              <a:t>Ф </a:t>
            </a:r>
            <a:r>
              <a:rPr spc="-5" dirty="0">
                <a:latin typeface="Times New Roman"/>
                <a:cs typeface="Times New Roman"/>
              </a:rPr>
              <a:t>или </a:t>
            </a:r>
            <a:r>
              <a:rPr dirty="0">
                <a:latin typeface="Times New Roman"/>
                <a:cs typeface="Times New Roman"/>
              </a:rPr>
              <a:t>о </a:t>
            </a:r>
            <a:r>
              <a:rPr spc="-5" dirty="0" err="1" smtClean="0">
                <a:latin typeface="Times New Roman"/>
                <a:cs typeface="Times New Roman"/>
              </a:rPr>
              <a:t>приобре</a:t>
            </a:r>
            <a:r>
              <a:rPr dirty="0" err="1" smtClean="0">
                <a:latin typeface="Times New Roman"/>
                <a:cs typeface="Times New Roman"/>
              </a:rPr>
              <a:t>тении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гражданства </a:t>
            </a:r>
            <a:r>
              <a:rPr spc="-15" dirty="0" err="1">
                <a:latin typeface="Times New Roman"/>
                <a:cs typeface="Times New Roman"/>
              </a:rPr>
              <a:t>другого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25" dirty="0" err="1" smtClean="0">
                <a:latin typeface="Times New Roman"/>
                <a:cs typeface="Times New Roman"/>
              </a:rPr>
              <a:t>госу</a:t>
            </a:r>
            <a:r>
              <a:rPr spc="-5" dirty="0" err="1" smtClean="0">
                <a:latin typeface="Times New Roman"/>
                <a:cs typeface="Times New Roman"/>
              </a:rPr>
              <a:t>дарства</a:t>
            </a:r>
            <a:r>
              <a:rPr spc="-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в </a:t>
            </a:r>
            <a:r>
              <a:rPr spc="-5" dirty="0">
                <a:latin typeface="Times New Roman"/>
                <a:cs typeface="Times New Roman"/>
              </a:rPr>
              <a:t>день </a:t>
            </a:r>
            <a:r>
              <a:rPr spc="-20" dirty="0">
                <a:latin typeface="Times New Roman"/>
                <a:cs typeface="Times New Roman"/>
              </a:rPr>
              <a:t>выхода </a:t>
            </a:r>
            <a:r>
              <a:rPr dirty="0" err="1">
                <a:latin typeface="Times New Roman"/>
                <a:cs typeface="Times New Roman"/>
              </a:rPr>
              <a:t>из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гражданства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spc="-10" dirty="0" smtClean="0">
                <a:latin typeface="Times New Roman"/>
                <a:cs typeface="Times New Roman"/>
              </a:rPr>
              <a:t>РФ </a:t>
            </a:r>
            <a:r>
              <a:rPr spc="-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или в </a:t>
            </a:r>
            <a:r>
              <a:rPr spc="-5" dirty="0">
                <a:latin typeface="Times New Roman"/>
                <a:cs typeface="Times New Roman"/>
              </a:rPr>
              <a:t>день </a:t>
            </a:r>
            <a:r>
              <a:rPr spc="-5" dirty="0" err="1">
                <a:latin typeface="Times New Roman"/>
                <a:cs typeface="Times New Roman"/>
              </a:rPr>
              <a:t>приобретения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гражданства</a:t>
            </a:r>
            <a:r>
              <a:rPr spc="-5" dirty="0" smtClean="0">
                <a:latin typeface="Times New Roman"/>
                <a:cs typeface="Times New Roman"/>
              </a:rPr>
              <a:t> </a:t>
            </a:r>
            <a:r>
              <a:rPr spc="-20" dirty="0">
                <a:latin typeface="Times New Roman"/>
                <a:cs typeface="Times New Roman"/>
              </a:rPr>
              <a:t>другого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государства;</a:t>
            </a:r>
            <a:endParaRPr dirty="0">
              <a:latin typeface="Times New Roman"/>
              <a:cs typeface="Times New Roman"/>
            </a:endParaRPr>
          </a:p>
          <a:p>
            <a:pPr marL="12700" indent="0" algn="just">
              <a:lnSpc>
                <a:spcPct val="100000"/>
              </a:lnSpc>
              <a:buNone/>
            </a:pPr>
            <a:r>
              <a:rPr spc="-5" dirty="0">
                <a:latin typeface="Symbol"/>
                <a:cs typeface="Symbol"/>
              </a:rPr>
              <a:t></a:t>
            </a:r>
            <a:r>
              <a:rPr spc="5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о  </a:t>
            </a:r>
            <a:r>
              <a:rPr spc="310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личной</a:t>
            </a:r>
            <a:r>
              <a:rPr spc="1010" dirty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заинтересованности</a:t>
            </a:r>
            <a:r>
              <a:rPr lang="ru-RU" spc="-5" dirty="0" smtClean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при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исполнении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должностных</a:t>
            </a:r>
            <a:r>
              <a:rPr spc="-5" dirty="0" smtClean="0">
                <a:latin typeface="Times New Roman"/>
                <a:cs typeface="Times New Roman"/>
              </a:rPr>
              <a:t> </a:t>
            </a:r>
            <a:r>
              <a:rPr spc="-335" dirty="0" smtClean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обязанностей</a:t>
            </a:r>
            <a:r>
              <a:rPr spc="-5" dirty="0">
                <a:latin typeface="Times New Roman"/>
                <a:cs typeface="Times New Roman"/>
              </a:rPr>
              <a:t>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20" dirty="0">
                <a:latin typeface="Times New Roman"/>
                <a:cs typeface="Times New Roman"/>
              </a:rPr>
              <a:t>которая</a:t>
            </a:r>
            <a:r>
              <a:rPr spc="-15" dirty="0">
                <a:latin typeface="Times New Roman"/>
                <a:cs typeface="Times New Roman"/>
              </a:rPr>
              <a:t> может 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привести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к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25" dirty="0" err="1">
                <a:latin typeface="Times New Roman"/>
                <a:cs typeface="Times New Roman"/>
              </a:rPr>
              <a:t>конфликту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5" dirty="0" err="1" smtClean="0">
                <a:latin typeface="Times New Roman"/>
                <a:cs typeface="Times New Roman"/>
              </a:rPr>
              <a:t>интере</a:t>
            </a:r>
            <a:r>
              <a:rPr dirty="0" err="1" smtClean="0">
                <a:latin typeface="Times New Roman"/>
                <a:cs typeface="Times New Roman"/>
              </a:rPr>
              <a:t>сов</a:t>
            </a:r>
            <a:r>
              <a:rPr dirty="0">
                <a:latin typeface="Times New Roman"/>
                <a:cs typeface="Times New Roman"/>
              </a:rPr>
              <a:t>;</a:t>
            </a:r>
          </a:p>
          <a:p>
            <a:pPr marL="12700" marR="5715" indent="0" algn="just">
              <a:lnSpc>
                <a:spcPct val="100000"/>
              </a:lnSpc>
              <a:spcBef>
                <a:spcPts val="20"/>
              </a:spcBef>
              <a:buNone/>
            </a:pPr>
            <a:r>
              <a:rPr spc="-5" dirty="0">
                <a:latin typeface="Symbol"/>
                <a:cs typeface="Symbol"/>
              </a:rPr>
              <a:t></a:t>
            </a:r>
            <a:r>
              <a:rPr dirty="0">
                <a:latin typeface="Times New Roman"/>
                <a:cs typeface="Times New Roman"/>
              </a:rPr>
              <a:t> о </a:t>
            </a:r>
            <a:r>
              <a:rPr spc="-5" dirty="0">
                <a:latin typeface="Times New Roman"/>
                <a:cs typeface="Times New Roman"/>
              </a:rPr>
              <a:t>склонении </a:t>
            </a:r>
            <a:r>
              <a:rPr dirty="0">
                <a:latin typeface="Times New Roman"/>
                <a:cs typeface="Times New Roman"/>
              </a:rPr>
              <a:t>к </a:t>
            </a:r>
            <a:r>
              <a:rPr spc="-5" dirty="0" err="1">
                <a:latin typeface="Times New Roman"/>
                <a:cs typeface="Times New Roman"/>
              </a:rPr>
              <a:t>совершению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20" dirty="0" err="1" smtClean="0">
                <a:latin typeface="Times New Roman"/>
                <a:cs typeface="Times New Roman"/>
              </a:rPr>
              <a:t>кор</a:t>
            </a:r>
            <a:r>
              <a:rPr spc="-5" dirty="0" err="1" smtClean="0">
                <a:latin typeface="Times New Roman"/>
                <a:cs typeface="Times New Roman"/>
              </a:rPr>
              <a:t>рупционных</a:t>
            </a:r>
            <a:r>
              <a:rPr spc="-15"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правонарушений;</a:t>
            </a:r>
            <a:endParaRPr dirty="0">
              <a:latin typeface="Times New Roman"/>
              <a:cs typeface="Times New Roman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spc="-5" dirty="0">
                <a:latin typeface="Symbol"/>
                <a:cs typeface="Symbol"/>
              </a:rPr>
              <a:t></a:t>
            </a:r>
            <a:r>
              <a:rPr spc="5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о</a:t>
            </a:r>
            <a:r>
              <a:rPr spc="65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намерении</a:t>
            </a:r>
            <a:r>
              <a:rPr spc="660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выполнять</a:t>
            </a:r>
            <a:r>
              <a:rPr spc="650" dirty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иную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spc="-10" dirty="0" err="1" smtClean="0">
                <a:latin typeface="Times New Roman"/>
                <a:cs typeface="Times New Roman"/>
              </a:rPr>
              <a:t>оплачиваемую</a:t>
            </a:r>
            <a:r>
              <a:rPr spc="-30" dirty="0" smtClean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работу;</a:t>
            </a:r>
            <a:endParaRPr dirty="0">
              <a:latin typeface="Times New Roman"/>
              <a:cs typeface="Times New Roman"/>
            </a:endParaRPr>
          </a:p>
          <a:p>
            <a:pPr marL="12700" marR="5715" indent="0" algn="just">
              <a:lnSpc>
                <a:spcPct val="100000"/>
              </a:lnSpc>
              <a:spcBef>
                <a:spcPts val="95"/>
              </a:spcBef>
              <a:buNone/>
            </a:pPr>
            <a:r>
              <a:rPr spc="-5" dirty="0">
                <a:latin typeface="Symbol"/>
                <a:cs typeface="Symbol"/>
              </a:rPr>
              <a:t></a:t>
            </a:r>
            <a:r>
              <a:rPr dirty="0">
                <a:latin typeface="Times New Roman"/>
                <a:cs typeface="Times New Roman"/>
              </a:rPr>
              <a:t> о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получении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подарка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в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связи</a:t>
            </a:r>
            <a:r>
              <a:rPr dirty="0">
                <a:latin typeface="Times New Roman"/>
                <a:cs typeface="Times New Roman"/>
              </a:rPr>
              <a:t> с </a:t>
            </a:r>
            <a:r>
              <a:rPr spc="-335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протокольными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мероприятиями, </a:t>
            </a:r>
            <a:r>
              <a:rPr spc="-33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со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10" dirty="0" err="1" smtClean="0">
                <a:latin typeface="Times New Roman"/>
                <a:cs typeface="Times New Roman"/>
              </a:rPr>
              <a:t>служебными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spc="-15" dirty="0" err="1" smtClean="0">
                <a:latin typeface="Times New Roman"/>
                <a:cs typeface="Times New Roman"/>
              </a:rPr>
              <a:t>командировка</a:t>
            </a:r>
            <a:r>
              <a:rPr dirty="0" err="1" smtClean="0">
                <a:latin typeface="Times New Roman"/>
                <a:cs typeface="Times New Roman"/>
              </a:rPr>
              <a:t>ми</a:t>
            </a:r>
            <a:r>
              <a:rPr spc="16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и</a:t>
            </a:r>
            <a:r>
              <a:rPr spc="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с</a:t>
            </a:r>
            <a:r>
              <a:rPr spc="16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другими </a:t>
            </a:r>
            <a:r>
              <a:rPr spc="-3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официальными </a:t>
            </a:r>
            <a:r>
              <a:rPr dirty="0">
                <a:latin typeface="Times New Roman"/>
                <a:cs typeface="Times New Roman"/>
              </a:rPr>
              <a:t> ме</a:t>
            </a:r>
            <a:r>
              <a:rPr spc="-10" dirty="0">
                <a:latin typeface="Times New Roman"/>
                <a:cs typeface="Times New Roman"/>
              </a:rPr>
              <a:t>р</a:t>
            </a:r>
            <a:r>
              <a:rPr dirty="0">
                <a:latin typeface="Times New Roman"/>
                <a:cs typeface="Times New Roman"/>
              </a:rPr>
              <a:t>о</a:t>
            </a:r>
            <a:r>
              <a:rPr spc="-10" dirty="0">
                <a:latin typeface="Times New Roman"/>
                <a:cs typeface="Times New Roman"/>
              </a:rPr>
              <a:t>п</a:t>
            </a:r>
            <a:r>
              <a:rPr dirty="0">
                <a:latin typeface="Times New Roman"/>
                <a:cs typeface="Times New Roman"/>
              </a:rPr>
              <a:t>р</a:t>
            </a:r>
            <a:r>
              <a:rPr spc="-10" dirty="0">
                <a:latin typeface="Times New Roman"/>
                <a:cs typeface="Times New Roman"/>
              </a:rPr>
              <a:t>и</a:t>
            </a:r>
            <a:r>
              <a:rPr dirty="0">
                <a:latin typeface="Times New Roman"/>
                <a:cs typeface="Times New Roman"/>
              </a:rPr>
              <a:t>ят</a:t>
            </a:r>
            <a:r>
              <a:rPr spc="-10" dirty="0">
                <a:latin typeface="Times New Roman"/>
                <a:cs typeface="Times New Roman"/>
              </a:rPr>
              <a:t>и</a:t>
            </a:r>
            <a:r>
              <a:rPr dirty="0">
                <a:latin typeface="Times New Roman"/>
                <a:cs typeface="Times New Roman"/>
              </a:rPr>
              <a:t>ям</a:t>
            </a:r>
            <a:r>
              <a:rPr spc="10" dirty="0">
                <a:latin typeface="Times New Roman"/>
                <a:cs typeface="Times New Roman"/>
              </a:rPr>
              <a:t>и</a:t>
            </a:r>
            <a:r>
              <a:rPr dirty="0"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11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17392" y="-580"/>
            <a:ext cx="1574608" cy="170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608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14"/>
          <p:cNvGrpSpPr/>
          <p:nvPr/>
        </p:nvGrpSpPr>
        <p:grpSpPr>
          <a:xfrm>
            <a:off x="1691641" y="91440"/>
            <a:ext cx="8595359" cy="1369141"/>
            <a:chOff x="7534575" y="273177"/>
            <a:chExt cx="2301320" cy="148231"/>
          </a:xfrm>
        </p:grpSpPr>
        <p:pic>
          <p:nvPicPr>
            <p:cNvPr id="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14129" y="376381"/>
              <a:ext cx="1921766" cy="45027"/>
            </a:xfrm>
            <a:prstGeom prst="rect">
              <a:avLst/>
            </a:prstGeom>
          </p:spPr>
        </p:pic>
        <p:pic>
          <p:nvPicPr>
            <p:cNvPr id="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34575" y="273177"/>
              <a:ext cx="2298526" cy="105536"/>
            </a:xfrm>
            <a:prstGeom prst="rect">
              <a:avLst/>
            </a:prstGeom>
          </p:spPr>
        </p:pic>
      </p:grpSp>
      <p:sp>
        <p:nvSpPr>
          <p:cNvPr id="7" name="object 17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422173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0" marR="5080" indent="0" algn="just">
              <a:lnSpc>
                <a:spcPct val="88300"/>
              </a:lnSpc>
              <a:spcBef>
                <a:spcPts val="270"/>
              </a:spcBef>
              <a:buNone/>
            </a:pPr>
            <a:r>
              <a:rPr sz="3600" b="1" spc="-5" dirty="0">
                <a:latin typeface="Times New Roman"/>
                <a:cs typeface="Times New Roman"/>
              </a:rPr>
              <a:t>Конфликт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интересов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–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ситуация,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при </a:t>
            </a:r>
            <a:r>
              <a:rPr sz="3600" dirty="0">
                <a:latin typeface="Times New Roman"/>
                <a:cs typeface="Times New Roman"/>
              </a:rPr>
              <a:t> которой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личная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заинтересованность 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(прямая</a:t>
            </a:r>
            <a:r>
              <a:rPr sz="3600" dirty="0">
                <a:latin typeface="Times New Roman"/>
                <a:cs typeface="Times New Roman"/>
              </a:rPr>
              <a:t> или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косвенная)</a:t>
            </a:r>
            <a:r>
              <a:rPr sz="3600" dirty="0">
                <a:latin typeface="Times New Roman"/>
                <a:cs typeface="Times New Roman"/>
              </a:rPr>
              <a:t> лица,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 err="1" smtClean="0">
                <a:latin typeface="Times New Roman"/>
                <a:cs typeface="Times New Roman"/>
              </a:rPr>
              <a:t>замещающего</a:t>
            </a:r>
            <a:r>
              <a:rPr sz="3600" dirty="0" smtClean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должность,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замещение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которой </a:t>
            </a:r>
            <a:r>
              <a:rPr sz="3600" spc="-28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предусматривает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обязанность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принимать </a:t>
            </a:r>
            <a:r>
              <a:rPr sz="3600" spc="-28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меры </a:t>
            </a:r>
            <a:r>
              <a:rPr sz="3600" dirty="0">
                <a:latin typeface="Times New Roman"/>
                <a:cs typeface="Times New Roman"/>
              </a:rPr>
              <a:t>по </a:t>
            </a:r>
            <a:r>
              <a:rPr sz="3600" spc="-5" dirty="0">
                <a:latin typeface="Times New Roman"/>
                <a:cs typeface="Times New Roman"/>
              </a:rPr>
              <a:t>предотвращению </a:t>
            </a:r>
            <a:r>
              <a:rPr sz="3600" dirty="0">
                <a:latin typeface="Times New Roman"/>
                <a:cs typeface="Times New Roman"/>
              </a:rPr>
              <a:t>и </a:t>
            </a:r>
            <a:r>
              <a:rPr sz="3600" spc="-5" dirty="0" err="1" smtClean="0">
                <a:latin typeface="Times New Roman"/>
                <a:cs typeface="Times New Roman"/>
              </a:rPr>
              <a:t>урегулирова</a:t>
            </a:r>
            <a:r>
              <a:rPr sz="3600" dirty="0" err="1" smtClean="0">
                <a:latin typeface="Times New Roman"/>
                <a:cs typeface="Times New Roman"/>
              </a:rPr>
              <a:t>нию</a:t>
            </a:r>
            <a:r>
              <a:rPr sz="3600" dirty="0" smtClean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конфликта интересов, влияет </a:t>
            </a:r>
            <a:r>
              <a:rPr sz="3600" dirty="0" err="1">
                <a:latin typeface="Times New Roman"/>
                <a:cs typeface="Times New Roman"/>
              </a:rPr>
              <a:t>или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 err="1" smtClean="0">
                <a:latin typeface="Times New Roman"/>
                <a:cs typeface="Times New Roman"/>
              </a:rPr>
              <a:t>может</a:t>
            </a:r>
            <a:r>
              <a:rPr sz="3600" dirty="0" smtClean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повлиять</a:t>
            </a:r>
            <a:r>
              <a:rPr sz="3600" dirty="0">
                <a:latin typeface="Times New Roman"/>
                <a:cs typeface="Times New Roman"/>
              </a:rPr>
              <a:t> на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надлежащее,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 err="1" smtClean="0">
                <a:latin typeface="Times New Roman"/>
                <a:cs typeface="Times New Roman"/>
              </a:rPr>
              <a:t>объектив</a:t>
            </a:r>
            <a:r>
              <a:rPr sz="3600" dirty="0" err="1" smtClean="0">
                <a:latin typeface="Times New Roman"/>
                <a:cs typeface="Times New Roman"/>
              </a:rPr>
              <a:t>ное</a:t>
            </a:r>
            <a:r>
              <a:rPr sz="3600" spc="5" dirty="0" smtClean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и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беспристрастное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исполнение</a:t>
            </a:r>
            <a:r>
              <a:rPr sz="3600" dirty="0">
                <a:latin typeface="Times New Roman"/>
                <a:cs typeface="Times New Roman"/>
              </a:rPr>
              <a:t> им 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должностных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(служебных)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обязанностей 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(осуществление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полномочий)</a:t>
            </a:r>
            <a:endParaRPr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203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8"/>
          <p:cNvSpPr txBox="1">
            <a:spLocks noGrp="1"/>
          </p:cNvSpPr>
          <p:nvPr>
            <p:ph idx="1"/>
          </p:nvPr>
        </p:nvSpPr>
        <p:spPr>
          <a:xfrm>
            <a:off x="529590" y="1105535"/>
            <a:ext cx="10683240" cy="4963667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0" marR="5080" indent="0" algn="just">
              <a:lnSpc>
                <a:spcPct val="88300"/>
              </a:lnSpc>
              <a:spcBef>
                <a:spcPts val="265"/>
              </a:spcBef>
              <a:buNone/>
            </a:pPr>
            <a:r>
              <a:rPr b="1" spc="-5" dirty="0">
                <a:latin typeface="Times New Roman"/>
                <a:cs typeface="Times New Roman"/>
              </a:rPr>
              <a:t>Личная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заинтересованность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возможность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получения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доходов</a:t>
            </a:r>
            <a:r>
              <a:rPr dirty="0">
                <a:latin typeface="Times New Roman"/>
                <a:cs typeface="Times New Roman"/>
              </a:rPr>
              <a:t> в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виде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денег, </a:t>
            </a:r>
            <a:r>
              <a:rPr dirty="0">
                <a:latin typeface="Times New Roman"/>
                <a:cs typeface="Times New Roman"/>
              </a:rPr>
              <a:t> иного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имущества,</a:t>
            </a:r>
            <a:r>
              <a:rPr dirty="0">
                <a:latin typeface="Times New Roman"/>
                <a:cs typeface="Times New Roman"/>
              </a:rPr>
              <a:t> в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том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числе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имущественных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прав,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услуг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имущественного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характера,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результатов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выполненных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ра</a:t>
            </a:r>
            <a:r>
              <a:rPr dirty="0" err="1" smtClean="0">
                <a:latin typeface="Times New Roman"/>
                <a:cs typeface="Times New Roman"/>
              </a:rPr>
              <a:t>бот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или каких-либо выгод (преимуществ) </a:t>
            </a:r>
            <a:r>
              <a:rPr dirty="0">
                <a:latin typeface="Times New Roman"/>
                <a:cs typeface="Times New Roman"/>
              </a:rPr>
              <a:t> лицом, </a:t>
            </a:r>
            <a:r>
              <a:rPr spc="-5" dirty="0">
                <a:latin typeface="Times New Roman"/>
                <a:cs typeface="Times New Roman"/>
              </a:rPr>
              <a:t>замещающего </a:t>
            </a:r>
            <a:r>
              <a:rPr dirty="0">
                <a:latin typeface="Times New Roman"/>
                <a:cs typeface="Times New Roman"/>
              </a:rPr>
              <a:t>должность, </a:t>
            </a:r>
            <a:r>
              <a:rPr spc="-5" dirty="0" err="1" smtClean="0">
                <a:latin typeface="Times New Roman"/>
                <a:cs typeface="Times New Roman"/>
              </a:rPr>
              <a:t>замеще</a:t>
            </a:r>
            <a:r>
              <a:rPr dirty="0" err="1" smtClean="0">
                <a:latin typeface="Times New Roman"/>
                <a:cs typeface="Times New Roman"/>
              </a:rPr>
              <a:t>ние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которой предусматривает обязанность </a:t>
            </a:r>
            <a:r>
              <a:rPr spc="-28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принимать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меры</a:t>
            </a:r>
            <a:r>
              <a:rPr dirty="0">
                <a:latin typeface="Times New Roman"/>
                <a:cs typeface="Times New Roman"/>
              </a:rPr>
              <a:t> по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предотвращению</a:t>
            </a:r>
            <a:r>
              <a:rPr dirty="0">
                <a:latin typeface="Times New Roman"/>
                <a:cs typeface="Times New Roman"/>
              </a:rPr>
              <a:t> и 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урегулированию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конфликта интересов,</a:t>
            </a:r>
            <a:r>
              <a:rPr dirty="0">
                <a:latin typeface="Times New Roman"/>
                <a:cs typeface="Times New Roman"/>
              </a:rPr>
              <a:t> и 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(или) </a:t>
            </a:r>
            <a:r>
              <a:rPr spc="-5" dirty="0">
                <a:latin typeface="Times New Roman"/>
                <a:cs typeface="Times New Roman"/>
              </a:rPr>
              <a:t>состоящими </a:t>
            </a:r>
            <a:r>
              <a:rPr dirty="0">
                <a:latin typeface="Times New Roman"/>
                <a:cs typeface="Times New Roman"/>
              </a:rPr>
              <a:t>с </a:t>
            </a:r>
            <a:r>
              <a:rPr spc="-5" dirty="0">
                <a:latin typeface="Times New Roman"/>
                <a:cs typeface="Times New Roman"/>
              </a:rPr>
              <a:t>ним </a:t>
            </a:r>
            <a:r>
              <a:rPr dirty="0">
                <a:latin typeface="Times New Roman"/>
                <a:cs typeface="Times New Roman"/>
              </a:rPr>
              <a:t>в </a:t>
            </a:r>
            <a:r>
              <a:rPr dirty="0" err="1">
                <a:latin typeface="Times New Roman"/>
                <a:cs typeface="Times New Roman"/>
              </a:rPr>
              <a:t>близком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 smtClean="0">
                <a:latin typeface="Times New Roman"/>
                <a:cs typeface="Times New Roman"/>
              </a:rPr>
              <a:t>род</a:t>
            </a:r>
            <a:r>
              <a:rPr spc="-5" dirty="0" err="1" smtClean="0">
                <a:latin typeface="Times New Roman"/>
                <a:cs typeface="Times New Roman"/>
              </a:rPr>
              <a:t>стве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или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свойстве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лицами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(родителями,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супругами, детьми, братьями, сестрами, </a:t>
            </a:r>
            <a:r>
              <a:rPr dirty="0">
                <a:latin typeface="Times New Roman"/>
                <a:cs typeface="Times New Roman"/>
              </a:rPr>
              <a:t>а 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также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братьями,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сестрами,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родителями,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детьми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супругов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и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супругами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детей),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гражданами</a:t>
            </a:r>
            <a:r>
              <a:rPr dirty="0">
                <a:latin typeface="Times New Roman"/>
                <a:cs typeface="Times New Roman"/>
              </a:rPr>
              <a:t> или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организациями,</a:t>
            </a:r>
            <a:r>
              <a:rPr dirty="0">
                <a:latin typeface="Times New Roman"/>
                <a:cs typeface="Times New Roman"/>
              </a:rPr>
              <a:t> с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dirty="0" err="1" smtClean="0">
                <a:latin typeface="Times New Roman"/>
                <a:cs typeface="Times New Roman"/>
              </a:rPr>
              <a:t>кото</a:t>
            </a:r>
            <a:r>
              <a:rPr spc="-5" dirty="0" err="1" smtClean="0">
                <a:latin typeface="Times New Roman"/>
                <a:cs typeface="Times New Roman"/>
              </a:rPr>
              <a:t>рыми</a:t>
            </a:r>
            <a:r>
              <a:rPr spc="-5"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гражданский служащий </a:t>
            </a:r>
            <a:r>
              <a:rPr dirty="0">
                <a:latin typeface="Times New Roman"/>
                <a:cs typeface="Times New Roman"/>
              </a:rPr>
              <a:t>и </a:t>
            </a:r>
            <a:r>
              <a:rPr spc="-5" dirty="0">
                <a:latin typeface="Times New Roman"/>
                <a:cs typeface="Times New Roman"/>
              </a:rPr>
              <a:t>(или) </a:t>
            </a:r>
            <a:r>
              <a:rPr spc="-5" dirty="0" err="1" smtClean="0">
                <a:latin typeface="Times New Roman"/>
                <a:cs typeface="Times New Roman"/>
              </a:rPr>
              <a:t>лица</a:t>
            </a:r>
            <a:r>
              <a:rPr spc="-5" dirty="0">
                <a:latin typeface="Times New Roman"/>
                <a:cs typeface="Times New Roman"/>
              </a:rPr>
              <a:t>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состоящие</a:t>
            </a:r>
            <a:r>
              <a:rPr dirty="0">
                <a:latin typeface="Times New Roman"/>
                <a:cs typeface="Times New Roman"/>
              </a:rPr>
              <a:t> с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ним</a:t>
            </a:r>
            <a:r>
              <a:rPr dirty="0">
                <a:latin typeface="Times New Roman"/>
                <a:cs typeface="Times New Roman"/>
              </a:rPr>
              <a:t> в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близком</a:t>
            </a:r>
            <a:r>
              <a:rPr spc="29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родстве </a:t>
            </a:r>
            <a:r>
              <a:rPr spc="-2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или </a:t>
            </a:r>
            <a:r>
              <a:rPr spc="-5" dirty="0">
                <a:latin typeface="Times New Roman"/>
                <a:cs typeface="Times New Roman"/>
              </a:rPr>
              <a:t>свойстве, связаны имущественными,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корпоративными</a:t>
            </a:r>
            <a:r>
              <a:rPr dirty="0">
                <a:latin typeface="Times New Roman"/>
                <a:cs typeface="Times New Roman"/>
              </a:rPr>
              <a:t> или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иными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близкими </a:t>
            </a:r>
            <a:r>
              <a:rPr spc="-28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отношениями.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0653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5"/>
          <p:cNvSpPr txBox="1">
            <a:spLocks noGrp="1"/>
          </p:cNvSpPr>
          <p:nvPr>
            <p:ph type="title"/>
          </p:nvPr>
        </p:nvSpPr>
        <p:spPr>
          <a:xfrm>
            <a:off x="685966" y="838863"/>
            <a:ext cx="10515600" cy="4856329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algn="ctr">
              <a:lnSpc>
                <a:spcPct val="86900"/>
              </a:lnSpc>
              <a:spcBef>
                <a:spcPts val="285"/>
              </a:spcBef>
            </a:pPr>
            <a:r>
              <a:rPr lang="ru-RU" sz="60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Должностные лица </a:t>
            </a:r>
            <a:r>
              <a:rPr sz="6000" b="1" spc="-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Краснодарского</a:t>
            </a:r>
            <a:r>
              <a:rPr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dirty="0">
                <a:solidFill>
                  <a:srgbClr val="FF0000"/>
                </a:solidFill>
                <a:latin typeface="Times New Roman"/>
                <a:cs typeface="Times New Roman"/>
              </a:rPr>
              <a:t>края</a:t>
            </a:r>
            <a:r>
              <a:rPr sz="60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обязаны </a:t>
            </a:r>
            <a:r>
              <a:rPr sz="6000" b="1" spc="-2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принимать меры </a:t>
            </a:r>
            <a:r>
              <a:rPr sz="6000" b="1" dirty="0">
                <a:solidFill>
                  <a:srgbClr val="FF0000"/>
                </a:solidFill>
                <a:latin typeface="Times New Roman"/>
                <a:cs typeface="Times New Roman"/>
              </a:rPr>
              <a:t>по </a:t>
            </a:r>
            <a:r>
              <a:rPr sz="60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недопущению</a:t>
            </a:r>
            <a:r>
              <a:rPr sz="6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любой</a:t>
            </a:r>
            <a:r>
              <a:rPr sz="6000" b="1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возможности</a:t>
            </a:r>
            <a:r>
              <a:rPr sz="60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возникновения</a:t>
            </a:r>
            <a:r>
              <a:rPr sz="60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spc="-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конфликта</a:t>
            </a:r>
            <a:r>
              <a:rPr sz="60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интересов</a:t>
            </a:r>
            <a:endParaRPr sz="6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71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20"/>
          <p:cNvGrpSpPr/>
          <p:nvPr/>
        </p:nvGrpSpPr>
        <p:grpSpPr>
          <a:xfrm>
            <a:off x="682487" y="167646"/>
            <a:ext cx="10429460" cy="1498953"/>
            <a:chOff x="569976" y="432689"/>
            <a:chExt cx="2341245" cy="542290"/>
          </a:xfrm>
        </p:grpSpPr>
        <p:pic>
          <p:nvPicPr>
            <p:cNvPr id="5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0473" y="553171"/>
              <a:ext cx="1967486" cy="51134"/>
            </a:xfrm>
            <a:prstGeom prst="rect">
              <a:avLst/>
            </a:prstGeom>
          </p:spPr>
        </p:pic>
        <p:pic>
          <p:nvPicPr>
            <p:cNvPr id="6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0996" y="432689"/>
              <a:ext cx="1964423" cy="155067"/>
            </a:xfrm>
            <a:prstGeom prst="rect">
              <a:avLst/>
            </a:prstGeom>
          </p:spPr>
        </p:pic>
        <p:pic>
          <p:nvPicPr>
            <p:cNvPr id="7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2186" y="737575"/>
              <a:ext cx="1696236" cy="51134"/>
            </a:xfrm>
            <a:prstGeom prst="rect">
              <a:avLst/>
            </a:prstGeom>
          </p:spPr>
        </p:pic>
        <p:pic>
          <p:nvPicPr>
            <p:cNvPr id="8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0922" y="617093"/>
              <a:ext cx="1717116" cy="123190"/>
            </a:xfrm>
            <a:prstGeom prst="rect">
              <a:avLst/>
            </a:prstGeom>
          </p:spPr>
        </p:pic>
        <p:pic>
          <p:nvPicPr>
            <p:cNvPr id="9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9976" y="923503"/>
              <a:ext cx="2340864" cy="51134"/>
            </a:xfrm>
            <a:prstGeom prst="rect">
              <a:avLst/>
            </a:prstGeom>
          </p:spPr>
        </p:pic>
        <p:pic>
          <p:nvPicPr>
            <p:cNvPr id="10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0585" y="802767"/>
              <a:ext cx="2340127" cy="123444"/>
            </a:xfrm>
            <a:prstGeom prst="rect">
              <a:avLst/>
            </a:prstGeom>
          </p:spPr>
        </p:pic>
      </p:grpSp>
      <p:sp>
        <p:nvSpPr>
          <p:cNvPr id="11" name="object 27"/>
          <p:cNvSpPr txBox="1">
            <a:spLocks noGrp="1"/>
          </p:cNvSpPr>
          <p:nvPr>
            <p:ph idx="1"/>
          </p:nvPr>
        </p:nvSpPr>
        <p:spPr>
          <a:xfrm>
            <a:off x="703263" y="2408238"/>
            <a:ext cx="10515600" cy="3447162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0" marR="5080" indent="0" algn="just">
              <a:lnSpc>
                <a:spcPct val="88200"/>
              </a:lnSpc>
              <a:spcBef>
                <a:spcPts val="270"/>
              </a:spcBef>
              <a:buNone/>
            </a:pPr>
            <a:r>
              <a:rPr lang="ru-RU" sz="3600" spc="-5" dirty="0" smtClean="0">
                <a:latin typeface="Times New Roman"/>
                <a:cs typeface="Times New Roman"/>
              </a:rPr>
              <a:t>Должностное лицо </a:t>
            </a:r>
            <a:r>
              <a:rPr sz="3600" b="1" spc="-30" dirty="0" err="1" smtClean="0">
                <a:latin typeface="Times New Roman"/>
                <a:cs typeface="Times New Roman"/>
              </a:rPr>
              <a:t>обязан</a:t>
            </a:r>
            <a:r>
              <a:rPr lang="ru-RU" sz="3600" b="1" spc="-30" dirty="0" smtClean="0">
                <a:latin typeface="Times New Roman"/>
                <a:cs typeface="Times New Roman"/>
              </a:rPr>
              <a:t>о</a:t>
            </a:r>
            <a:r>
              <a:rPr sz="3600" b="1" spc="-30" dirty="0" smtClean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уведомить </a:t>
            </a:r>
            <a:r>
              <a:rPr sz="3600" spc="-28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в </a:t>
            </a:r>
            <a:r>
              <a:rPr sz="3600" spc="-5" dirty="0">
                <a:latin typeface="Times New Roman"/>
                <a:cs typeface="Times New Roman"/>
              </a:rPr>
              <a:t>порядке, определенном представителем 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нанимателя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(работодателем)</a:t>
            </a:r>
            <a:r>
              <a:rPr sz="3600" dirty="0">
                <a:latin typeface="Times New Roman"/>
                <a:cs typeface="Times New Roman"/>
              </a:rPr>
              <a:t> в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 err="1" smtClean="0">
                <a:latin typeface="Times New Roman"/>
                <a:cs typeface="Times New Roman"/>
              </a:rPr>
              <a:t>соответствии</a:t>
            </a:r>
            <a:r>
              <a:rPr sz="3600" dirty="0" smtClean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с </a:t>
            </a:r>
            <a:r>
              <a:rPr sz="3600" spc="-5" dirty="0">
                <a:latin typeface="Times New Roman"/>
                <a:cs typeface="Times New Roman"/>
              </a:rPr>
              <a:t>нормативными правовыми актами </a:t>
            </a:r>
            <a:r>
              <a:rPr sz="3600" spc="-28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Российской Федерации, </a:t>
            </a:r>
            <a:r>
              <a:rPr sz="3600" dirty="0">
                <a:latin typeface="Times New Roman"/>
                <a:cs typeface="Times New Roman"/>
              </a:rPr>
              <a:t>о </a:t>
            </a:r>
            <a:r>
              <a:rPr sz="3600" spc="-5" dirty="0" err="1">
                <a:latin typeface="Times New Roman"/>
                <a:cs typeface="Times New Roman"/>
              </a:rPr>
              <a:t>возникшем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 err="1" smtClean="0">
                <a:latin typeface="Times New Roman"/>
                <a:cs typeface="Times New Roman"/>
              </a:rPr>
              <a:t>конфликте</a:t>
            </a:r>
            <a:r>
              <a:rPr sz="3600" dirty="0" smtClean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интересов </a:t>
            </a:r>
            <a:r>
              <a:rPr sz="3600" dirty="0">
                <a:latin typeface="Times New Roman"/>
                <a:cs typeface="Times New Roman"/>
              </a:rPr>
              <a:t>или о </a:t>
            </a:r>
            <a:r>
              <a:rPr sz="3600" spc="-5" dirty="0">
                <a:latin typeface="Times New Roman"/>
                <a:cs typeface="Times New Roman"/>
              </a:rPr>
              <a:t>возможности его 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возникновения, как только </a:t>
            </a:r>
            <a:r>
              <a:rPr sz="3600" dirty="0">
                <a:latin typeface="Times New Roman"/>
                <a:cs typeface="Times New Roman"/>
              </a:rPr>
              <a:t>ему </a:t>
            </a:r>
            <a:r>
              <a:rPr sz="3600" spc="-5" dirty="0">
                <a:latin typeface="Times New Roman"/>
                <a:cs typeface="Times New Roman"/>
              </a:rPr>
              <a:t>станет </a:t>
            </a:r>
            <a:r>
              <a:rPr sz="3600" dirty="0">
                <a:latin typeface="Times New Roman"/>
                <a:cs typeface="Times New Roman"/>
              </a:rPr>
              <a:t>об 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этом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известно</a:t>
            </a:r>
            <a:endParaRPr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527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8"/>
          <p:cNvSpPr txBox="1">
            <a:spLocks noGrp="1"/>
          </p:cNvSpPr>
          <p:nvPr>
            <p:ph idx="1"/>
          </p:nvPr>
        </p:nvSpPr>
        <p:spPr>
          <a:xfrm>
            <a:off x="652669" y="354633"/>
            <a:ext cx="10515600" cy="3485634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0" marR="5080" indent="0" algn="just">
              <a:lnSpc>
                <a:spcPct val="88200"/>
              </a:lnSpc>
              <a:spcBef>
                <a:spcPts val="270"/>
              </a:spcBef>
              <a:buNone/>
            </a:pPr>
            <a:r>
              <a:rPr sz="3600" spc="-5" dirty="0">
                <a:latin typeface="Times New Roman"/>
                <a:cs typeface="Times New Roman"/>
              </a:rPr>
              <a:t>Представитель нанимателя, если </a:t>
            </a:r>
            <a:r>
              <a:rPr sz="3600" dirty="0" err="1">
                <a:latin typeface="Times New Roman"/>
                <a:cs typeface="Times New Roman"/>
              </a:rPr>
              <a:t>ему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 err="1" smtClean="0">
                <a:latin typeface="Times New Roman"/>
                <a:cs typeface="Times New Roman"/>
              </a:rPr>
              <a:t>стало</a:t>
            </a:r>
            <a:r>
              <a:rPr sz="3600" spc="-5" dirty="0" smtClean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известно </a:t>
            </a:r>
            <a:r>
              <a:rPr sz="3600" dirty="0">
                <a:latin typeface="Times New Roman"/>
                <a:cs typeface="Times New Roman"/>
              </a:rPr>
              <a:t>о </a:t>
            </a:r>
            <a:r>
              <a:rPr sz="3600" spc="-5" dirty="0">
                <a:latin typeface="Times New Roman"/>
                <a:cs typeface="Times New Roman"/>
              </a:rPr>
              <a:t>возникновении </a:t>
            </a:r>
            <a:r>
              <a:rPr sz="3600" dirty="0">
                <a:latin typeface="Times New Roman"/>
                <a:cs typeface="Times New Roman"/>
              </a:rPr>
              <a:t>у </a:t>
            </a:r>
            <a:r>
              <a:rPr lang="ru-RU" sz="3600" spc="-5" dirty="0" smtClean="0">
                <a:latin typeface="Times New Roman"/>
                <a:cs typeface="Times New Roman"/>
              </a:rPr>
              <a:t>должностного лица</a:t>
            </a:r>
            <a:r>
              <a:rPr sz="3600" spc="-5" dirty="0" smtClean="0">
                <a:latin typeface="Times New Roman"/>
                <a:cs typeface="Times New Roman"/>
              </a:rPr>
              <a:t> </a:t>
            </a:r>
            <a:r>
              <a:rPr sz="3600" spc="-285" dirty="0" smtClean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личной </a:t>
            </a:r>
            <a:r>
              <a:rPr sz="3600" spc="-5" dirty="0">
                <a:latin typeface="Times New Roman"/>
                <a:cs typeface="Times New Roman"/>
              </a:rPr>
              <a:t>заинтересованности, </a:t>
            </a:r>
            <a:r>
              <a:rPr sz="3600" dirty="0" err="1">
                <a:latin typeface="Times New Roman"/>
                <a:cs typeface="Times New Roman"/>
              </a:rPr>
              <a:t>которая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 err="1" smtClean="0">
                <a:latin typeface="Times New Roman"/>
                <a:cs typeface="Times New Roman"/>
              </a:rPr>
              <a:t>приводит</a:t>
            </a:r>
            <a:r>
              <a:rPr sz="3600" dirty="0" smtClean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или </a:t>
            </a:r>
            <a:r>
              <a:rPr sz="3600" spc="-5" dirty="0">
                <a:latin typeface="Times New Roman"/>
                <a:cs typeface="Times New Roman"/>
              </a:rPr>
              <a:t>может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привести</a:t>
            </a:r>
            <a:r>
              <a:rPr sz="3600" dirty="0">
                <a:latin typeface="Times New Roman"/>
                <a:cs typeface="Times New Roman"/>
              </a:rPr>
              <a:t> к конфликту 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интересов,</a:t>
            </a:r>
            <a:r>
              <a:rPr sz="3600" dirty="0">
                <a:latin typeface="Times New Roman"/>
                <a:cs typeface="Times New Roman"/>
              </a:rPr>
              <a:t> обязан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принять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меры</a:t>
            </a:r>
            <a:r>
              <a:rPr sz="3600" dirty="0">
                <a:latin typeface="Times New Roman"/>
                <a:cs typeface="Times New Roman"/>
              </a:rPr>
              <a:t> по </a:t>
            </a:r>
            <a:r>
              <a:rPr sz="3600" spc="-28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предотвращению</a:t>
            </a:r>
            <a:r>
              <a:rPr sz="3600" dirty="0">
                <a:latin typeface="Times New Roman"/>
                <a:cs typeface="Times New Roman"/>
              </a:rPr>
              <a:t> или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урегулированию </a:t>
            </a:r>
            <a:r>
              <a:rPr sz="3600" spc="-285" dirty="0">
                <a:latin typeface="Times New Roman"/>
                <a:cs typeface="Times New Roman"/>
              </a:rPr>
              <a:t> </a:t>
            </a:r>
            <a:r>
              <a:rPr sz="3600" spc="-5" dirty="0" err="1">
                <a:latin typeface="Times New Roman"/>
                <a:cs typeface="Times New Roman"/>
              </a:rPr>
              <a:t>конфликта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-5" dirty="0" err="1" smtClean="0">
                <a:latin typeface="Times New Roman"/>
                <a:cs typeface="Times New Roman"/>
              </a:rPr>
              <a:t>интересов</a:t>
            </a:r>
            <a:r>
              <a:rPr lang="ru-RU" sz="3600" dirty="0" smtClean="0">
                <a:latin typeface="Times New Roman"/>
                <a:cs typeface="Times New Roman"/>
              </a:rPr>
              <a:t>.</a:t>
            </a:r>
          </a:p>
          <a:p>
            <a:pPr marL="0" marR="5080" indent="0" algn="just">
              <a:lnSpc>
                <a:spcPct val="88200"/>
              </a:lnSpc>
              <a:spcBef>
                <a:spcPts val="270"/>
              </a:spcBef>
              <a:buNone/>
            </a:pP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5" name="object 29"/>
          <p:cNvSpPr txBox="1"/>
          <p:nvPr/>
        </p:nvSpPr>
        <p:spPr>
          <a:xfrm>
            <a:off x="652669" y="3840267"/>
            <a:ext cx="10630409" cy="225189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5080" algn="just"/>
            <a:r>
              <a:rPr sz="3600" spc="-5" dirty="0">
                <a:latin typeface="Times New Roman"/>
                <a:cs typeface="Times New Roman"/>
              </a:rPr>
              <a:t>Предотвращение</a:t>
            </a:r>
            <a:r>
              <a:rPr sz="3600" dirty="0">
                <a:latin typeface="Times New Roman"/>
                <a:cs typeface="Times New Roman"/>
              </a:rPr>
              <a:t> и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 err="1">
                <a:latin typeface="Times New Roman"/>
                <a:cs typeface="Times New Roman"/>
              </a:rPr>
              <a:t>урегулирование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dirty="0" err="1" smtClean="0">
                <a:latin typeface="Times New Roman"/>
                <a:cs typeface="Times New Roman"/>
              </a:rPr>
              <a:t>конфликта</a:t>
            </a:r>
            <a:r>
              <a:rPr sz="3600" dirty="0" smtClean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интересов, </a:t>
            </a:r>
            <a:r>
              <a:rPr sz="3600" dirty="0">
                <a:latin typeface="Times New Roman"/>
                <a:cs typeface="Times New Roman"/>
              </a:rPr>
              <a:t>стороной </a:t>
            </a:r>
            <a:r>
              <a:rPr sz="3600" spc="-5" dirty="0" err="1">
                <a:latin typeface="Times New Roman"/>
                <a:cs typeface="Times New Roman"/>
              </a:rPr>
              <a:t>которого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 err="1" smtClean="0">
                <a:latin typeface="Times New Roman"/>
                <a:cs typeface="Times New Roman"/>
              </a:rPr>
              <a:t>яв</a:t>
            </a:r>
            <a:r>
              <a:rPr sz="3600" spc="-5" dirty="0" err="1" smtClean="0">
                <a:latin typeface="Times New Roman"/>
                <a:cs typeface="Times New Roman"/>
              </a:rPr>
              <a:t>ляется</a:t>
            </a:r>
            <a:r>
              <a:rPr sz="3600" spc="-5" dirty="0" smtClean="0">
                <a:latin typeface="Times New Roman"/>
                <a:cs typeface="Times New Roman"/>
              </a:rPr>
              <a:t> </a:t>
            </a:r>
            <a:r>
              <a:rPr lang="ru-RU" sz="3600" spc="-5" dirty="0" smtClean="0">
                <a:latin typeface="Times New Roman"/>
                <a:cs typeface="Times New Roman"/>
              </a:rPr>
              <a:t>должностное лицо</a:t>
            </a:r>
            <a:r>
              <a:rPr sz="3600" spc="-5" dirty="0" smtClean="0">
                <a:latin typeface="Times New Roman"/>
                <a:cs typeface="Times New Roman"/>
              </a:rPr>
              <a:t>, </a:t>
            </a:r>
            <a:r>
              <a:rPr sz="3600" spc="-5" dirty="0">
                <a:latin typeface="Times New Roman"/>
                <a:cs typeface="Times New Roman"/>
              </a:rPr>
              <a:t>осуществляются путем </a:t>
            </a:r>
            <a:r>
              <a:rPr sz="3600" dirty="0">
                <a:latin typeface="Times New Roman"/>
                <a:cs typeface="Times New Roman"/>
              </a:rPr>
              <a:t> отвода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или </a:t>
            </a:r>
            <a:r>
              <a:rPr sz="3600" spc="-5" dirty="0">
                <a:latin typeface="Times New Roman"/>
                <a:cs typeface="Times New Roman"/>
              </a:rPr>
              <a:t>самоотвода </a:t>
            </a:r>
            <a:r>
              <a:rPr sz="3600" spc="-5" dirty="0" err="1">
                <a:latin typeface="Times New Roman"/>
                <a:cs typeface="Times New Roman"/>
              </a:rPr>
              <a:t>указанного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 err="1" smtClean="0">
                <a:latin typeface="Times New Roman"/>
                <a:cs typeface="Times New Roman"/>
              </a:rPr>
              <a:t>лица</a:t>
            </a:r>
            <a:r>
              <a:rPr lang="ru-RU" sz="3600" dirty="0" smtClean="0">
                <a:latin typeface="Times New Roman"/>
                <a:cs typeface="Times New Roman"/>
              </a:rPr>
              <a:t>.</a:t>
            </a:r>
            <a:endParaRPr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89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59965" cy="4293704"/>
          </a:xfrm>
          <a:prstGeom prst="rect">
            <a:avLst/>
          </a:prstGeom>
        </p:spPr>
      </p:pic>
      <p:sp>
        <p:nvSpPr>
          <p:cNvPr id="5" name="object 33"/>
          <p:cNvSpPr txBox="1">
            <a:spLocks noGrp="1"/>
          </p:cNvSpPr>
          <p:nvPr>
            <p:ph idx="1"/>
          </p:nvPr>
        </p:nvSpPr>
        <p:spPr>
          <a:xfrm>
            <a:off x="4240213" y="1825625"/>
            <a:ext cx="7113587" cy="4367478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0" algn="just">
              <a:lnSpc>
                <a:spcPct val="88400"/>
              </a:lnSpc>
              <a:spcBef>
                <a:spcPts val="265"/>
              </a:spcBef>
              <a:buNone/>
            </a:pPr>
            <a:r>
              <a:rPr lang="ru-RU" sz="40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НЕПРИНЯТИЕ</a:t>
            </a:r>
            <a:r>
              <a:rPr lang="ru-RU" sz="4000" spc="-5" dirty="0" smtClean="0">
                <a:latin typeface="Times New Roman"/>
                <a:cs typeface="Times New Roman"/>
              </a:rPr>
              <a:t> должностным лицом</a:t>
            </a:r>
            <a:r>
              <a:rPr sz="4000" spc="-5" dirty="0" smtClean="0">
                <a:latin typeface="Times New Roman"/>
                <a:cs typeface="Times New Roman"/>
              </a:rPr>
              <a:t>,</a:t>
            </a:r>
            <a:r>
              <a:rPr sz="4000" dirty="0" smtClean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являющимся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стороной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конфликта 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интересов,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мер</a:t>
            </a:r>
            <a:r>
              <a:rPr sz="4000" dirty="0">
                <a:latin typeface="Times New Roman"/>
                <a:cs typeface="Times New Roman"/>
              </a:rPr>
              <a:t> по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предотвращению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или </a:t>
            </a:r>
            <a:r>
              <a:rPr sz="4000" spc="-28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урегулированию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конфликта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интересов 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является </a:t>
            </a:r>
            <a:r>
              <a:rPr sz="4000" b="1" i="1" spc="-5" dirty="0">
                <a:latin typeface="Times New Roman"/>
                <a:cs typeface="Times New Roman"/>
              </a:rPr>
              <a:t>правонарушением</a:t>
            </a:r>
            <a:r>
              <a:rPr sz="4000" spc="-5" dirty="0">
                <a:latin typeface="Times New Roman"/>
                <a:cs typeface="Times New Roman"/>
              </a:rPr>
              <a:t>, влекущим </a:t>
            </a:r>
            <a:r>
              <a:rPr sz="4000" spc="-10" dirty="0">
                <a:latin typeface="Times New Roman"/>
                <a:cs typeface="Times New Roman"/>
              </a:rPr>
              <a:t>его </a:t>
            </a:r>
            <a:r>
              <a:rPr sz="4000" spc="-28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увольнение</a:t>
            </a:r>
            <a:endParaRPr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0193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4"/>
          <p:cNvSpPr txBox="1"/>
          <p:nvPr/>
        </p:nvSpPr>
        <p:spPr>
          <a:xfrm>
            <a:off x="3617843" y="374661"/>
            <a:ext cx="451899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800" b="1" spc="-20" dirty="0">
                <a:latin typeface="Times New Roman"/>
                <a:cs typeface="Times New Roman"/>
              </a:rPr>
              <a:t>ОГРАНИЧЕНИЯ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7" name="object 15"/>
          <p:cNvSpPr txBox="1">
            <a:spLocks noGrp="1"/>
          </p:cNvSpPr>
          <p:nvPr>
            <p:ph idx="1"/>
          </p:nvPr>
        </p:nvSpPr>
        <p:spPr>
          <a:xfrm>
            <a:off x="838200" y="944943"/>
            <a:ext cx="10515600" cy="79688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0" marR="5080" indent="0" algn="just">
              <a:lnSpc>
                <a:spcPct val="88300"/>
              </a:lnSpc>
              <a:spcBef>
                <a:spcPts val="300"/>
              </a:spcBef>
              <a:buNone/>
            </a:pPr>
            <a:r>
              <a:rPr spc="-15" dirty="0">
                <a:latin typeface="Times New Roman"/>
                <a:cs typeface="Times New Roman"/>
              </a:rPr>
              <a:t>Гражданин </a:t>
            </a:r>
            <a:r>
              <a:rPr dirty="0">
                <a:latin typeface="Times New Roman"/>
                <a:cs typeface="Times New Roman"/>
              </a:rPr>
              <a:t>не </a:t>
            </a:r>
            <a:r>
              <a:rPr spc="-15" dirty="0">
                <a:latin typeface="Times New Roman"/>
                <a:cs typeface="Times New Roman"/>
              </a:rPr>
              <a:t>может </a:t>
            </a:r>
            <a:r>
              <a:rPr dirty="0">
                <a:latin typeface="Times New Roman"/>
                <a:cs typeface="Times New Roman"/>
              </a:rPr>
              <a:t>быть </a:t>
            </a:r>
            <a:r>
              <a:rPr spc="-5" dirty="0">
                <a:latin typeface="Times New Roman"/>
                <a:cs typeface="Times New Roman"/>
              </a:rPr>
              <a:t>принят </a:t>
            </a:r>
            <a:r>
              <a:rPr dirty="0" err="1">
                <a:latin typeface="Times New Roman"/>
                <a:cs typeface="Times New Roman"/>
              </a:rPr>
              <a:t>на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35" dirty="0" err="1" smtClean="0">
                <a:latin typeface="Times New Roman"/>
                <a:cs typeface="Times New Roman"/>
              </a:rPr>
              <a:t>службу</a:t>
            </a:r>
            <a:r>
              <a:rPr spc="-35" dirty="0">
                <a:latin typeface="Times New Roman"/>
                <a:cs typeface="Times New Roman"/>
              </a:rPr>
              <a:t>, </a:t>
            </a:r>
            <a:r>
              <a:rPr dirty="0">
                <a:latin typeface="Times New Roman"/>
                <a:cs typeface="Times New Roman"/>
              </a:rPr>
              <a:t>а </a:t>
            </a:r>
            <a:r>
              <a:rPr spc="-5" dirty="0">
                <a:latin typeface="Times New Roman"/>
                <a:cs typeface="Times New Roman"/>
              </a:rPr>
              <a:t>гражданский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служащий</a:t>
            </a:r>
            <a:r>
              <a:rPr dirty="0">
                <a:latin typeface="Times New Roman"/>
                <a:cs typeface="Times New Roman"/>
              </a:rPr>
              <a:t> не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может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находиться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на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гражданской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службе</a:t>
            </a:r>
            <a:r>
              <a:rPr dirty="0">
                <a:latin typeface="Times New Roman"/>
                <a:cs typeface="Times New Roman"/>
              </a:rPr>
              <a:t> в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случае</a:t>
            </a:r>
            <a:r>
              <a:rPr spc="-5" dirty="0" smtClean="0">
                <a:latin typeface="Times New Roman"/>
                <a:cs typeface="Times New Roman"/>
              </a:rPr>
              <a:t>:</a:t>
            </a:r>
            <a:endParaRPr lang="ru-RU" spc="-5" dirty="0" smtClean="0">
              <a:latin typeface="Times New Roman"/>
              <a:cs typeface="Times New Roman"/>
            </a:endParaRPr>
          </a:p>
        </p:txBody>
      </p:sp>
      <p:sp>
        <p:nvSpPr>
          <p:cNvPr id="8" name="object 16"/>
          <p:cNvSpPr txBox="1"/>
          <p:nvPr/>
        </p:nvSpPr>
        <p:spPr>
          <a:xfrm>
            <a:off x="471055" y="1837549"/>
            <a:ext cx="11296876" cy="4347344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R="5080" algn="just">
              <a:spcBef>
                <a:spcPts val="300"/>
              </a:spcBef>
              <a:buSzPct val="85714"/>
              <a:buFont typeface="Symbol"/>
              <a:buChar char=""/>
              <a:tabLst>
                <a:tab pos="241300" algn="l"/>
              </a:tabLst>
            </a:pPr>
            <a:r>
              <a:rPr sz="2800" spc="-20" dirty="0">
                <a:latin typeface="Times New Roman"/>
                <a:cs typeface="Times New Roman"/>
              </a:rPr>
              <a:t>близкого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родства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свойства </a:t>
            </a:r>
            <a:r>
              <a:rPr sz="2800" spc="-3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(родители, супруги, </a:t>
            </a:r>
            <a:r>
              <a:rPr sz="2800" dirty="0">
                <a:latin typeface="Times New Roman"/>
                <a:cs typeface="Times New Roman"/>
              </a:rPr>
              <a:t>дети, </a:t>
            </a:r>
            <a:r>
              <a:rPr sz="2800" spc="-10" dirty="0">
                <a:latin typeface="Times New Roman"/>
                <a:cs typeface="Times New Roman"/>
              </a:rPr>
              <a:t>братья,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сестры,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также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братья,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сестры,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родители, </a:t>
            </a:r>
            <a:r>
              <a:rPr sz="2800" dirty="0">
                <a:latin typeface="Times New Roman"/>
                <a:cs typeface="Times New Roman"/>
              </a:rPr>
              <a:t>дети </a:t>
            </a:r>
            <a:r>
              <a:rPr sz="2800" spc="-15" dirty="0">
                <a:latin typeface="Times New Roman"/>
                <a:cs typeface="Times New Roman"/>
              </a:rPr>
              <a:t>супругов </a:t>
            </a:r>
            <a:r>
              <a:rPr sz="2800" dirty="0">
                <a:latin typeface="Times New Roman"/>
                <a:cs typeface="Times New Roman"/>
              </a:rPr>
              <a:t>и </a:t>
            </a:r>
            <a:r>
              <a:rPr sz="2800" spc="-10" dirty="0" err="1" smtClean="0">
                <a:latin typeface="Times New Roman"/>
                <a:cs typeface="Times New Roman"/>
              </a:rPr>
              <a:t>супру</a:t>
            </a:r>
            <a:r>
              <a:rPr sz="2800" spc="-5" dirty="0" err="1" smtClean="0">
                <a:latin typeface="Times New Roman"/>
                <a:cs typeface="Times New Roman"/>
              </a:rPr>
              <a:t>ги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детей</a:t>
            </a:r>
            <a:r>
              <a:rPr sz="2800" spc="-5" dirty="0" smtClean="0">
                <a:latin typeface="Times New Roman"/>
                <a:cs typeface="Times New Roman"/>
              </a:rPr>
              <a:t>), </a:t>
            </a:r>
            <a:r>
              <a:rPr sz="2800" spc="10" dirty="0">
                <a:latin typeface="Times New Roman"/>
                <a:cs typeface="Times New Roman"/>
              </a:rPr>
              <a:t>если </a:t>
            </a:r>
            <a:r>
              <a:rPr sz="2800" spc="-5" dirty="0">
                <a:latin typeface="Times New Roman"/>
                <a:cs typeface="Times New Roman"/>
              </a:rPr>
              <a:t>замещение </a:t>
            </a:r>
            <a:r>
              <a:rPr sz="2800" spc="-5" dirty="0" err="1">
                <a:latin typeface="Times New Roman"/>
                <a:cs typeface="Times New Roman"/>
              </a:rPr>
              <a:t>должности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связано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 </a:t>
            </a:r>
            <a:r>
              <a:rPr sz="2800" spc="-335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Times New Roman"/>
                <a:cs typeface="Times New Roman"/>
              </a:rPr>
              <a:t>непосредственной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подчиненностью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 </a:t>
            </a:r>
            <a:r>
              <a:rPr sz="2800" spc="-10" dirty="0" err="1">
                <a:latin typeface="Times New Roman"/>
                <a:cs typeface="Times New Roman"/>
              </a:rPr>
              <a:t>подконтрольностью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 err="1" smtClean="0">
                <a:latin typeface="Times New Roman"/>
                <a:cs typeface="Times New Roman"/>
              </a:rPr>
              <a:t>одного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из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них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другому;</a:t>
            </a:r>
            <a:endParaRPr sz="2800" dirty="0">
              <a:latin typeface="Times New Roman"/>
              <a:cs typeface="Times New Roman"/>
            </a:endParaRPr>
          </a:p>
          <a:p>
            <a:pPr marR="5080" algn="just">
              <a:spcBef>
                <a:spcPts val="10"/>
              </a:spcBef>
              <a:buSzPct val="85714"/>
              <a:buFont typeface="Symbol"/>
              <a:buChar char=""/>
              <a:tabLst>
                <a:tab pos="241300" algn="l"/>
              </a:tabLst>
            </a:pPr>
            <a:r>
              <a:rPr sz="2800" spc="-5" dirty="0" err="1" smtClean="0">
                <a:latin typeface="Times New Roman"/>
                <a:cs typeface="Times New Roman"/>
              </a:rPr>
              <a:t>представления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15" dirty="0" err="1" smtClean="0">
                <a:latin typeface="Times New Roman"/>
                <a:cs typeface="Times New Roman"/>
              </a:rPr>
              <a:t>подложных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spc="-15" dirty="0" err="1" smtClean="0">
                <a:latin typeface="Times New Roman"/>
                <a:cs typeface="Times New Roman"/>
              </a:rPr>
              <a:t>доку</a:t>
            </a:r>
            <a:r>
              <a:rPr sz="2800" spc="-5" dirty="0" err="1" smtClean="0">
                <a:latin typeface="Times New Roman"/>
                <a:cs typeface="Times New Roman"/>
              </a:rPr>
              <a:t>ментов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или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10" dirty="0" err="1" smtClean="0">
                <a:latin typeface="Times New Roman"/>
                <a:cs typeface="Times New Roman"/>
              </a:rPr>
              <a:t>заведомо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spc="-10" dirty="0" err="1" smtClean="0">
                <a:latin typeface="Times New Roman"/>
                <a:cs typeface="Times New Roman"/>
              </a:rPr>
              <a:t>ложных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spc="-10" dirty="0" err="1" smtClean="0">
                <a:latin typeface="Times New Roman"/>
                <a:cs typeface="Times New Roman"/>
              </a:rPr>
              <a:t>све</a:t>
            </a:r>
            <a:r>
              <a:rPr sz="2800" dirty="0" err="1" smtClean="0">
                <a:latin typeface="Times New Roman"/>
                <a:cs typeface="Times New Roman"/>
              </a:rPr>
              <a:t>дений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при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поступлении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на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20" dirty="0" err="1" smtClean="0">
                <a:latin typeface="Times New Roman"/>
                <a:cs typeface="Times New Roman"/>
              </a:rPr>
              <a:t>службу</a:t>
            </a:r>
            <a:r>
              <a:rPr sz="2800" spc="-20" dirty="0" smtClean="0">
                <a:latin typeface="Times New Roman"/>
                <a:cs typeface="Times New Roman"/>
              </a:rPr>
              <a:t>;</a:t>
            </a:r>
            <a:r>
              <a:rPr lang="ru-RU" sz="2800" spc="-20" dirty="0" smtClean="0">
                <a:latin typeface="Times New Roman"/>
                <a:cs typeface="Times New Roman"/>
              </a:rPr>
              <a:t>  </a:t>
            </a:r>
          </a:p>
          <a:p>
            <a:pPr marR="5080" algn="just">
              <a:spcBef>
                <a:spcPts val="10"/>
              </a:spcBef>
              <a:buSzPct val="85714"/>
              <a:buFont typeface="Symbol"/>
              <a:buChar char=""/>
              <a:tabLst>
                <a:tab pos="241300" algn="l"/>
              </a:tabLst>
            </a:pPr>
            <a:r>
              <a:rPr lang="ru-RU" sz="2800" spc="-5" dirty="0" smtClean="0">
                <a:latin typeface="Times New Roman"/>
                <a:cs typeface="Times New Roman"/>
              </a:rPr>
              <a:t>непредставления </a:t>
            </a:r>
            <a:r>
              <a:rPr lang="ru-RU" sz="2800" spc="-5" dirty="0">
                <a:latin typeface="Times New Roman"/>
                <a:cs typeface="Times New Roman"/>
              </a:rPr>
              <a:t>установленных  сведений</a:t>
            </a:r>
            <a:r>
              <a:rPr lang="ru-RU" sz="2800" spc="3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или</a:t>
            </a:r>
            <a:r>
              <a:rPr lang="ru-RU" sz="2800" spc="45" dirty="0">
                <a:latin typeface="Times New Roman"/>
                <a:cs typeface="Times New Roman"/>
              </a:rPr>
              <a:t> </a:t>
            </a:r>
            <a:r>
              <a:rPr lang="ru-RU" sz="2800" spc="-5" dirty="0">
                <a:latin typeface="Times New Roman"/>
                <a:cs typeface="Times New Roman"/>
              </a:rPr>
              <a:t>представления</a:t>
            </a:r>
            <a:r>
              <a:rPr lang="ru-RU" sz="2800" spc="45" dirty="0">
                <a:latin typeface="Times New Roman"/>
                <a:cs typeface="Times New Roman"/>
              </a:rPr>
              <a:t> </a:t>
            </a:r>
            <a:r>
              <a:rPr lang="ru-RU" sz="2800" spc="-10" dirty="0" smtClean="0">
                <a:latin typeface="Times New Roman"/>
                <a:cs typeface="Times New Roman"/>
              </a:rPr>
              <a:t>заве</a:t>
            </a:r>
            <a:r>
              <a:rPr lang="ru-RU" sz="2800" spc="-10" dirty="0">
                <a:latin typeface="Times New Roman"/>
                <a:cs typeface="Times New Roman"/>
              </a:rPr>
              <a:t>домо ложных сведений </a:t>
            </a:r>
            <a:r>
              <a:rPr lang="ru-RU" sz="2800" dirty="0">
                <a:latin typeface="Times New Roman"/>
                <a:cs typeface="Times New Roman"/>
              </a:rPr>
              <a:t>о </a:t>
            </a:r>
            <a:r>
              <a:rPr lang="ru-RU" sz="2800" spc="-20" dirty="0">
                <a:latin typeface="Times New Roman"/>
                <a:cs typeface="Times New Roman"/>
              </a:rPr>
              <a:t>доходах, </a:t>
            </a:r>
            <a:r>
              <a:rPr lang="ru-RU" sz="2800" spc="-335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об</a:t>
            </a:r>
            <a:r>
              <a:rPr lang="ru-RU" sz="2800" spc="5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имуществе</a:t>
            </a:r>
            <a:r>
              <a:rPr lang="ru-RU" sz="2800" spc="5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ru-RU" sz="2800" spc="5" dirty="0">
                <a:latin typeface="Times New Roman"/>
                <a:cs typeface="Times New Roman"/>
              </a:rPr>
              <a:t> </a:t>
            </a:r>
            <a:r>
              <a:rPr lang="ru-RU" sz="2800" spc="-10" dirty="0">
                <a:latin typeface="Times New Roman"/>
                <a:cs typeface="Times New Roman"/>
              </a:rPr>
              <a:t>обязательствах </a:t>
            </a:r>
            <a:r>
              <a:rPr lang="ru-RU" sz="2800" spc="-5" dirty="0">
                <a:latin typeface="Times New Roman"/>
                <a:cs typeface="Times New Roman"/>
              </a:rPr>
              <a:t> имущественного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spc="-10" dirty="0">
                <a:latin typeface="Times New Roman"/>
                <a:cs typeface="Times New Roman"/>
              </a:rPr>
              <a:t>характера</a:t>
            </a:r>
            <a:r>
              <a:rPr lang="ru-RU" sz="2800" spc="-5" dirty="0">
                <a:latin typeface="Times New Roman"/>
                <a:cs typeface="Times New Roman"/>
              </a:rPr>
              <a:t> при 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spc="-5" dirty="0">
                <a:latin typeface="Times New Roman"/>
                <a:cs typeface="Times New Roman"/>
              </a:rPr>
              <a:t>поступлении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spc="-20" dirty="0" smtClean="0">
                <a:latin typeface="Times New Roman"/>
                <a:cs typeface="Times New Roman"/>
              </a:rPr>
              <a:t>службу</a:t>
            </a:r>
            <a:r>
              <a:rPr lang="ru-RU" sz="2800" spc="-20" dirty="0">
                <a:latin typeface="Times New Roman"/>
                <a:cs typeface="Times New Roman"/>
              </a:rPr>
              <a:t>;</a:t>
            </a:r>
            <a:endParaRPr lang="ru-RU" sz="2800" dirty="0">
              <a:latin typeface="Times New Roman"/>
              <a:cs typeface="Times New Roman"/>
            </a:endParaRPr>
          </a:p>
          <a:p>
            <a:pPr marR="5080" algn="just">
              <a:spcBef>
                <a:spcPts val="30"/>
              </a:spcBef>
              <a:buSzPct val="85714"/>
              <a:buFont typeface="Symbol"/>
              <a:buChar char=""/>
              <a:tabLst>
                <a:tab pos="241300" algn="l"/>
              </a:tabLst>
            </a:pPr>
            <a:r>
              <a:rPr lang="ru-RU" sz="2800" spc="-5" dirty="0">
                <a:latin typeface="Times New Roman"/>
                <a:cs typeface="Times New Roman"/>
              </a:rPr>
              <a:t>утраты представителем </a:t>
            </a:r>
            <a:r>
              <a:rPr lang="ru-RU" sz="2800" spc="-5" dirty="0" smtClean="0">
                <a:latin typeface="Times New Roman"/>
                <a:cs typeface="Times New Roman"/>
              </a:rPr>
              <a:t>нанимателя</a:t>
            </a:r>
            <a:r>
              <a:rPr lang="ru-RU" sz="2800" dirty="0" smtClean="0">
                <a:latin typeface="Times New Roman"/>
                <a:cs typeface="Times New Roman"/>
              </a:rPr>
              <a:t> </a:t>
            </a:r>
            <a:r>
              <a:rPr lang="ru-RU" sz="2800" spc="-5" dirty="0">
                <a:latin typeface="Times New Roman"/>
                <a:cs typeface="Times New Roman"/>
              </a:rPr>
              <a:t>доверия</a:t>
            </a:r>
            <a:r>
              <a:rPr lang="ru-RU" sz="2800" dirty="0">
                <a:latin typeface="Times New Roman"/>
                <a:cs typeface="Times New Roman"/>
              </a:rPr>
              <a:t> к</a:t>
            </a:r>
            <a:r>
              <a:rPr lang="ru-RU" sz="2800" spc="5" dirty="0">
                <a:latin typeface="Times New Roman"/>
                <a:cs typeface="Times New Roman"/>
              </a:rPr>
              <a:t> </a:t>
            </a:r>
            <a:r>
              <a:rPr lang="ru-RU" sz="2800" spc="-10" dirty="0">
                <a:latin typeface="Times New Roman"/>
                <a:cs typeface="Times New Roman"/>
              </a:rPr>
              <a:t>гражданскому</a:t>
            </a:r>
            <a:r>
              <a:rPr lang="ru-RU" sz="2800" spc="-5" dirty="0">
                <a:latin typeface="Times New Roman"/>
                <a:cs typeface="Times New Roman"/>
              </a:rPr>
              <a:t> </a:t>
            </a:r>
            <a:r>
              <a:rPr lang="ru-RU" sz="2800" spc="-10" dirty="0" smtClean="0">
                <a:latin typeface="Times New Roman"/>
                <a:cs typeface="Times New Roman"/>
              </a:rPr>
              <a:t>слу</a:t>
            </a:r>
            <a:r>
              <a:rPr lang="ru-RU" sz="2800" spc="-25" dirty="0" smtClean="0">
                <a:latin typeface="Times New Roman"/>
                <a:cs typeface="Times New Roman"/>
              </a:rPr>
              <a:t>жащему.</a:t>
            </a:r>
            <a:endParaRPr lang="ru-RU" sz="2800" dirty="0">
              <a:latin typeface="Times New Roman"/>
              <a:cs typeface="Times New Roman"/>
            </a:endParaRPr>
          </a:p>
        </p:txBody>
      </p:sp>
      <p:pic>
        <p:nvPicPr>
          <p:cNvPr id="11" name="object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80548" y="0"/>
            <a:ext cx="1746503" cy="98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69808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514</Words>
  <Application>Microsoft Office PowerPoint</Application>
  <PresentationFormat>Произвольный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ОБЯЗАННОСТЬ государственных гражданских, муниципальных  служащих и должностных лиц Краснодарского края информировать руководство:</vt:lpstr>
      <vt:lpstr>Слайд 3</vt:lpstr>
      <vt:lpstr>Слайд 4</vt:lpstr>
      <vt:lpstr>Должностные лица Краснодарского края обязаны  принимать меры по недопущению любой возможности возникновения конфликта интересов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RePack by Diakov</cp:lastModifiedBy>
  <cp:revision>11</cp:revision>
  <dcterms:created xsi:type="dcterms:W3CDTF">2023-04-05T17:13:49Z</dcterms:created>
  <dcterms:modified xsi:type="dcterms:W3CDTF">2023-07-25T06:07:55Z</dcterms:modified>
</cp:coreProperties>
</file>