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16.09.2016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16.09.2016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16.09.2016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16.09.2016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16.09.2016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2"/>
            <a:ext cx="7772400" cy="1470025"/>
          </a:xfrm>
        </p:spPr>
        <p:txBody>
          <a:bodyPr>
            <a:normAutofit fontScale="90000"/>
          </a:bodyPr>
          <a:lstStyle/>
          <a:p>
            <a:pPr algn="ctr"/>
            <a:r>
              <a:rPr lang="ru-RU" b="1" dirty="0">
                <a:solidFill>
                  <a:srgbClr val="FF0000"/>
                </a:solidFill>
              </a:rPr>
              <a:t>ШКОЛА ВАКЦИНОПРОФИЛАКТИКИ</a:t>
            </a:r>
          </a:p>
        </p:txBody>
      </p:sp>
      <p:pic>
        <p:nvPicPr>
          <p:cNvPr id="1030" name="Picture 6" descr="http://budzdorov-kaluga.ru/upload/pages/310/kalendar%20privivok-vakc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84784"/>
            <a:ext cx="4667250"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0068" y="6176556"/>
            <a:ext cx="8973932" cy="307777"/>
          </a:xfrm>
          <a:prstGeom prst="rect">
            <a:avLst/>
          </a:prstGeom>
        </p:spPr>
        <p:txBody>
          <a:bodyPr wrap="none">
            <a:spAutoFit/>
          </a:bodyPr>
          <a:lstStyle/>
          <a:p>
            <a:r>
              <a:rPr lang="ru-RU" sz="1400" dirty="0"/>
              <a:t>ГБУЗ «Центр медицинской профилактики» министерства здравоохранения Краснодарского края.</a:t>
            </a:r>
          </a:p>
        </p:txBody>
      </p:sp>
    </p:spTree>
    <p:extLst>
      <p:ext uri="{BB962C8B-B14F-4D97-AF65-F5344CB8AC3E}">
        <p14:creationId xmlns:p14="http://schemas.microsoft.com/office/powerpoint/2010/main" val="42689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836712"/>
            <a:ext cx="4320480" cy="3888432"/>
          </a:xfrm>
        </p:spPr>
        <p:txBody>
          <a:bodyPr>
            <a:normAutofit/>
          </a:bodyPr>
          <a:lstStyle/>
          <a:p>
            <a:endParaRPr lang="ru-RU" dirty="0"/>
          </a:p>
          <a:p>
            <a:pPr algn="just"/>
            <a:endParaRPr lang="ru-RU" dirty="0"/>
          </a:p>
          <a:p>
            <a:endParaRPr lang="ru-RU" dirty="0"/>
          </a:p>
          <a:p>
            <a:endParaRPr lang="ru-RU" dirty="0"/>
          </a:p>
        </p:txBody>
      </p:sp>
      <p:sp>
        <p:nvSpPr>
          <p:cNvPr id="6" name="Прямоугольник 5"/>
          <p:cNvSpPr/>
          <p:nvPr/>
        </p:nvSpPr>
        <p:spPr>
          <a:xfrm>
            <a:off x="251520" y="1412776"/>
            <a:ext cx="856895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a:t>На развитие поствакцинального иммунитета влияют следующие факторы</a:t>
            </a:r>
            <a:r>
              <a:rPr lang="ru-RU" b="1" dirty="0" smtClean="0"/>
              <a:t>:</a:t>
            </a:r>
            <a:endParaRPr lang="ru-RU" b="1" dirty="0"/>
          </a:p>
        </p:txBody>
      </p:sp>
      <p:sp>
        <p:nvSpPr>
          <p:cNvPr id="7" name="Прямоугольник 6"/>
          <p:cNvSpPr/>
          <p:nvPr/>
        </p:nvSpPr>
        <p:spPr>
          <a:xfrm>
            <a:off x="251520" y="310817"/>
            <a:ext cx="856895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a:t>Ревакцинация </a:t>
            </a:r>
            <a:r>
              <a:rPr lang="ru-RU" dirty="0"/>
              <a:t>(повторное введение вакцины) направлена на поддержание иммунитета, выработанного предыдущими вакцинациями</a:t>
            </a:r>
            <a:r>
              <a:rPr lang="ru-RU" dirty="0" smtClean="0"/>
              <a:t>.</a:t>
            </a:r>
            <a:endParaRPr lang="ru-RU" dirty="0"/>
          </a:p>
        </p:txBody>
      </p:sp>
      <p:sp>
        <p:nvSpPr>
          <p:cNvPr id="2" name="Прямоугольник 1"/>
          <p:cNvSpPr/>
          <p:nvPr/>
        </p:nvSpPr>
        <p:spPr>
          <a:xfrm>
            <a:off x="611560" y="2334765"/>
            <a:ext cx="356614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t>- факторы, связанные с самой вакциной;</a:t>
            </a:r>
          </a:p>
        </p:txBody>
      </p:sp>
      <p:sp>
        <p:nvSpPr>
          <p:cNvPr id="3" name="Прямоугольник 2"/>
          <p:cNvSpPr/>
          <p:nvPr/>
        </p:nvSpPr>
        <p:spPr>
          <a:xfrm>
            <a:off x="618807" y="3070372"/>
            <a:ext cx="360005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dirty="0"/>
              <a:t>- факторы, зависящие от организма:</a:t>
            </a:r>
          </a:p>
        </p:txBody>
      </p:sp>
      <p:sp>
        <p:nvSpPr>
          <p:cNvPr id="5" name="Прямоугольник 4"/>
          <p:cNvSpPr/>
          <p:nvPr/>
        </p:nvSpPr>
        <p:spPr>
          <a:xfrm>
            <a:off x="609845" y="3852782"/>
            <a:ext cx="356785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dirty="0"/>
              <a:t>- состояние индивидуальной иммунной реактивности,</a:t>
            </a:r>
          </a:p>
        </p:txBody>
      </p:sp>
      <p:sp>
        <p:nvSpPr>
          <p:cNvPr id="8" name="Прямоугольник 7"/>
          <p:cNvSpPr/>
          <p:nvPr/>
        </p:nvSpPr>
        <p:spPr>
          <a:xfrm>
            <a:off x="618807" y="4672630"/>
            <a:ext cx="1345240"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r>
              <a:rPr lang="ru-RU" dirty="0"/>
              <a:t>- возраст,</a:t>
            </a:r>
          </a:p>
        </p:txBody>
      </p:sp>
      <p:sp>
        <p:nvSpPr>
          <p:cNvPr id="9" name="Прямоугольник 8"/>
          <p:cNvSpPr/>
          <p:nvPr/>
        </p:nvSpPr>
        <p:spPr>
          <a:xfrm>
            <a:off x="626456" y="5307410"/>
            <a:ext cx="352692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r>
              <a:rPr lang="ru-RU" dirty="0"/>
              <a:t>- наличие иммунодефицита,</a:t>
            </a:r>
          </a:p>
        </p:txBody>
      </p:sp>
      <p:sp>
        <p:nvSpPr>
          <p:cNvPr id="10" name="Прямоугольник 9"/>
          <p:cNvSpPr/>
          <p:nvPr/>
        </p:nvSpPr>
        <p:spPr>
          <a:xfrm>
            <a:off x="626456" y="5877271"/>
            <a:ext cx="3559122"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dirty="0"/>
              <a:t>- состояние организма в целом,</a:t>
            </a:r>
          </a:p>
        </p:txBody>
      </p:sp>
      <p:sp>
        <p:nvSpPr>
          <p:cNvPr id="11" name="Прямоугольник 10"/>
          <p:cNvSpPr/>
          <p:nvPr/>
        </p:nvSpPr>
        <p:spPr>
          <a:xfrm>
            <a:off x="4938792" y="2327109"/>
            <a:ext cx="388168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a:t>- генетическая предрасположенность.</a:t>
            </a:r>
          </a:p>
        </p:txBody>
      </p:sp>
      <p:sp>
        <p:nvSpPr>
          <p:cNvPr id="12" name="Прямоугольник 11"/>
          <p:cNvSpPr/>
          <p:nvPr/>
        </p:nvSpPr>
        <p:spPr>
          <a:xfrm>
            <a:off x="4964648" y="3066362"/>
            <a:ext cx="385582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a:t>- факторы, связанные с внешней средой:</a:t>
            </a:r>
          </a:p>
        </p:txBody>
      </p:sp>
      <p:sp>
        <p:nvSpPr>
          <p:cNvPr id="13" name="Прямоугольник 12"/>
          <p:cNvSpPr/>
          <p:nvPr/>
        </p:nvSpPr>
        <p:spPr>
          <a:xfrm>
            <a:off x="4964648" y="3873808"/>
            <a:ext cx="385582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dirty="0"/>
              <a:t>- качество питания человека,</a:t>
            </a:r>
          </a:p>
        </p:txBody>
      </p:sp>
      <p:sp>
        <p:nvSpPr>
          <p:cNvPr id="14" name="Прямоугольник 13"/>
          <p:cNvSpPr/>
          <p:nvPr/>
        </p:nvSpPr>
        <p:spPr>
          <a:xfrm>
            <a:off x="4964648" y="4533583"/>
            <a:ext cx="385582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t>- условия труда и быта,</a:t>
            </a:r>
          </a:p>
        </p:txBody>
      </p:sp>
      <p:sp>
        <p:nvSpPr>
          <p:cNvPr id="15" name="Прямоугольник 14"/>
          <p:cNvSpPr/>
          <p:nvPr/>
        </p:nvSpPr>
        <p:spPr>
          <a:xfrm>
            <a:off x="4976441" y="5128605"/>
            <a:ext cx="127951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a:r>
              <a:rPr lang="ru-RU" dirty="0"/>
              <a:t>- климат,</a:t>
            </a:r>
          </a:p>
        </p:txBody>
      </p:sp>
      <p:sp>
        <p:nvSpPr>
          <p:cNvPr id="16" name="Прямоугольник 15"/>
          <p:cNvSpPr/>
          <p:nvPr/>
        </p:nvSpPr>
        <p:spPr>
          <a:xfrm>
            <a:off x="4974294" y="5730266"/>
            <a:ext cx="384617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dirty="0"/>
              <a:t>- физико-химические факторы среды.</a:t>
            </a:r>
          </a:p>
        </p:txBody>
      </p:sp>
      <p:sp>
        <p:nvSpPr>
          <p:cNvPr id="19" name="Левая фигурная скобка 18"/>
          <p:cNvSpPr/>
          <p:nvPr/>
        </p:nvSpPr>
        <p:spPr>
          <a:xfrm>
            <a:off x="161763" y="2501588"/>
            <a:ext cx="448081" cy="3726323"/>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ru-RU"/>
          </a:p>
        </p:txBody>
      </p:sp>
      <p:sp>
        <p:nvSpPr>
          <p:cNvPr id="22" name="Левая фигурная скобка 21"/>
          <p:cNvSpPr/>
          <p:nvPr/>
        </p:nvSpPr>
        <p:spPr>
          <a:xfrm>
            <a:off x="4522294" y="2534492"/>
            <a:ext cx="323528" cy="3726323"/>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5264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 y="188640"/>
            <a:ext cx="8712968" cy="1152127"/>
          </a:xfrm>
        </p:spPr>
        <p:txBody>
          <a:bodyPr/>
          <a:lstStyle/>
          <a:p>
            <a:r>
              <a:rPr lang="ru-RU" sz="1600" dirty="0" smtClean="0"/>
              <a:t>Профилактические </a:t>
            </a:r>
            <a:r>
              <a:rPr lang="ru-RU" sz="1600" dirty="0"/>
              <a:t>прививки.</a:t>
            </a:r>
          </a:p>
          <a:p>
            <a:r>
              <a:rPr lang="ru-RU" sz="1600" dirty="0"/>
              <a:t>Вакцины, применяемые для профилактических прививок.</a:t>
            </a:r>
          </a:p>
          <a:p>
            <a:r>
              <a:rPr lang="ru-RU" sz="2000" dirty="0">
                <a:solidFill>
                  <a:srgbClr val="FF0000"/>
                </a:solidFill>
              </a:rPr>
              <a:t>Календарь прививок, рекомендованный в РФ.</a:t>
            </a:r>
          </a:p>
          <a:p>
            <a:endParaRPr lang="ru-RU" dirty="0"/>
          </a:p>
        </p:txBody>
      </p:sp>
      <p:sp>
        <p:nvSpPr>
          <p:cNvPr id="3" name="Заголовок 2"/>
          <p:cNvSpPr>
            <a:spLocks noGrp="1"/>
          </p:cNvSpPr>
          <p:nvPr>
            <p:ph type="title"/>
          </p:nvPr>
        </p:nvSpPr>
        <p:spPr>
          <a:xfrm>
            <a:off x="3779912" y="116632"/>
            <a:ext cx="8229600" cy="562074"/>
          </a:xfrm>
        </p:spPr>
        <p:txBody>
          <a:bodyPr>
            <a:normAutofit fontScale="90000"/>
          </a:bodyPr>
          <a:lstStyle/>
          <a:p>
            <a:pPr algn="ctr"/>
            <a:r>
              <a:rPr lang="ru-RU" dirty="0">
                <a:solidFill>
                  <a:srgbClr val="FF0000"/>
                </a:solidFill>
              </a:rPr>
              <a:t>Занятие 2. </a:t>
            </a:r>
          </a:p>
        </p:txBody>
      </p:sp>
      <p:pic>
        <p:nvPicPr>
          <p:cNvPr id="1026" name="Picture 2" descr="C:\Users\yuliya.syrovatko\Desktop\160523_23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50" b="3528"/>
          <a:stretch/>
        </p:blipFill>
        <p:spPr bwMode="auto">
          <a:xfrm>
            <a:off x="107504" y="1124744"/>
            <a:ext cx="885698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8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8640960" cy="3908762"/>
          </a:xfrm>
          <a:prstGeom prst="rect">
            <a:avLst/>
          </a:prstGeom>
        </p:spPr>
        <p:txBody>
          <a:bodyPr wrap="square">
            <a:spAutoFit/>
          </a:bodyPr>
          <a:lstStyle/>
          <a:p>
            <a:pPr algn="ctr"/>
            <a:r>
              <a:rPr lang="ru-RU" sz="1600" b="1" dirty="0"/>
              <a:t>Общая характеристика вакцин прививочного календаря</a:t>
            </a:r>
          </a:p>
          <a:p>
            <a:pPr algn="just"/>
            <a:r>
              <a:rPr lang="ru-RU" sz="1600" dirty="0"/>
              <a:t> </a:t>
            </a:r>
          </a:p>
          <a:p>
            <a:pPr algn="just"/>
            <a:r>
              <a:rPr lang="ru-RU" sz="1600" dirty="0"/>
              <a:t>В России производится около 40 видов вакцин. Среди них:</a:t>
            </a:r>
          </a:p>
          <a:p>
            <a:pPr algn="just"/>
            <a:r>
              <a:rPr lang="ru-RU" sz="1600" dirty="0"/>
              <a:t> </a:t>
            </a:r>
          </a:p>
          <a:p>
            <a:pPr algn="just"/>
            <a:r>
              <a:rPr lang="ru-RU" sz="1600" b="1" dirty="0"/>
              <a:t>1.Живые вакцины </a:t>
            </a:r>
            <a:r>
              <a:rPr lang="ru-RU" sz="1600" dirty="0"/>
              <a:t>(грипп, корь, эпидемический паротит, полиомиелит, сибирская язва, туберкулез, лихорадка Ку, туляремия, чума, бруцеллез);</a:t>
            </a:r>
          </a:p>
          <a:p>
            <a:pPr algn="just"/>
            <a:r>
              <a:rPr lang="ru-RU" sz="1600" dirty="0"/>
              <a:t> </a:t>
            </a:r>
          </a:p>
          <a:p>
            <a:pPr algn="just"/>
            <a:r>
              <a:rPr lang="ru-RU" sz="1600" b="1" dirty="0"/>
              <a:t>2.Убитые</a:t>
            </a:r>
            <a:r>
              <a:rPr lang="ru-RU" sz="1600" dirty="0"/>
              <a:t> (инактивированные) вакцины (бешенство, брюшной тиф, грипп, клещевой энцефалит, коклюш, холера, лептоспироз, сыпной тиф, гер­пес);</a:t>
            </a:r>
          </a:p>
          <a:p>
            <a:pPr algn="just"/>
            <a:r>
              <a:rPr lang="ru-RU" sz="1600" b="1" dirty="0"/>
              <a:t> </a:t>
            </a:r>
          </a:p>
          <a:p>
            <a:pPr algn="just"/>
            <a:r>
              <a:rPr lang="ru-RU" sz="1600" b="1" dirty="0"/>
              <a:t>3. Химические вакцины </a:t>
            </a:r>
            <a:r>
              <a:rPr lang="ru-RU" sz="1600" dirty="0"/>
              <a:t>(менингококковая инфекция, холера, брюшной тиф);</a:t>
            </a:r>
          </a:p>
          <a:p>
            <a:pPr algn="just"/>
            <a:r>
              <a:rPr lang="ru-RU" sz="1600" dirty="0"/>
              <a:t> </a:t>
            </a:r>
          </a:p>
          <a:p>
            <a:pPr algn="just"/>
            <a:r>
              <a:rPr lang="ru-RU" sz="1600" b="1" dirty="0"/>
              <a:t>4. Анатоксины </a:t>
            </a:r>
            <a:r>
              <a:rPr lang="ru-RU" sz="1600" dirty="0"/>
              <a:t>(дифтерия, столбняк, ботулизм);</a:t>
            </a:r>
          </a:p>
          <a:p>
            <a:pPr algn="just"/>
            <a:r>
              <a:rPr lang="ru-RU" sz="1600" dirty="0"/>
              <a:t> </a:t>
            </a:r>
          </a:p>
          <a:p>
            <a:pPr algn="just"/>
            <a:r>
              <a:rPr lang="ru-RU" sz="1600" b="1" dirty="0"/>
              <a:t>5. Рекомбинантные вакцины </a:t>
            </a:r>
            <a:r>
              <a:rPr lang="ru-RU" sz="1600" dirty="0"/>
              <a:t>(гепатит В).</a:t>
            </a:r>
          </a:p>
        </p:txBody>
      </p:sp>
      <p:pic>
        <p:nvPicPr>
          <p:cNvPr id="9218" name="Picture 2" descr="http://korholga.com/wp-content/uploads/2015/05/Vakciny.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5590"/>
          <a:stretch/>
        </p:blipFill>
        <p:spPr bwMode="auto">
          <a:xfrm>
            <a:off x="1403647" y="4276193"/>
            <a:ext cx="6339521"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332657"/>
            <a:ext cx="8784976" cy="4176464"/>
          </a:xfrm>
        </p:spPr>
        <p:txBody>
          <a:bodyPr>
            <a:normAutofit fontScale="62500" lnSpcReduction="20000"/>
          </a:bodyPr>
          <a:lstStyle/>
          <a:p>
            <a:pPr algn="just"/>
            <a:r>
              <a:rPr lang="ru-RU" b="1" dirty="0"/>
              <a:t>Живые вакцины </a:t>
            </a:r>
            <a:r>
              <a:rPr lang="ru-RU" dirty="0"/>
              <a:t>готовятся из </a:t>
            </a:r>
            <a:r>
              <a:rPr lang="ru-RU" dirty="0" err="1"/>
              <a:t>апатогенных</a:t>
            </a:r>
            <a:r>
              <a:rPr lang="ru-RU" dirty="0"/>
              <a:t> возбудителей, т.е. ослабленных в искусственных или естественных условиях. Вакцинные штаммы утрачивают свои патогенные свойства и теряют способность вызывать у человека инфекционное заболевание, но сохраняют способность размножаться в месте введения, а в дальнейшем в лимфатических узлах и внутренних органах. Инфекция, искусственно вызванная введением вакцины, продолжается в течение определенного времени, не сопровождается клинической картиной заболевания и стимулирует образование иммунитета к патогенным штаммам микроорганизмов. В единичных случаях могут воз­никнуть заболевания, вызванные непосредственно введением вакцины. Иногда причиной является ослабленный иммунитет прививаемого, иногда — остаточная вирулентность вакцинного штамма. Живые вакцины создают более длительный и прочный иммунитет, чем инактивированные и химические вакцины.  Для создания такого прочного иммунитета достаточно однократного введения вакцины. В связи с тем, что вакцины изготовлены на основе живых микроорганизмов, соблюдается ряд требований для сохранения вакцин.</a:t>
            </a:r>
          </a:p>
        </p:txBody>
      </p:sp>
      <p:pic>
        <p:nvPicPr>
          <p:cNvPr id="11266" name="Picture 2" descr="http://www.telzir.ru/wp-content/uploads/2014/0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519" y="4206895"/>
            <a:ext cx="4575448" cy="257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71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481097" y="109778"/>
            <a:ext cx="6324804" cy="2468016"/>
          </a:xfrm>
        </p:spPr>
        <p:txBody>
          <a:bodyPr>
            <a:noAutofit/>
          </a:bodyPr>
          <a:lstStyle/>
          <a:p>
            <a:pPr algn="just"/>
            <a:r>
              <a:rPr lang="ru-RU" sz="1800" b="1" dirty="0"/>
              <a:t>Инактивированные вакцины </a:t>
            </a:r>
            <a:r>
              <a:rPr lang="ru-RU" sz="1800" dirty="0"/>
              <a:t>готовятся из инактивированных (путем нагревания, обработки спиртом, ацетоном, формалином) вирулентных штаммов бактерий и вирусов, обладающих набором необходимых антигенов. При вышеуказанных способах обработки структура антигенов почти не повреждается и в то же время достигается полная </a:t>
            </a:r>
            <a:r>
              <a:rPr lang="ru-RU" sz="1800" dirty="0" err="1"/>
              <a:t>инактивация</a:t>
            </a:r>
            <a:r>
              <a:rPr lang="ru-RU" sz="1800" dirty="0"/>
              <a:t> вакцин.</a:t>
            </a:r>
          </a:p>
        </p:txBody>
      </p:sp>
      <p:pic>
        <p:nvPicPr>
          <p:cNvPr id="12290" name="Picture 2" descr="http://www.trudcontrol.ru/files/editor/images/Pictures/Illustrations/%D0%9C%D0%B5%D0%B4%D0%B8%D1%86%D0%B8%D0%BD%D0%B0/%D0%93%D0%A0%D0%98%D0%9F%D0%9F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2162"/>
            <a:ext cx="2505878" cy="20882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9059" y="2549803"/>
            <a:ext cx="8640960" cy="2031325"/>
          </a:xfrm>
          <a:prstGeom prst="rect">
            <a:avLst/>
          </a:prstGeom>
        </p:spPr>
        <p:txBody>
          <a:bodyPr wrap="square">
            <a:spAutoFit/>
          </a:bodyPr>
          <a:lstStyle/>
          <a:p>
            <a:pPr algn="just"/>
            <a:r>
              <a:rPr lang="ru-RU" dirty="0"/>
              <a:t>Для создания длительной защиты требуется неоднократное введение инактивированных вакцин (так как их эффективность ниже, чем у живых).</a:t>
            </a:r>
          </a:p>
          <a:p>
            <a:pPr algn="just"/>
            <a:r>
              <a:rPr lang="ru-RU" b="1" dirty="0"/>
              <a:t>Химические вакцины </a:t>
            </a:r>
            <a:r>
              <a:rPr lang="ru-RU" dirty="0"/>
              <a:t>обладают слабой </a:t>
            </a:r>
            <a:r>
              <a:rPr lang="ru-RU" dirty="0" err="1"/>
              <a:t>реактогенностью</a:t>
            </a:r>
            <a:r>
              <a:rPr lang="ru-RU" dirty="0"/>
              <a:t>, могут вводится неоднократно и в больших до­зах. Они устойчивы к влиянию среды и могут применяться в различных ассоциациях, направленные одновременно против нескольких инфекций.</a:t>
            </a:r>
          </a:p>
        </p:txBody>
      </p:sp>
      <p:sp>
        <p:nvSpPr>
          <p:cNvPr id="4" name="Прямоугольник 3"/>
          <p:cNvSpPr/>
          <p:nvPr/>
        </p:nvSpPr>
        <p:spPr>
          <a:xfrm>
            <a:off x="159059" y="4581128"/>
            <a:ext cx="8681866" cy="203132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a:t>Анатоксины</a:t>
            </a:r>
            <a:r>
              <a:rPr lang="ru-RU" dirty="0"/>
              <a:t> стимулируют образование антитоксического иммунитета, который уступает иммунитету, появившемуся естественным путем (после перенесения заболевания) или после введения живых вакцин. Антитоксический иммунитет не дает гарантий, что привитый человек не станет носителем бактерий. Если анатоксин </a:t>
            </a:r>
            <a:r>
              <a:rPr lang="ru-RU" dirty="0" err="1"/>
              <a:t>неполностью</a:t>
            </a:r>
            <a:r>
              <a:rPr lang="ru-RU" dirty="0"/>
              <a:t> инактивирован (причиной может быть недостаточный контроль при производстве), могут возникать признаки, характерные для данного заболевания.</a:t>
            </a:r>
          </a:p>
        </p:txBody>
      </p:sp>
    </p:spTree>
    <p:extLst>
      <p:ext uri="{BB962C8B-B14F-4D97-AF65-F5344CB8AC3E}">
        <p14:creationId xmlns:p14="http://schemas.microsoft.com/office/powerpoint/2010/main" val="102376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60648"/>
            <a:ext cx="8784976" cy="2952328"/>
          </a:xfrm>
        </p:spPr>
        <p:txBody>
          <a:bodyPr>
            <a:normAutofit/>
          </a:bodyPr>
          <a:lstStyle/>
          <a:p>
            <a:pPr algn="just"/>
            <a:r>
              <a:rPr lang="ru-RU" sz="1800" b="1" dirty="0"/>
              <a:t>Рекомбинантные вакцины </a:t>
            </a:r>
            <a:r>
              <a:rPr lang="ru-RU" sz="1800" dirty="0"/>
              <a:t>- достаточно </a:t>
            </a:r>
            <a:r>
              <a:rPr lang="ru-RU" sz="1800" dirty="0" smtClean="0"/>
              <a:t>новое на­правление </a:t>
            </a:r>
            <a:r>
              <a:rPr lang="ru-RU" sz="1800" dirty="0"/>
              <a:t>в производстве вакцин. Это вакцины, полученные с помощью генной инженерии. В генетический аппарат </a:t>
            </a:r>
            <a:r>
              <a:rPr lang="ru-RU" sz="1800" dirty="0" err="1"/>
              <a:t>неболезнетворного</a:t>
            </a:r>
            <a:r>
              <a:rPr lang="ru-RU" sz="1800" dirty="0"/>
              <a:t> вируса встраивают участок ДНК болезнетворного вируса. Они на практике доказали свою эффективность, безопасность, пригод­ность к применению в комплексе с другими вакцинами. Однако, пока что, только рекомбинантная вакцина против гепатита В заняла свое место в календаре прививок и в прививочной практике вообще.</a:t>
            </a:r>
          </a:p>
        </p:txBody>
      </p:sp>
      <p:pic>
        <p:nvPicPr>
          <p:cNvPr id="13314" name="Picture 2" descr="http://bukvasha.ru/img/48/dopb476208.z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15415"/>
            <a:ext cx="4490864" cy="20096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4653136"/>
            <a:ext cx="8784976" cy="203132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a:t>Комбинированные (комплексные) </a:t>
            </a:r>
            <a:r>
              <a:rPr lang="ru-RU" dirty="0"/>
              <a:t>вакцины широко применяются в мировой практике. Среди них: АКДС, живая комплексная вакцина для профилактики кори, паротита и краснухи (производится только за рубежом), вакцина против кори, паротита и крас­нухи в комбинации с живыми вакцинами против полиомиелита и ветряной оспы, трехвалентная полиомиелитная вакцина (живая, инактивированная), менингококковая вакцина, вакцина против гриппа и др.</a:t>
            </a:r>
          </a:p>
        </p:txBody>
      </p:sp>
    </p:spTree>
    <p:extLst>
      <p:ext uri="{BB962C8B-B14F-4D97-AF65-F5344CB8AC3E}">
        <p14:creationId xmlns:p14="http://schemas.microsoft.com/office/powerpoint/2010/main" val="63393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196752"/>
            <a:ext cx="8784976" cy="4179920"/>
          </a:xfrm>
        </p:spPr>
        <p:txBody>
          <a:bodyPr>
            <a:normAutofit fontScale="70000" lnSpcReduction="20000"/>
          </a:bodyPr>
          <a:lstStyle/>
          <a:p>
            <a:pPr algn="ctr"/>
            <a:r>
              <a:rPr lang="ru-RU" b="1" dirty="0"/>
              <a:t>Побочные эффекты. Осложнения. </a:t>
            </a:r>
            <a:endParaRPr lang="ru-RU" b="1" dirty="0" smtClean="0"/>
          </a:p>
          <a:p>
            <a:pPr algn="just"/>
            <a:r>
              <a:rPr lang="ru-RU" dirty="0" smtClean="0"/>
              <a:t>Отношение </a:t>
            </a:r>
            <a:r>
              <a:rPr lang="ru-RU" dirty="0"/>
              <a:t>медиков к противопоказаниям к вакцинации постоянно меняется. Все меньше становится поводов для "отводов", так как короче становится перечень заболеваний, освобождающих от прививок. Например, многие хронические заболевания не являются сей­час противопоказанием для прививки. Наоборот, только своевременная вакцинация таких больных позволяет уменьшить число осложнений во время очередного обострения. В качестве примера можно привести тяжелое течение кори у больных с расстройствами питания, инфицированных туберкулезом и ВИЧ, коклюша у недо­ношенных детей, краснухи у больных сахарным диабетом, гриппа у больных бронхиальной астмой, пневмококковой инфекции у больных с заболеваниями крови, вирусных гепатитов у больных с заболеваниями печени, ветряной оспы у больных лейкозом. Уменьшение противопоказаний для прививок связано и с совершенствованием технологии производства вакцин.</a:t>
            </a:r>
          </a:p>
        </p:txBody>
      </p:sp>
      <p:sp>
        <p:nvSpPr>
          <p:cNvPr id="3" name="Заголовок 2"/>
          <p:cNvSpPr>
            <a:spLocks noGrp="1"/>
          </p:cNvSpPr>
          <p:nvPr>
            <p:ph type="title"/>
          </p:nvPr>
        </p:nvSpPr>
        <p:spPr>
          <a:xfrm>
            <a:off x="395536" y="116632"/>
            <a:ext cx="8229600" cy="1143000"/>
          </a:xfrm>
        </p:spPr>
        <p:txBody>
          <a:bodyPr>
            <a:noAutofit/>
          </a:bodyPr>
          <a:lstStyle/>
          <a:p>
            <a:pPr algn="ctr"/>
            <a:r>
              <a:rPr lang="ru-RU" sz="2800" dirty="0">
                <a:solidFill>
                  <a:srgbClr val="FF0000"/>
                </a:solidFill>
              </a:rPr>
              <a:t>Занятие 3. Противопоказания к проведению профилактических прививок.</a:t>
            </a:r>
          </a:p>
        </p:txBody>
      </p:sp>
      <p:pic>
        <p:nvPicPr>
          <p:cNvPr id="14338" name="Picture 2" descr="http://www.ja-zdorov.ru/wp-content/uploads/2012/09/privivk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085184"/>
            <a:ext cx="2495600" cy="166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779915"/>
            <a:ext cx="6624736" cy="1496957"/>
          </a:xfrm>
          <a:ln>
            <a:solidFill>
              <a:srgbClr val="00B050"/>
            </a:solidFill>
          </a:ln>
        </p:spPr>
        <p:style>
          <a:lnRef idx="2">
            <a:schemeClr val="accent1"/>
          </a:lnRef>
          <a:fillRef idx="1">
            <a:schemeClr val="lt1"/>
          </a:fillRef>
          <a:effectRef idx="0">
            <a:schemeClr val="accent1"/>
          </a:effectRef>
          <a:fontRef idx="minor">
            <a:schemeClr val="dk1"/>
          </a:fontRef>
        </p:style>
        <p:txBody>
          <a:bodyPr>
            <a:normAutofit/>
          </a:bodyPr>
          <a:lstStyle/>
          <a:p>
            <a:pPr algn="just"/>
            <a:r>
              <a:rPr lang="ru-RU" sz="1800" b="1" dirty="0"/>
              <a:t>Ложные </a:t>
            </a:r>
            <a:r>
              <a:rPr lang="ru-RU" sz="1800" dirty="0"/>
              <a:t>— </a:t>
            </a:r>
            <a:r>
              <a:rPr lang="ru-RU" sz="1600" dirty="0"/>
              <a:t>противопоказания, которые таковыми не являются. В этот список включены диагнозы, которые обозначают мнимую патологию, например, дисбактериоз у детей с нормальным стулом. Вопрос о прививке в каждом конкретном случае решает врач;</a:t>
            </a:r>
          </a:p>
        </p:txBody>
      </p:sp>
      <p:sp>
        <p:nvSpPr>
          <p:cNvPr id="3" name="Заголовок 2"/>
          <p:cNvSpPr>
            <a:spLocks noGrp="1"/>
          </p:cNvSpPr>
          <p:nvPr>
            <p:ph type="title"/>
          </p:nvPr>
        </p:nvSpPr>
        <p:spPr>
          <a:xfrm>
            <a:off x="395536" y="116632"/>
            <a:ext cx="8229600" cy="490066"/>
          </a:xfrm>
        </p:spPr>
        <p:txBody>
          <a:bodyPr>
            <a:normAutofit/>
          </a:bodyPr>
          <a:lstStyle/>
          <a:p>
            <a:pPr algn="ctr"/>
            <a:r>
              <a:rPr lang="ru-RU" sz="2400" dirty="0">
                <a:solidFill>
                  <a:schemeClr val="tx1"/>
                </a:solidFill>
                <a:effectLst/>
              </a:rPr>
              <a:t>Все противопоказания делятся на</a:t>
            </a:r>
            <a:r>
              <a:rPr lang="ru-RU" sz="2400" b="0" dirty="0">
                <a:solidFill>
                  <a:schemeClr val="tx1"/>
                </a:solidFill>
                <a:effectLst/>
              </a:rPr>
              <a:t>:</a:t>
            </a:r>
          </a:p>
        </p:txBody>
      </p:sp>
      <p:sp>
        <p:nvSpPr>
          <p:cNvPr id="4" name="Объект 1"/>
          <p:cNvSpPr txBox="1">
            <a:spLocks/>
          </p:cNvSpPr>
          <p:nvPr/>
        </p:nvSpPr>
        <p:spPr>
          <a:xfrm>
            <a:off x="198984" y="2492896"/>
            <a:ext cx="6596136" cy="1800200"/>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ru-RU" sz="1600" b="1" dirty="0"/>
              <a:t>Относительные (временные) </a:t>
            </a:r>
            <a:r>
              <a:rPr lang="ru-RU" sz="1600" dirty="0"/>
              <a:t>— противопоказание есть в данный момент, однако по прошествии времени оно может быть снято. Временным противопоказанием при плановой вакцинации является острое заболевание или обострение хронического процесса. В таких случаях прививки делают не ранее чем через 1 месяц после выздоровления .</a:t>
            </a:r>
          </a:p>
        </p:txBody>
      </p:sp>
      <p:sp>
        <p:nvSpPr>
          <p:cNvPr id="5" name="Объект 1"/>
          <p:cNvSpPr txBox="1">
            <a:spLocks/>
          </p:cNvSpPr>
          <p:nvPr/>
        </p:nvSpPr>
        <p:spPr>
          <a:xfrm>
            <a:off x="198984" y="4509120"/>
            <a:ext cx="6616285" cy="1944216"/>
          </a:xfrm>
          <a:prstGeom prst="rect">
            <a:avLst/>
          </a:prstGeom>
        </p:spPr>
        <p:style>
          <a:lnRef idx="2">
            <a:schemeClr val="accent2"/>
          </a:lnRef>
          <a:fillRef idx="1">
            <a:schemeClr val="lt1"/>
          </a:fillRef>
          <a:effectRef idx="0">
            <a:schemeClr val="accent2"/>
          </a:effectRef>
          <a:fontRef idx="minor">
            <a:schemeClr val="dk1"/>
          </a:fontRef>
        </p:style>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ru-RU" sz="1600" b="1" dirty="0"/>
              <a:t>Абсолютные (постоянные) </a:t>
            </a:r>
            <a:r>
              <a:rPr lang="ru-RU" sz="1600" dirty="0"/>
              <a:t>— противопоказания, которые следует тщательно соблюдать. Эти противопоказания изложены в инструкции по применению вакцины и перед каждой прививкой необходим осмотр врачом. При наличии такого рода противопоказании, данная прививка не проводится ни при каких условиях, так как повышается риск развития поствакцинальных осложнений. </a:t>
            </a:r>
          </a:p>
        </p:txBody>
      </p:sp>
      <p:pic>
        <p:nvPicPr>
          <p:cNvPr id="16386" name="Picture 2" descr="http://clinic-md.ru/files/source/Novostie/Privivkie/Depositphotos_45553695_m76868.jpg"/>
          <p:cNvPicPr>
            <a:picLocks noChangeAspect="1" noChangeArrowheads="1"/>
          </p:cNvPicPr>
          <p:nvPr/>
        </p:nvPicPr>
        <p:blipFill rotWithShape="1">
          <a:blip r:embed="rId2" cstate="print">
            <a:duotone>
              <a:prstClr val="black"/>
              <a:srgbClr val="FF0000">
                <a:tint val="45000"/>
                <a:satMod val="400000"/>
              </a:srgbClr>
            </a:duotone>
            <a:extLst>
              <a:ext uri="{28A0092B-C50C-407E-A947-70E740481C1C}">
                <a14:useLocalDpi xmlns:a14="http://schemas.microsoft.com/office/drawing/2010/main" val="0"/>
              </a:ext>
            </a:extLst>
          </a:blip>
          <a:srcRect l="10696" r="13436"/>
          <a:stretch/>
        </p:blipFill>
        <p:spPr bwMode="auto">
          <a:xfrm>
            <a:off x="6948264" y="4633121"/>
            <a:ext cx="1983499" cy="16340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linic-md.ru/files/source/Novostie/Privivkie/Depositphotos_45553695_m76868.jpg"/>
          <p:cNvPicPr>
            <a:picLocks noChangeAspect="1" noChangeArrowheads="1"/>
          </p:cNvPicPr>
          <p:nvPr/>
        </p:nvPicPr>
        <p:blipFill rotWithShape="1">
          <a:blip r:embed="rId2" cstate="print">
            <a:duotone>
              <a:prstClr val="black"/>
              <a:srgbClr val="00B050">
                <a:tint val="45000"/>
                <a:satMod val="400000"/>
              </a:srgbClr>
            </a:duotone>
            <a:extLst>
              <a:ext uri="{28A0092B-C50C-407E-A947-70E740481C1C}">
                <a14:useLocalDpi xmlns:a14="http://schemas.microsoft.com/office/drawing/2010/main" val="0"/>
              </a:ext>
            </a:extLst>
          </a:blip>
          <a:srcRect l="10696" r="13436"/>
          <a:stretch/>
        </p:blipFill>
        <p:spPr bwMode="auto">
          <a:xfrm>
            <a:off x="6948263" y="620688"/>
            <a:ext cx="1983499" cy="16340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linic-md.ru/files/source/Novostie/Privivkie/Depositphotos_45553695_m76868.jpg"/>
          <p:cNvPicPr>
            <a:picLocks noChangeAspect="1" noChangeArrowheads="1"/>
          </p:cNvPicPr>
          <p:nvPr/>
        </p:nvPicPr>
        <p:blipFill rotWithShape="1">
          <a:blip r:embed="rId2" cstate="print">
            <a:duotone>
              <a:prstClr val="black"/>
              <a:srgbClr val="FFC000">
                <a:tint val="45000"/>
                <a:satMod val="400000"/>
              </a:srgbClr>
            </a:duotone>
            <a:extLst>
              <a:ext uri="{28A0092B-C50C-407E-A947-70E740481C1C}">
                <a14:useLocalDpi xmlns:a14="http://schemas.microsoft.com/office/drawing/2010/main" val="0"/>
              </a:ext>
            </a:extLst>
          </a:blip>
          <a:srcRect l="10696" r="13436"/>
          <a:stretch/>
        </p:blipFill>
        <p:spPr bwMode="auto">
          <a:xfrm>
            <a:off x="6948264" y="2575991"/>
            <a:ext cx="1983499" cy="163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72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0532" y="692696"/>
            <a:ext cx="8629939" cy="2736304"/>
          </a:xfrm>
        </p:spPr>
        <p:txBody>
          <a:bodyPr>
            <a:normAutofit/>
          </a:bodyPr>
          <a:lstStyle/>
          <a:p>
            <a:pPr algn="just"/>
            <a:r>
              <a:rPr lang="ru-RU" sz="1800" dirty="0"/>
              <a:t>Это чрезмерно сильная реакция или осложнение на предыдущее введение вакцины</a:t>
            </a:r>
            <a:r>
              <a:rPr lang="ru-RU" sz="1800" dirty="0" smtClean="0"/>
              <a:t>.</a:t>
            </a:r>
          </a:p>
          <a:p>
            <a:pPr algn="just"/>
            <a:r>
              <a:rPr lang="ru-RU" sz="1800" dirty="0" smtClean="0"/>
              <a:t> </a:t>
            </a:r>
            <a:r>
              <a:rPr lang="ru-RU" sz="1800" dirty="0"/>
              <a:t>Имеются противопоказания для введения живых вакцин: злокачественные новообразования, беременность, некоторые заболевания иммунной системы. </a:t>
            </a:r>
            <a:endParaRPr lang="ru-RU" sz="1800" dirty="0" smtClean="0"/>
          </a:p>
          <a:p>
            <a:pPr algn="just"/>
            <a:r>
              <a:rPr lang="ru-RU" sz="1800" dirty="0" smtClean="0"/>
              <a:t>Кроме </a:t>
            </a:r>
            <a:r>
              <a:rPr lang="ru-RU" sz="1800" dirty="0"/>
              <a:t>того, каждая вакцина может иметь свое противопоказание, например в случае вак­цины против гепатита В - это аллергическая реак­ция на пекарские дрожжи, для гриппозной вак­цины — аллергия к куриному белку.</a:t>
            </a:r>
          </a:p>
          <a:p>
            <a:endParaRPr lang="ru-RU" dirty="0"/>
          </a:p>
        </p:txBody>
      </p:sp>
      <p:sp>
        <p:nvSpPr>
          <p:cNvPr id="4" name="Прямоугольник 3"/>
          <p:cNvSpPr/>
          <p:nvPr/>
        </p:nvSpPr>
        <p:spPr>
          <a:xfrm>
            <a:off x="179512" y="188640"/>
            <a:ext cx="8568952" cy="338554"/>
          </a:xfrm>
          <a:prstGeom prst="rect">
            <a:avLst/>
          </a:prstGeom>
        </p:spPr>
        <p:txBody>
          <a:bodyPr wrap="square">
            <a:spAutoFit/>
          </a:bodyPr>
          <a:lstStyle/>
          <a:p>
            <a:pPr algn="just"/>
            <a:r>
              <a:rPr lang="ru-RU" sz="1600" b="1" dirty="0"/>
              <a:t>Среди постоянных противопоказаний существуют общие для всех вакцин. </a:t>
            </a:r>
            <a:endParaRPr lang="ru-RU" sz="1600" dirty="0"/>
          </a:p>
        </p:txBody>
      </p:sp>
      <p:pic>
        <p:nvPicPr>
          <p:cNvPr id="17410" name="Picture 2" descr="http://allergykus.ru/articles/wp-content/uploads/2016/03/19619613-kak-allergiya-na-koshe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694" y="3238313"/>
            <a:ext cx="1938633" cy="182741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4516333" y="3193522"/>
            <a:ext cx="2036311" cy="1872208"/>
          </a:xfrm>
          <a:prstGeom prst="line">
            <a:avLst/>
          </a:prstGeom>
        </p:spPr>
        <p:style>
          <a:lnRef idx="2">
            <a:schemeClr val="accent2"/>
          </a:lnRef>
          <a:fillRef idx="0">
            <a:schemeClr val="accent2"/>
          </a:fillRef>
          <a:effectRef idx="1">
            <a:schemeClr val="accent2"/>
          </a:effectRef>
          <a:fontRef idx="minor">
            <a:schemeClr val="tx1"/>
          </a:fontRef>
        </p:style>
      </p:cxnSp>
      <p:pic>
        <p:nvPicPr>
          <p:cNvPr id="17412" name="Picture 4" descr="http://www.med103.ru/wp-content/uploads/2014/12/%D0%9E%D0%BF%D1%83%D1%85%D0%BE%D0%BB%D0%B8-%D0%BA%D0%BE%D0%B6%D0%B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08" y="3541694"/>
            <a:ext cx="2153344" cy="161500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t03.kakprosto.ru/tumb/680/images/article/2014/6/10/1_53c662ebd964853c662ebd96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4695342"/>
            <a:ext cx="2109092" cy="160353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cstor.nn2.ru/userfiles/data/ufiles/2016-04/45/66/51/56fedf65d0051_3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386" t="8776" r="22997" b="8226"/>
          <a:stretch/>
        </p:blipFill>
        <p:spPr bwMode="auto">
          <a:xfrm>
            <a:off x="6959961" y="4152022"/>
            <a:ext cx="1788503" cy="217308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единительная линия 10"/>
          <p:cNvCxnSpPr/>
          <p:nvPr/>
        </p:nvCxnSpPr>
        <p:spPr>
          <a:xfrm>
            <a:off x="6847551" y="4430179"/>
            <a:ext cx="2036311" cy="187220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879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3354237"/>
              </p:ext>
            </p:extLst>
          </p:nvPr>
        </p:nvGraphicFramePr>
        <p:xfrm>
          <a:off x="179512" y="1052736"/>
          <a:ext cx="8712968" cy="4413504"/>
        </p:xfrm>
        <a:graphic>
          <a:graphicData uri="http://schemas.openxmlformats.org/drawingml/2006/table">
            <a:tbl>
              <a:tblPr firstRow="1" firstCol="1" bandRow="1">
                <a:tableStyleId>{BC89EF96-8CEA-46FF-86C4-4CE0E7609802}</a:tableStyleId>
              </a:tblPr>
              <a:tblGrid>
                <a:gridCol w="6553343"/>
                <a:gridCol w="2159625"/>
              </a:tblGrid>
              <a:tr h="360040">
                <a:tc>
                  <a:txBody>
                    <a:bodyPr/>
                    <a:lstStyle/>
                    <a:p>
                      <a:pPr algn="ctr">
                        <a:lnSpc>
                          <a:spcPct val="115000"/>
                        </a:lnSpc>
                        <a:spcAft>
                          <a:spcPts val="1000"/>
                        </a:spcAft>
                      </a:pPr>
                      <a:r>
                        <a:rPr lang="ru-RU" sz="1400" dirty="0">
                          <a:effectLst/>
                        </a:rPr>
                        <a:t>Состояние</a:t>
                      </a:r>
                      <a:endParaRPr lang="ru-RU" sz="1600" dirty="0">
                        <a:effectLst/>
                        <a:latin typeface="Calibri"/>
                        <a:ea typeface="Calibri"/>
                        <a:cs typeface="Times New Roman"/>
                      </a:endParaRPr>
                    </a:p>
                  </a:txBody>
                  <a:tcPr marL="95250" marR="95250" marT="95250" marB="95250" anchor="ctr"/>
                </a:tc>
                <a:tc>
                  <a:txBody>
                    <a:bodyPr/>
                    <a:lstStyle/>
                    <a:p>
                      <a:pPr algn="ctr">
                        <a:lnSpc>
                          <a:spcPct val="115000"/>
                        </a:lnSpc>
                        <a:spcAft>
                          <a:spcPts val="1000"/>
                        </a:spcAft>
                      </a:pPr>
                      <a:r>
                        <a:rPr lang="ru-RU" sz="1400" dirty="0">
                          <a:effectLst/>
                        </a:rPr>
                        <a:t>Вакцина</a:t>
                      </a:r>
                      <a:endParaRPr lang="ru-RU" sz="1600" dirty="0">
                        <a:effectLst/>
                        <a:latin typeface="Calibri"/>
                        <a:ea typeface="Calibri"/>
                        <a:cs typeface="Times New Roman"/>
                      </a:endParaRPr>
                    </a:p>
                  </a:txBody>
                  <a:tcPr marL="95250" marR="95250" marT="95250" marB="95250" anchor="ctr"/>
                </a:tc>
              </a:tr>
              <a:tr h="364225">
                <a:tc>
                  <a:txBody>
                    <a:bodyPr/>
                    <a:lstStyle/>
                    <a:p>
                      <a:pPr algn="just">
                        <a:lnSpc>
                          <a:spcPct val="115000"/>
                        </a:lnSpc>
                        <a:spcAft>
                          <a:spcPts val="1000"/>
                        </a:spcAft>
                      </a:pPr>
                      <a:r>
                        <a:rPr lang="ru-RU" sz="1400">
                          <a:effectLst/>
                        </a:rPr>
                        <a:t>Тяжелая реакция на предыдущую дозу вакцины</a:t>
                      </a:r>
                      <a:endParaRPr lang="ru-RU" sz="160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Все вакцины</a:t>
                      </a:r>
                      <a:endParaRPr lang="ru-RU" sz="1600">
                        <a:effectLst/>
                        <a:latin typeface="Calibri"/>
                        <a:ea typeface="Calibri"/>
                        <a:cs typeface="Times New Roman"/>
                      </a:endParaRPr>
                    </a:p>
                  </a:txBody>
                  <a:tcPr marL="95250" marR="95250" marT="95250" marB="95250" anchor="ctr"/>
                </a:tc>
              </a:tr>
              <a:tr h="368410">
                <a:tc>
                  <a:txBody>
                    <a:bodyPr/>
                    <a:lstStyle/>
                    <a:p>
                      <a:pPr algn="just">
                        <a:lnSpc>
                          <a:spcPct val="115000"/>
                        </a:lnSpc>
                        <a:spcAft>
                          <a:spcPts val="1000"/>
                        </a:spcAft>
                      </a:pPr>
                      <a:r>
                        <a:rPr lang="ru-RU" sz="1400">
                          <a:effectLst/>
                        </a:rPr>
                        <a:t>Иммунодефицит первичный, ВИЧ-ин­фекция</a:t>
                      </a:r>
                      <a:endParaRPr lang="ru-RU" sz="160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БЦЖ, ОПВ, ЖКВ, ЖПВ</a:t>
                      </a:r>
                      <a:endParaRPr lang="ru-RU" sz="1600">
                        <a:effectLst/>
                        <a:latin typeface="Calibri"/>
                        <a:ea typeface="Calibri"/>
                        <a:cs typeface="Times New Roman"/>
                      </a:endParaRPr>
                    </a:p>
                  </a:txBody>
                  <a:tcPr marL="95250" marR="95250" marT="95250" marB="95250" anchor="ctr"/>
                </a:tc>
              </a:tr>
              <a:tr h="372595">
                <a:tc>
                  <a:txBody>
                    <a:bodyPr/>
                    <a:lstStyle/>
                    <a:p>
                      <a:pPr algn="just">
                        <a:lnSpc>
                          <a:spcPct val="115000"/>
                        </a:lnSpc>
                        <a:spcAft>
                          <a:spcPts val="1000"/>
                        </a:spcAft>
                      </a:pPr>
                      <a:r>
                        <a:rPr lang="ru-RU" sz="1400">
                          <a:effectLst/>
                        </a:rPr>
                        <a:t>Прогрессирующая неврологическая пато­логия</a:t>
                      </a:r>
                      <a:endParaRPr lang="ru-RU" sz="160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АКДС</a:t>
                      </a:r>
                      <a:endParaRPr lang="ru-RU" sz="1600">
                        <a:effectLst/>
                        <a:latin typeface="Calibri"/>
                        <a:ea typeface="Calibri"/>
                        <a:cs typeface="Times New Roman"/>
                      </a:endParaRPr>
                    </a:p>
                  </a:txBody>
                  <a:tcPr marL="95250" marR="95250" marT="95250" marB="95250" anchor="ctr"/>
                </a:tc>
              </a:tr>
              <a:tr h="304772">
                <a:tc>
                  <a:txBody>
                    <a:bodyPr/>
                    <a:lstStyle/>
                    <a:p>
                      <a:pPr algn="just">
                        <a:lnSpc>
                          <a:spcPct val="115000"/>
                        </a:lnSpc>
                        <a:spcAft>
                          <a:spcPts val="1000"/>
                        </a:spcAft>
                      </a:pPr>
                      <a:r>
                        <a:rPr lang="ru-RU" sz="1400">
                          <a:effectLst/>
                        </a:rPr>
                        <a:t>Судороги</a:t>
                      </a:r>
                      <a:endParaRPr lang="ru-RU" sz="160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АКДС</a:t>
                      </a:r>
                      <a:endParaRPr lang="ru-RU" sz="1600">
                        <a:effectLst/>
                        <a:latin typeface="Calibri"/>
                        <a:ea typeface="Calibri"/>
                        <a:cs typeface="Times New Roman"/>
                      </a:endParaRPr>
                    </a:p>
                  </a:txBody>
                  <a:tcPr marL="95250" marR="95250" marT="95250" marB="95250" anchor="ctr"/>
                </a:tc>
              </a:tr>
              <a:tr h="885021">
                <a:tc>
                  <a:txBody>
                    <a:bodyPr/>
                    <a:lstStyle/>
                    <a:p>
                      <a:pPr algn="just">
                        <a:lnSpc>
                          <a:spcPct val="115000"/>
                        </a:lnSpc>
                        <a:spcAft>
                          <a:spcPts val="1000"/>
                        </a:spcAft>
                      </a:pPr>
                      <a:r>
                        <a:rPr lang="ru-RU" sz="1400" dirty="0">
                          <a:effectLst/>
                        </a:rPr>
                        <a:t>Тяжелые формы аллергических заболе­ваний (анафилактический шок, рециди­вирующий отек </a:t>
                      </a:r>
                      <a:r>
                        <a:rPr lang="ru-RU" sz="1400" dirty="0" err="1">
                          <a:effectLst/>
                        </a:rPr>
                        <a:t>Квинке</a:t>
                      </a:r>
                      <a:r>
                        <a:rPr lang="ru-RU" sz="1400" dirty="0">
                          <a:effectLst/>
                        </a:rPr>
                        <a:t>, полиморфная экссудативная экзема, </a:t>
                      </a:r>
                      <a:r>
                        <a:rPr lang="ru-RU" sz="1400" dirty="0" smtClean="0">
                          <a:effectLst/>
                        </a:rPr>
                        <a:t>сывороточная бо­лезнь</a:t>
                      </a:r>
                      <a:r>
                        <a:rPr lang="ru-RU" sz="1400" dirty="0">
                          <a:effectLst/>
                        </a:rPr>
                        <a:t>)</a:t>
                      </a:r>
                      <a:endParaRPr lang="ru-RU" sz="1600" dirty="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АКДС (вводят АДС)</a:t>
                      </a:r>
                      <a:endParaRPr lang="ru-RU" sz="1600">
                        <a:effectLst/>
                        <a:latin typeface="Calibri"/>
                        <a:ea typeface="Calibri"/>
                        <a:cs typeface="Times New Roman"/>
                      </a:endParaRPr>
                    </a:p>
                  </a:txBody>
                  <a:tcPr marL="95250" marR="95250" marT="95250" marB="95250" anchor="ctr"/>
                </a:tc>
              </a:tr>
              <a:tr h="326470">
                <a:tc>
                  <a:txBody>
                    <a:bodyPr/>
                    <a:lstStyle/>
                    <a:p>
                      <a:pPr algn="just">
                        <a:lnSpc>
                          <a:spcPct val="115000"/>
                        </a:lnSpc>
                        <a:spcAft>
                          <a:spcPts val="1000"/>
                        </a:spcAft>
                      </a:pPr>
                      <a:r>
                        <a:rPr lang="ru-RU" sz="1400">
                          <a:effectLst/>
                        </a:rPr>
                        <a:t>Злокачественные болезни крови, новооб­разования</a:t>
                      </a:r>
                      <a:endParaRPr lang="ru-RU" sz="160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Все вакцины</a:t>
                      </a:r>
                      <a:endParaRPr lang="ru-RU" sz="1600">
                        <a:effectLst/>
                        <a:latin typeface="Calibri"/>
                        <a:ea typeface="Calibri"/>
                        <a:cs typeface="Times New Roman"/>
                      </a:endParaRPr>
                    </a:p>
                  </a:txBody>
                  <a:tcPr marL="95250" marR="95250" marT="95250" marB="95250" anchor="ctr"/>
                </a:tc>
              </a:tr>
              <a:tr h="330655">
                <a:tc>
                  <a:txBody>
                    <a:bodyPr/>
                    <a:lstStyle/>
                    <a:p>
                      <a:pPr algn="just">
                        <a:lnSpc>
                          <a:spcPct val="115000"/>
                        </a:lnSpc>
                        <a:spcAft>
                          <a:spcPts val="1000"/>
                        </a:spcAft>
                      </a:pPr>
                      <a:r>
                        <a:rPr lang="ru-RU" sz="1400">
                          <a:effectLst/>
                        </a:rPr>
                        <a:t>Аллергические реакции на аминогликозиды</a:t>
                      </a:r>
                      <a:endParaRPr lang="ru-RU" sz="160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Все вакцины</a:t>
                      </a:r>
                      <a:endParaRPr lang="ru-RU" sz="1600">
                        <a:effectLst/>
                        <a:latin typeface="Calibri"/>
                        <a:ea typeface="Calibri"/>
                        <a:cs typeface="Times New Roman"/>
                      </a:endParaRPr>
                    </a:p>
                  </a:txBody>
                  <a:tcPr marL="95250" marR="95250" marT="95250" marB="95250" anchor="ctr"/>
                </a:tc>
              </a:tr>
              <a:tr h="334840">
                <a:tc>
                  <a:txBody>
                    <a:bodyPr/>
                    <a:lstStyle/>
                    <a:p>
                      <a:pPr algn="just">
                        <a:lnSpc>
                          <a:spcPct val="115000"/>
                        </a:lnSpc>
                        <a:spcAft>
                          <a:spcPts val="1000"/>
                        </a:spcAft>
                      </a:pPr>
                      <a:r>
                        <a:rPr lang="ru-RU" sz="1400" dirty="0">
                          <a:effectLst/>
                        </a:rPr>
                        <a:t>Анафилаксия на куриный белок</a:t>
                      </a:r>
                      <a:endParaRPr lang="ru-RU" sz="1600" dirty="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dirty="0">
                          <a:effectLst/>
                        </a:rPr>
                        <a:t>Импортные вакцины</a:t>
                      </a:r>
                      <a:endParaRPr lang="ru-RU" sz="1600" dirty="0">
                        <a:effectLst/>
                        <a:latin typeface="Calibri"/>
                        <a:ea typeface="Calibri"/>
                        <a:cs typeface="Times New Roman"/>
                      </a:endParaRPr>
                    </a:p>
                  </a:txBody>
                  <a:tcPr marL="95250" marR="95250" marT="95250" marB="95250" anchor="ctr"/>
                </a:tc>
              </a:tr>
            </a:tbl>
          </a:graphicData>
        </a:graphic>
      </p:graphicFrame>
      <p:sp>
        <p:nvSpPr>
          <p:cNvPr id="3" name="Заголовок 2"/>
          <p:cNvSpPr>
            <a:spLocks noGrp="1"/>
          </p:cNvSpPr>
          <p:nvPr>
            <p:ph type="title"/>
          </p:nvPr>
        </p:nvSpPr>
        <p:spPr>
          <a:xfrm>
            <a:off x="71500" y="3583"/>
            <a:ext cx="8784976" cy="850106"/>
          </a:xfrm>
        </p:spPr>
        <p:txBody>
          <a:bodyPr>
            <a:noAutofit/>
          </a:bodyPr>
          <a:lstStyle/>
          <a:p>
            <a:pPr algn="ctr"/>
            <a:r>
              <a:rPr lang="ru-RU" sz="2400" dirty="0">
                <a:solidFill>
                  <a:srgbClr val="FF0000"/>
                </a:solidFill>
              </a:rPr>
              <a:t>Абсолютные (постоянные) противопоказания к вакцинации:</a:t>
            </a:r>
          </a:p>
        </p:txBody>
      </p:sp>
      <p:sp>
        <p:nvSpPr>
          <p:cNvPr id="5" name="Прямоугольник 4"/>
          <p:cNvSpPr/>
          <p:nvPr/>
        </p:nvSpPr>
        <p:spPr>
          <a:xfrm>
            <a:off x="323528" y="5517232"/>
            <a:ext cx="8280920"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a:t>Примечание.</a:t>
            </a:r>
          </a:p>
          <a:p>
            <a:r>
              <a:rPr lang="ru-RU" sz="1400" b="1" dirty="0"/>
              <a:t> </a:t>
            </a:r>
            <a:r>
              <a:rPr lang="ru-RU" sz="1400" b="1" dirty="0" smtClean="0"/>
              <a:t>ОПВ </a:t>
            </a:r>
            <a:r>
              <a:rPr lang="ru-RU" sz="1400" b="1" dirty="0"/>
              <a:t>— ослабленная </a:t>
            </a:r>
            <a:r>
              <a:rPr lang="ru-RU" sz="1400" b="1" dirty="0" err="1"/>
              <a:t>полиомелитная</a:t>
            </a:r>
            <a:r>
              <a:rPr lang="ru-RU" sz="1400" b="1" dirty="0"/>
              <a:t> вакцина;</a:t>
            </a:r>
          </a:p>
          <a:p>
            <a:r>
              <a:rPr lang="ru-RU" sz="1400" b="1" dirty="0"/>
              <a:t> </a:t>
            </a:r>
            <a:r>
              <a:rPr lang="ru-RU" sz="1400" b="1" dirty="0" smtClean="0"/>
              <a:t>ЖКВ </a:t>
            </a:r>
            <a:r>
              <a:rPr lang="ru-RU" sz="1400" b="1" dirty="0"/>
              <a:t>— живая коревая вакцина;</a:t>
            </a:r>
          </a:p>
          <a:p>
            <a:r>
              <a:rPr lang="ru-RU" sz="1400" b="1" dirty="0"/>
              <a:t> </a:t>
            </a:r>
            <a:r>
              <a:rPr lang="ru-RU" sz="1400" b="1" dirty="0" smtClean="0"/>
              <a:t>ЖПВ </a:t>
            </a:r>
            <a:r>
              <a:rPr lang="ru-RU" sz="1400" b="1" dirty="0"/>
              <a:t>— живая </a:t>
            </a:r>
            <a:r>
              <a:rPr lang="ru-RU" sz="1400" b="1" dirty="0" err="1"/>
              <a:t>паротитная</a:t>
            </a:r>
            <a:r>
              <a:rPr lang="ru-RU" sz="1400" b="1" dirty="0"/>
              <a:t> вакцина</a:t>
            </a:r>
            <a:r>
              <a:rPr lang="ru-RU" sz="1400" b="1" dirty="0" smtClean="0"/>
              <a:t>.</a:t>
            </a:r>
            <a:endParaRPr lang="ru-RU" sz="1400" b="1" dirty="0"/>
          </a:p>
        </p:txBody>
      </p:sp>
    </p:spTree>
    <p:extLst>
      <p:ext uri="{BB962C8B-B14F-4D97-AF65-F5344CB8AC3E}">
        <p14:creationId xmlns:p14="http://schemas.microsoft.com/office/powerpoint/2010/main" val="233202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28746"/>
            <a:ext cx="8784976" cy="998984"/>
          </a:xfrm>
        </p:spPr>
        <p:txBody>
          <a:bodyPr>
            <a:noAutofit/>
          </a:bodyPr>
          <a:lstStyle/>
          <a:p>
            <a:pPr algn="just"/>
            <a:r>
              <a:rPr lang="ru-RU" sz="1800" dirty="0">
                <a:solidFill>
                  <a:schemeClr val="tx1"/>
                </a:solidFill>
                <a:effectLst/>
              </a:rPr>
              <a:t>Цикл образовательной подготовки состоит из трех занятий, продолжительностью 1 час каждое. Работа школы строится на групповой и индивидуальной основе – в течение трех дней подряд или через день.</a:t>
            </a:r>
          </a:p>
        </p:txBody>
      </p:sp>
      <p:graphicFrame>
        <p:nvGraphicFramePr>
          <p:cNvPr id="4" name="Таблица 3"/>
          <p:cNvGraphicFramePr>
            <a:graphicFrameLocks noGrp="1"/>
          </p:cNvGraphicFramePr>
          <p:nvPr>
            <p:extLst>
              <p:ext uri="{D42A27DB-BD31-4B8C-83A1-F6EECF244321}">
                <p14:modId xmlns:p14="http://schemas.microsoft.com/office/powerpoint/2010/main" val="3233778716"/>
              </p:ext>
            </p:extLst>
          </p:nvPr>
        </p:nvGraphicFramePr>
        <p:xfrm>
          <a:off x="107504" y="2132857"/>
          <a:ext cx="8784976" cy="4096779"/>
        </p:xfrm>
        <a:graphic>
          <a:graphicData uri="http://schemas.openxmlformats.org/drawingml/2006/table">
            <a:tbl>
              <a:tblPr firstRow="1" firstCol="1" bandRow="1">
                <a:tableStyleId>{BC89EF96-8CEA-46FF-86C4-4CE0E7609802}</a:tableStyleId>
              </a:tblPr>
              <a:tblGrid>
                <a:gridCol w="525597"/>
                <a:gridCol w="5883115"/>
                <a:gridCol w="2376264"/>
              </a:tblGrid>
              <a:tr h="534587">
                <a:tc>
                  <a:txBody>
                    <a:bodyPr/>
                    <a:lstStyle/>
                    <a:p>
                      <a:pPr algn="ctr">
                        <a:lnSpc>
                          <a:spcPct val="115000"/>
                        </a:lnSpc>
                        <a:spcAft>
                          <a:spcPts val="0"/>
                        </a:spcAft>
                      </a:pPr>
                      <a:r>
                        <a:rPr lang="ru-RU" sz="1400" dirty="0">
                          <a:effectLst/>
                        </a:rPr>
                        <a:t>№№</a:t>
                      </a:r>
                      <a:endParaRPr lang="ru-RU" sz="1100" dirty="0">
                        <a:effectLst/>
                      </a:endParaRPr>
                    </a:p>
                    <a:p>
                      <a:pPr algn="ctr">
                        <a:lnSpc>
                          <a:spcPct val="115000"/>
                        </a:lnSpc>
                        <a:spcAft>
                          <a:spcPts val="0"/>
                        </a:spcAft>
                      </a:pPr>
                      <a:r>
                        <a:rPr lang="ru-RU" sz="1400" dirty="0" err="1">
                          <a:effectLst/>
                        </a:rPr>
                        <a:t>пп</a:t>
                      </a:r>
                      <a:endParaRPr lang="ru-RU" sz="1100" dirty="0">
                        <a:effectLst/>
                        <a:latin typeface="+mn-lt"/>
                        <a:ea typeface="Times New Roman"/>
                      </a:endParaRPr>
                    </a:p>
                  </a:txBody>
                  <a:tcPr marL="56333" marR="56333" marT="0" marB="0"/>
                </a:tc>
                <a:tc>
                  <a:txBody>
                    <a:bodyPr/>
                    <a:lstStyle/>
                    <a:p>
                      <a:pPr indent="450215" algn="ctr">
                        <a:lnSpc>
                          <a:spcPct val="115000"/>
                        </a:lnSpc>
                        <a:spcAft>
                          <a:spcPts val="0"/>
                        </a:spcAft>
                      </a:pPr>
                      <a:r>
                        <a:rPr lang="ru-RU" sz="1400" dirty="0">
                          <a:effectLst/>
                        </a:rPr>
                        <a:t>Тема занятий</a:t>
                      </a:r>
                      <a:endParaRPr lang="ru-RU" sz="1100" dirty="0">
                        <a:effectLst/>
                        <a:latin typeface="+mn-lt"/>
                        <a:ea typeface="Times New Roman"/>
                      </a:endParaRPr>
                    </a:p>
                  </a:txBody>
                  <a:tcPr marL="56333" marR="56333" marT="0" marB="0"/>
                </a:tc>
                <a:tc>
                  <a:txBody>
                    <a:bodyPr/>
                    <a:lstStyle/>
                    <a:p>
                      <a:pPr algn="ctr">
                        <a:lnSpc>
                          <a:spcPct val="115000"/>
                        </a:lnSpc>
                        <a:spcAft>
                          <a:spcPts val="0"/>
                        </a:spcAft>
                      </a:pPr>
                      <a:r>
                        <a:rPr lang="ru-RU" sz="1400" dirty="0">
                          <a:effectLst/>
                        </a:rPr>
                        <a:t>Ответственный за исполнение</a:t>
                      </a:r>
                      <a:endParaRPr lang="ru-RU" sz="1100" dirty="0">
                        <a:effectLst/>
                        <a:latin typeface="+mn-lt"/>
                        <a:ea typeface="Times New Roman"/>
                      </a:endParaRPr>
                    </a:p>
                  </a:txBody>
                  <a:tcPr marL="56333" marR="56333" marT="0" marB="0"/>
                </a:tc>
              </a:tr>
              <a:tr h="267295">
                <a:tc>
                  <a:txBody>
                    <a:bodyPr/>
                    <a:lstStyle/>
                    <a:p>
                      <a:pPr algn="ctr">
                        <a:lnSpc>
                          <a:spcPct val="115000"/>
                        </a:lnSpc>
                        <a:spcAft>
                          <a:spcPts val="0"/>
                        </a:spcAft>
                      </a:pPr>
                      <a:r>
                        <a:rPr lang="ru-RU" sz="1400">
                          <a:effectLst/>
                        </a:rPr>
                        <a:t>1</a:t>
                      </a:r>
                      <a:endParaRPr lang="ru-RU" sz="1100">
                        <a:effectLst/>
                        <a:latin typeface="+mn-lt"/>
                        <a:ea typeface="Times New Roman"/>
                      </a:endParaRPr>
                    </a:p>
                  </a:txBody>
                  <a:tcPr marL="56333" marR="56333" marT="0" marB="0"/>
                </a:tc>
                <a:tc>
                  <a:txBody>
                    <a:bodyPr/>
                    <a:lstStyle/>
                    <a:p>
                      <a:pPr indent="450215" algn="ctr">
                        <a:lnSpc>
                          <a:spcPct val="115000"/>
                        </a:lnSpc>
                        <a:spcAft>
                          <a:spcPts val="0"/>
                        </a:spcAft>
                      </a:pPr>
                      <a:r>
                        <a:rPr lang="ru-RU" sz="1400" dirty="0">
                          <a:effectLst/>
                        </a:rPr>
                        <a:t>2</a:t>
                      </a:r>
                      <a:endParaRPr lang="ru-RU" sz="1100" dirty="0">
                        <a:effectLst/>
                        <a:latin typeface="+mn-lt"/>
                        <a:ea typeface="Times New Roman"/>
                      </a:endParaRPr>
                    </a:p>
                  </a:txBody>
                  <a:tcPr marL="56333" marR="56333" marT="0" marB="0"/>
                </a:tc>
                <a:tc>
                  <a:txBody>
                    <a:bodyPr/>
                    <a:lstStyle/>
                    <a:p>
                      <a:pPr indent="450215">
                        <a:lnSpc>
                          <a:spcPct val="115000"/>
                        </a:lnSpc>
                        <a:spcAft>
                          <a:spcPts val="0"/>
                        </a:spcAft>
                      </a:pPr>
                      <a:r>
                        <a:rPr lang="ru-RU" sz="1400">
                          <a:effectLst/>
                        </a:rPr>
                        <a:t>3</a:t>
                      </a:r>
                      <a:endParaRPr lang="ru-RU" sz="1100">
                        <a:effectLst/>
                        <a:latin typeface="+mn-lt"/>
                        <a:ea typeface="Times New Roman"/>
                      </a:endParaRPr>
                    </a:p>
                  </a:txBody>
                  <a:tcPr marL="56333" marR="56333" marT="0" marB="0"/>
                </a:tc>
              </a:tr>
              <a:tr h="782293">
                <a:tc>
                  <a:txBody>
                    <a:bodyPr/>
                    <a:lstStyle/>
                    <a:p>
                      <a:pPr algn="ctr">
                        <a:lnSpc>
                          <a:spcPct val="115000"/>
                        </a:lnSpc>
                        <a:spcAft>
                          <a:spcPts val="1000"/>
                        </a:spcAft>
                      </a:pPr>
                      <a:r>
                        <a:rPr lang="ru-RU" sz="1600">
                          <a:effectLst/>
                        </a:rPr>
                        <a:t>1</a:t>
                      </a:r>
                      <a:endParaRPr lang="ru-RU" sz="1400">
                        <a:effectLst/>
                        <a:latin typeface="+mn-lt"/>
                        <a:ea typeface="Calibri"/>
                        <a:cs typeface="Times New Roman"/>
                      </a:endParaRPr>
                    </a:p>
                  </a:txBody>
                  <a:tcPr marL="95250" marR="95250" marT="95250" marB="95250" anchor="ctr"/>
                </a:tc>
                <a:tc>
                  <a:txBody>
                    <a:bodyPr/>
                    <a:lstStyle/>
                    <a:p>
                      <a:pPr algn="just">
                        <a:lnSpc>
                          <a:spcPct val="115000"/>
                        </a:lnSpc>
                        <a:spcAft>
                          <a:spcPts val="1000"/>
                        </a:spcAft>
                      </a:pPr>
                      <a:r>
                        <a:rPr lang="ru-RU" sz="1600" dirty="0">
                          <a:effectLst/>
                        </a:rPr>
                        <a:t>Иммунизация, вакцинопрофилактика.</a:t>
                      </a:r>
                      <a:endParaRPr lang="ru-RU" sz="1400" dirty="0">
                        <a:effectLst/>
                        <a:latin typeface="+mn-lt"/>
                        <a:ea typeface="Calibri"/>
                        <a:cs typeface="Times New Roman"/>
                      </a:endParaRPr>
                    </a:p>
                  </a:txBody>
                  <a:tcPr marL="95250" marR="95250" marT="95250" marB="95250" anchor="ctr"/>
                </a:tc>
                <a:tc>
                  <a:txBody>
                    <a:bodyPr/>
                    <a:lstStyle/>
                    <a:p>
                      <a:pPr algn="ctr">
                        <a:lnSpc>
                          <a:spcPct val="115000"/>
                        </a:lnSpc>
                        <a:spcAft>
                          <a:spcPts val="1000"/>
                        </a:spcAft>
                      </a:pPr>
                      <a:r>
                        <a:rPr lang="ru-RU" sz="1600">
                          <a:effectLst/>
                        </a:rPr>
                        <a:t>Руководитель школы</a:t>
                      </a:r>
                      <a:endParaRPr lang="ru-RU" sz="1400">
                        <a:effectLst/>
                      </a:endParaRPr>
                    </a:p>
                    <a:p>
                      <a:pPr algn="ctr">
                        <a:lnSpc>
                          <a:spcPct val="115000"/>
                        </a:lnSpc>
                        <a:spcAft>
                          <a:spcPts val="1000"/>
                        </a:spcAft>
                      </a:pPr>
                      <a:r>
                        <a:rPr lang="ru-RU" sz="1600">
                          <a:effectLst/>
                        </a:rPr>
                        <a:t>Врач ОМК</a:t>
                      </a:r>
                      <a:endParaRPr lang="ru-RU" sz="1400">
                        <a:effectLst/>
                        <a:latin typeface="+mn-lt"/>
                        <a:ea typeface="Calibri"/>
                        <a:cs typeface="Times New Roman"/>
                      </a:endParaRPr>
                    </a:p>
                  </a:txBody>
                  <a:tcPr marL="95250" marR="95250" marT="95250" marB="95250" anchor="ctr"/>
                </a:tc>
              </a:tr>
              <a:tr h="1123385">
                <a:tc>
                  <a:txBody>
                    <a:bodyPr/>
                    <a:lstStyle/>
                    <a:p>
                      <a:pPr algn="ctr">
                        <a:lnSpc>
                          <a:spcPct val="115000"/>
                        </a:lnSpc>
                        <a:spcAft>
                          <a:spcPts val="1000"/>
                        </a:spcAft>
                      </a:pPr>
                      <a:r>
                        <a:rPr lang="ru-RU" sz="1600">
                          <a:effectLst/>
                        </a:rPr>
                        <a:t>2.</a:t>
                      </a:r>
                      <a:endParaRPr lang="ru-RU" sz="1400">
                        <a:effectLst/>
                        <a:latin typeface="+mn-lt"/>
                        <a:ea typeface="Calibri"/>
                        <a:cs typeface="Times New Roman"/>
                      </a:endParaRPr>
                    </a:p>
                  </a:txBody>
                  <a:tcPr marL="95250" marR="95250" marT="95250" marB="95250" anchor="ctr"/>
                </a:tc>
                <a:tc>
                  <a:txBody>
                    <a:bodyPr/>
                    <a:lstStyle/>
                    <a:p>
                      <a:pPr algn="just">
                        <a:lnSpc>
                          <a:spcPct val="115000"/>
                        </a:lnSpc>
                        <a:spcAft>
                          <a:spcPts val="1000"/>
                        </a:spcAft>
                      </a:pPr>
                      <a:r>
                        <a:rPr lang="ru-RU" sz="1600" dirty="0">
                          <a:effectLst/>
                        </a:rPr>
                        <a:t>Календарь прививок, рекомендованный в РФ.</a:t>
                      </a:r>
                      <a:endParaRPr lang="ru-RU" sz="1400" dirty="0">
                        <a:effectLst/>
                      </a:endParaRPr>
                    </a:p>
                    <a:p>
                      <a:pPr algn="just">
                        <a:lnSpc>
                          <a:spcPct val="115000"/>
                        </a:lnSpc>
                        <a:spcAft>
                          <a:spcPts val="1000"/>
                        </a:spcAft>
                      </a:pPr>
                      <a:r>
                        <a:rPr lang="ru-RU" sz="1600" dirty="0">
                          <a:effectLst/>
                        </a:rPr>
                        <a:t>Вакцины, применяемые для профилактических прививок.</a:t>
                      </a:r>
                      <a:endParaRPr lang="ru-RU" sz="1400" dirty="0">
                        <a:effectLst/>
                        <a:latin typeface="+mn-lt"/>
                        <a:ea typeface="Calibri"/>
                        <a:cs typeface="Times New Roman"/>
                      </a:endParaRPr>
                    </a:p>
                  </a:txBody>
                  <a:tcPr marL="95250" marR="95250" marT="95250" marB="95250" anchor="ctr"/>
                </a:tc>
                <a:tc>
                  <a:txBody>
                    <a:bodyPr/>
                    <a:lstStyle/>
                    <a:p>
                      <a:pPr algn="ctr">
                        <a:lnSpc>
                          <a:spcPct val="115000"/>
                        </a:lnSpc>
                        <a:spcAft>
                          <a:spcPts val="1000"/>
                        </a:spcAft>
                      </a:pPr>
                      <a:r>
                        <a:rPr lang="ru-RU" sz="1600">
                          <a:effectLst/>
                        </a:rPr>
                        <a:t>Руководитель школы</a:t>
                      </a:r>
                      <a:endParaRPr lang="ru-RU" sz="1400">
                        <a:effectLst/>
                      </a:endParaRPr>
                    </a:p>
                    <a:p>
                      <a:pPr algn="ctr">
                        <a:lnSpc>
                          <a:spcPct val="115000"/>
                        </a:lnSpc>
                        <a:spcAft>
                          <a:spcPts val="1000"/>
                        </a:spcAft>
                      </a:pPr>
                      <a:r>
                        <a:rPr lang="ru-RU" sz="1600">
                          <a:effectLst/>
                        </a:rPr>
                        <a:t>Врач ОМК</a:t>
                      </a:r>
                      <a:endParaRPr lang="ru-RU" sz="1400">
                        <a:effectLst/>
                        <a:latin typeface="+mn-lt"/>
                        <a:ea typeface="Calibri"/>
                        <a:cs typeface="Times New Roman"/>
                      </a:endParaRPr>
                    </a:p>
                  </a:txBody>
                  <a:tcPr marL="95250" marR="95250" marT="95250" marB="95250" anchor="ctr"/>
                </a:tc>
              </a:tr>
              <a:tr h="1257817">
                <a:tc>
                  <a:txBody>
                    <a:bodyPr/>
                    <a:lstStyle/>
                    <a:p>
                      <a:pPr algn="ctr">
                        <a:lnSpc>
                          <a:spcPct val="115000"/>
                        </a:lnSpc>
                        <a:spcAft>
                          <a:spcPts val="1000"/>
                        </a:spcAft>
                      </a:pPr>
                      <a:r>
                        <a:rPr lang="ru-RU" sz="1600">
                          <a:effectLst/>
                        </a:rPr>
                        <a:t>3.</a:t>
                      </a:r>
                      <a:endParaRPr lang="ru-RU" sz="1400">
                        <a:effectLst/>
                        <a:latin typeface="+mn-lt"/>
                        <a:ea typeface="Calibri"/>
                        <a:cs typeface="Times New Roman"/>
                      </a:endParaRPr>
                    </a:p>
                  </a:txBody>
                  <a:tcPr marL="95250" marR="95250" marT="95250" marB="95250" anchor="ctr"/>
                </a:tc>
                <a:tc>
                  <a:txBody>
                    <a:bodyPr/>
                    <a:lstStyle/>
                    <a:p>
                      <a:pPr algn="just">
                        <a:lnSpc>
                          <a:spcPct val="115000"/>
                        </a:lnSpc>
                        <a:spcAft>
                          <a:spcPts val="1000"/>
                        </a:spcAft>
                      </a:pPr>
                      <a:r>
                        <a:rPr lang="ru-RU" sz="1600" dirty="0">
                          <a:effectLst/>
                        </a:rPr>
                        <a:t>Противопоказания к проведению профилактических прививок.</a:t>
                      </a:r>
                      <a:endParaRPr lang="ru-RU" sz="1400" dirty="0">
                        <a:effectLst/>
                      </a:endParaRPr>
                    </a:p>
                    <a:p>
                      <a:pPr algn="just">
                        <a:lnSpc>
                          <a:spcPct val="115000"/>
                        </a:lnSpc>
                        <a:spcAft>
                          <a:spcPts val="1000"/>
                        </a:spcAft>
                      </a:pPr>
                      <a:r>
                        <a:rPr lang="ru-RU" sz="1600" dirty="0">
                          <a:effectLst/>
                        </a:rPr>
                        <a:t>Побочные эффекты. Осложнения.</a:t>
                      </a:r>
                      <a:endParaRPr lang="ru-RU" sz="1400" dirty="0">
                        <a:effectLst/>
                        <a:latin typeface="+mn-lt"/>
                        <a:ea typeface="Calibri"/>
                        <a:cs typeface="Times New Roman"/>
                      </a:endParaRPr>
                    </a:p>
                  </a:txBody>
                  <a:tcPr marL="95250" marR="95250" marT="95250" marB="95250" anchor="ctr"/>
                </a:tc>
                <a:tc>
                  <a:txBody>
                    <a:bodyPr/>
                    <a:lstStyle/>
                    <a:p>
                      <a:pPr algn="ctr">
                        <a:lnSpc>
                          <a:spcPct val="115000"/>
                        </a:lnSpc>
                        <a:spcAft>
                          <a:spcPts val="1000"/>
                        </a:spcAft>
                      </a:pPr>
                      <a:r>
                        <a:rPr lang="ru-RU" sz="1600" dirty="0">
                          <a:effectLst/>
                        </a:rPr>
                        <a:t>Руководитель школы</a:t>
                      </a:r>
                      <a:endParaRPr lang="ru-RU" sz="1400" dirty="0">
                        <a:effectLst/>
                      </a:endParaRPr>
                    </a:p>
                    <a:p>
                      <a:pPr algn="ctr">
                        <a:lnSpc>
                          <a:spcPct val="115000"/>
                        </a:lnSpc>
                        <a:spcAft>
                          <a:spcPts val="1000"/>
                        </a:spcAft>
                      </a:pPr>
                      <a:r>
                        <a:rPr lang="ru-RU" sz="1600" dirty="0">
                          <a:effectLst/>
                        </a:rPr>
                        <a:t>Врач ОМК</a:t>
                      </a:r>
                      <a:endParaRPr lang="ru-RU" sz="1400" dirty="0">
                        <a:effectLst/>
                        <a:latin typeface="+mn-lt"/>
                        <a:ea typeface="Calibri"/>
                        <a:cs typeface="Times New Roman"/>
                      </a:endParaRPr>
                    </a:p>
                  </a:txBody>
                  <a:tcPr marL="95250" marR="95250" marT="95250" marB="95250" anchor="ctr"/>
                </a:tc>
              </a:tr>
            </a:tbl>
          </a:graphicData>
        </a:graphic>
      </p:graphicFrame>
      <p:sp>
        <p:nvSpPr>
          <p:cNvPr id="5" name="Прямоугольник 4"/>
          <p:cNvSpPr/>
          <p:nvPr/>
        </p:nvSpPr>
        <p:spPr>
          <a:xfrm>
            <a:off x="3263896" y="188640"/>
            <a:ext cx="2271456" cy="369332"/>
          </a:xfrm>
          <a:prstGeom prst="rect">
            <a:avLst/>
          </a:prstGeom>
        </p:spPr>
        <p:txBody>
          <a:bodyPr wrap="none">
            <a:spAutoFit/>
          </a:bodyPr>
          <a:lstStyle/>
          <a:p>
            <a:r>
              <a:rPr lang="ru-RU" b="1" dirty="0"/>
              <a:t>ОБЩИЙ РЕГЛАМЕНТ</a:t>
            </a:r>
            <a:r>
              <a:rPr lang="ru-RU" dirty="0"/>
              <a:t>.</a:t>
            </a:r>
          </a:p>
        </p:txBody>
      </p:sp>
      <p:sp>
        <p:nvSpPr>
          <p:cNvPr id="6" name="Прямоугольник 5"/>
          <p:cNvSpPr/>
          <p:nvPr/>
        </p:nvSpPr>
        <p:spPr>
          <a:xfrm>
            <a:off x="3492323" y="1589853"/>
            <a:ext cx="1814599" cy="369332"/>
          </a:xfrm>
          <a:prstGeom prst="rect">
            <a:avLst/>
          </a:prstGeom>
        </p:spPr>
        <p:txBody>
          <a:bodyPr wrap="none">
            <a:spAutoFit/>
          </a:bodyPr>
          <a:lstStyle/>
          <a:p>
            <a:r>
              <a:rPr lang="ru-RU" b="1" dirty="0"/>
              <a:t>ПЛАН ЗАНЯТИЙ</a:t>
            </a:r>
            <a:r>
              <a:rPr lang="ru-RU" dirty="0"/>
              <a:t>.</a:t>
            </a:r>
          </a:p>
        </p:txBody>
      </p:sp>
    </p:spTree>
    <p:extLst>
      <p:ext uri="{BB962C8B-B14F-4D97-AF65-F5344CB8AC3E}">
        <p14:creationId xmlns:p14="http://schemas.microsoft.com/office/powerpoint/2010/main" val="3371269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12615315"/>
              </p:ext>
            </p:extLst>
          </p:nvPr>
        </p:nvGraphicFramePr>
        <p:xfrm>
          <a:off x="179511" y="1268761"/>
          <a:ext cx="8712969" cy="4665152"/>
        </p:xfrm>
        <a:graphic>
          <a:graphicData uri="http://schemas.openxmlformats.org/drawingml/2006/table">
            <a:tbl>
              <a:tblPr firstRow="1" firstCol="1" bandRow="1">
                <a:tableStyleId>{BC89EF96-8CEA-46FF-86C4-4CE0E7609802}</a:tableStyleId>
              </a:tblPr>
              <a:tblGrid>
                <a:gridCol w="4307872"/>
                <a:gridCol w="1500774"/>
                <a:gridCol w="2904323"/>
              </a:tblGrid>
              <a:tr h="468056">
                <a:tc>
                  <a:txBody>
                    <a:bodyPr/>
                    <a:lstStyle/>
                    <a:p>
                      <a:pPr>
                        <a:lnSpc>
                          <a:spcPct val="115000"/>
                        </a:lnSpc>
                        <a:spcAft>
                          <a:spcPts val="1000"/>
                        </a:spcAft>
                      </a:pPr>
                      <a:r>
                        <a:rPr lang="ru-RU" sz="1400" dirty="0">
                          <a:effectLst/>
                        </a:rPr>
                        <a:t>Нозологические формы</a:t>
                      </a:r>
                      <a:endParaRPr lang="ru-RU" sz="1600" dirty="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Вакцина</a:t>
                      </a:r>
                      <a:endParaRPr lang="ru-RU" sz="160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Рекомендации по вакцинации</a:t>
                      </a:r>
                      <a:endParaRPr lang="ru-RU" sz="1600">
                        <a:effectLst/>
                        <a:latin typeface="Calibri"/>
                        <a:ea typeface="Calibri"/>
                        <a:cs typeface="Times New Roman"/>
                      </a:endParaRPr>
                    </a:p>
                  </a:txBody>
                  <a:tcPr marL="95250" marR="95250" marT="95250" marB="95250" anchor="ctr"/>
                </a:tc>
              </a:tr>
              <a:tr h="396039">
                <a:tc>
                  <a:txBody>
                    <a:bodyPr/>
                    <a:lstStyle/>
                    <a:p>
                      <a:pPr>
                        <a:lnSpc>
                          <a:spcPct val="115000"/>
                        </a:lnSpc>
                        <a:spcAft>
                          <a:spcPts val="1000"/>
                        </a:spcAft>
                      </a:pPr>
                      <a:r>
                        <a:rPr lang="ru-RU" sz="1400" dirty="0">
                          <a:effectLst/>
                        </a:rPr>
                        <a:t>Острые фебрильные за­болевания</a:t>
                      </a:r>
                      <a:endParaRPr lang="ru-RU" sz="1600" dirty="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a:effectLst/>
                        </a:rPr>
                        <a:t>Все вак­цины</a:t>
                      </a:r>
                      <a:endParaRPr lang="ru-RU" sz="160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400" dirty="0">
                          <a:effectLst/>
                        </a:rPr>
                        <a:t>Через 2 недели</a:t>
                      </a:r>
                      <a:endParaRPr lang="ru-RU" sz="1600" dirty="0">
                        <a:effectLst/>
                        <a:latin typeface="Calibri"/>
                        <a:ea typeface="Calibri"/>
                        <a:cs typeface="Times New Roman"/>
                      </a:endParaRPr>
                    </a:p>
                  </a:txBody>
                  <a:tcPr marL="95250" marR="95250" marT="95250" marB="95250" anchor="ctr"/>
                </a:tc>
              </a:tr>
              <a:tr h="904280">
                <a:tc>
                  <a:txBody>
                    <a:bodyPr/>
                    <a:lstStyle/>
                    <a:p>
                      <a:pPr>
                        <a:lnSpc>
                          <a:spcPct val="115000"/>
                        </a:lnSpc>
                        <a:spcAft>
                          <a:spcPts val="1000"/>
                        </a:spcAft>
                      </a:pPr>
                      <a:r>
                        <a:rPr lang="ru-RU" sz="1400" dirty="0">
                          <a:effectLst/>
                        </a:rPr>
                        <a:t>Хронические заболева­ния в стадии </a:t>
                      </a:r>
                      <a:r>
                        <a:rPr lang="ru-RU" sz="1400" dirty="0" smtClean="0">
                          <a:effectLst/>
                        </a:rPr>
                        <a:t>                  обостре­ния</a:t>
                      </a:r>
                      <a:endParaRPr lang="ru-RU" sz="1600" dirty="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dirty="0">
                          <a:effectLst/>
                        </a:rPr>
                        <a:t>Все вак­цины</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400" dirty="0">
                          <a:effectLst/>
                        </a:rPr>
                        <a:t>При достижении полной или частичной ремиссии (через 24 недели)</a:t>
                      </a:r>
                      <a:endParaRPr lang="ru-RU" sz="1600" dirty="0">
                        <a:effectLst/>
                        <a:latin typeface="Calibri"/>
                        <a:ea typeface="Calibri"/>
                        <a:cs typeface="Times New Roman"/>
                      </a:endParaRPr>
                    </a:p>
                  </a:txBody>
                  <a:tcPr marL="95250" marR="95250" marT="95250" marB="95250" anchor="ctr"/>
                </a:tc>
              </a:tr>
              <a:tr h="1641873">
                <a:tc>
                  <a:txBody>
                    <a:bodyPr/>
                    <a:lstStyle/>
                    <a:p>
                      <a:pPr>
                        <a:lnSpc>
                          <a:spcPct val="115000"/>
                        </a:lnSpc>
                        <a:spcAft>
                          <a:spcPts val="1000"/>
                        </a:spcAft>
                      </a:pPr>
                      <a:r>
                        <a:rPr lang="ru-RU" sz="1400" dirty="0">
                          <a:effectLst/>
                        </a:rPr>
                        <a:t>Недоношенность (масса тела менее 2000 г), внутриутробные инфек­ции, гемолитическая болезнь новорожден­ных и т.д.</a:t>
                      </a:r>
                      <a:endParaRPr lang="ru-RU" sz="1600" dirty="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dirty="0">
                          <a:effectLst/>
                        </a:rPr>
                        <a:t>Все вак­цины</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400" dirty="0">
                          <a:effectLst/>
                        </a:rPr>
                        <a:t>При нормальном физи­ческом и психическом развитии дети, не при­витые в периоде новорожденности, получают вакцину </a:t>
                      </a:r>
                      <a:r>
                        <a:rPr lang="ru-RU" sz="1400" dirty="0" smtClean="0">
                          <a:effectLst/>
                        </a:rPr>
                        <a:t>после               </a:t>
                      </a:r>
                      <a:r>
                        <a:rPr lang="ru-RU" sz="1400" dirty="0">
                          <a:effectLst/>
                        </a:rPr>
                        <a:t>выздо­ровления</a:t>
                      </a:r>
                      <a:endParaRPr lang="ru-RU" sz="1600" dirty="0">
                        <a:effectLst/>
                        <a:latin typeface="Calibri"/>
                        <a:ea typeface="Calibri"/>
                        <a:cs typeface="Times New Roman"/>
                      </a:endParaRPr>
                    </a:p>
                  </a:txBody>
                  <a:tcPr marL="95250" marR="95250" marT="95250" marB="95250" anchor="ctr"/>
                </a:tc>
              </a:tr>
              <a:tr h="935467">
                <a:tc>
                  <a:txBody>
                    <a:bodyPr/>
                    <a:lstStyle/>
                    <a:p>
                      <a:pPr>
                        <a:lnSpc>
                          <a:spcPct val="115000"/>
                        </a:lnSpc>
                        <a:spcAft>
                          <a:spcPts val="1000"/>
                        </a:spcAft>
                      </a:pPr>
                      <a:r>
                        <a:rPr lang="ru-RU" sz="1400" dirty="0">
                          <a:effectLst/>
                        </a:rPr>
                        <a:t>После введения гамма - глобулина, препаратов плазмы крови и внут­ривенно иммуноглобу­лина</a:t>
                      </a:r>
                      <a:endParaRPr lang="ru-RU" sz="1600" dirty="0">
                        <a:effectLst/>
                        <a:latin typeface="Calibri"/>
                        <a:ea typeface="Calibri"/>
                        <a:cs typeface="Times New Roman"/>
                      </a:endParaRPr>
                    </a:p>
                  </a:txBody>
                  <a:tcPr marL="95250" marR="95250" marT="95250" marB="95250" anchor="ctr"/>
                </a:tc>
                <a:tc>
                  <a:txBody>
                    <a:bodyPr/>
                    <a:lstStyle/>
                    <a:p>
                      <a:pPr>
                        <a:lnSpc>
                          <a:spcPct val="115000"/>
                        </a:lnSpc>
                        <a:spcAft>
                          <a:spcPts val="1000"/>
                        </a:spcAft>
                      </a:pPr>
                      <a:r>
                        <a:rPr lang="ru-RU" sz="1400" dirty="0">
                          <a:effectLst/>
                        </a:rPr>
                        <a:t>Живые вакцины</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400" dirty="0">
                          <a:effectLst/>
                        </a:rPr>
                        <a:t>Вакцинация проводится через время после вве­дения препарата (в зависимости от дозы)</a:t>
                      </a:r>
                      <a:endParaRPr lang="ru-RU" sz="1600" dirty="0">
                        <a:effectLst/>
                        <a:latin typeface="Calibri"/>
                        <a:ea typeface="Calibri"/>
                        <a:cs typeface="Times New Roman"/>
                      </a:endParaRPr>
                    </a:p>
                  </a:txBody>
                  <a:tcPr marL="95250" marR="95250" marT="95250" marB="95250" anchor="ctr"/>
                </a:tc>
              </a:tr>
            </a:tbl>
          </a:graphicData>
        </a:graphic>
      </p:graphicFrame>
      <p:sp>
        <p:nvSpPr>
          <p:cNvPr id="3" name="Заголовок 2"/>
          <p:cNvSpPr>
            <a:spLocks noGrp="1"/>
          </p:cNvSpPr>
          <p:nvPr>
            <p:ph type="title"/>
          </p:nvPr>
        </p:nvSpPr>
        <p:spPr>
          <a:xfrm>
            <a:off x="457200" y="274638"/>
            <a:ext cx="8229600" cy="850106"/>
          </a:xfrm>
        </p:spPr>
        <p:txBody>
          <a:bodyPr>
            <a:noAutofit/>
          </a:bodyPr>
          <a:lstStyle/>
          <a:p>
            <a:pPr algn="ctr"/>
            <a:r>
              <a:rPr lang="ru-RU" sz="2800" dirty="0">
                <a:solidFill>
                  <a:srgbClr val="FF0000"/>
                </a:solidFill>
              </a:rPr>
              <a:t>Относительные (временные) противопоказания к вакцинации:</a:t>
            </a:r>
          </a:p>
        </p:txBody>
      </p:sp>
    </p:spTree>
    <p:extLst>
      <p:ext uri="{BB962C8B-B14F-4D97-AF65-F5344CB8AC3E}">
        <p14:creationId xmlns:p14="http://schemas.microsoft.com/office/powerpoint/2010/main" val="934604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60648"/>
            <a:ext cx="8424936" cy="3888431"/>
          </a:xfrm>
        </p:spPr>
        <p:txBody>
          <a:bodyPr>
            <a:normAutofit fontScale="77500" lnSpcReduction="20000"/>
          </a:bodyPr>
          <a:lstStyle/>
          <a:p>
            <a:pPr algn="ctr"/>
            <a:r>
              <a:rPr lang="ru-RU" b="1" dirty="0">
                <a:solidFill>
                  <a:srgbClr val="FF0000"/>
                </a:solidFill>
              </a:rPr>
              <a:t>Ложные противопоказания к вакцинации:</a:t>
            </a:r>
          </a:p>
          <a:p>
            <a:pPr algn="just"/>
            <a:endParaRPr lang="ru-RU" dirty="0"/>
          </a:p>
          <a:p>
            <a:pPr algn="just"/>
            <a:r>
              <a:rPr lang="ru-RU" sz="2300" dirty="0"/>
              <a:t>стабильные органические поражения нервной системы различного происхождения;</a:t>
            </a:r>
          </a:p>
          <a:p>
            <a:pPr algn="just"/>
            <a:r>
              <a:rPr lang="ru-RU" sz="2300" dirty="0"/>
              <a:t> врожденные пороки развития в стадии компенсации;</a:t>
            </a:r>
          </a:p>
          <a:p>
            <a:pPr algn="just"/>
            <a:r>
              <a:rPr lang="ru-RU" sz="2300" dirty="0"/>
              <a:t>аллергические состояния и проявления в неявно выраженном состоянии;</a:t>
            </a:r>
          </a:p>
          <a:p>
            <a:pPr algn="just"/>
            <a:r>
              <a:rPr lang="ru-RU" sz="2300" dirty="0" err="1"/>
              <a:t>непрогрессирующая</a:t>
            </a:r>
            <a:r>
              <a:rPr lang="ru-RU" sz="2300" dirty="0"/>
              <a:t> перинатальная энцефалопатия;</a:t>
            </a:r>
          </a:p>
          <a:p>
            <a:pPr algn="just"/>
            <a:r>
              <a:rPr lang="ru-RU" sz="2300" dirty="0"/>
              <a:t>рахит;</a:t>
            </a:r>
          </a:p>
          <a:p>
            <a:pPr algn="just"/>
            <a:r>
              <a:rPr lang="ru-RU" sz="2300" dirty="0"/>
              <a:t>анемия умеренная;</a:t>
            </a:r>
          </a:p>
          <a:p>
            <a:pPr algn="just"/>
            <a:r>
              <a:rPr lang="ru-RU" sz="2300" dirty="0"/>
              <a:t>увеличение тимуса;</a:t>
            </a:r>
          </a:p>
          <a:p>
            <a:pPr algn="just"/>
            <a:r>
              <a:rPr lang="ru-RU" sz="2300" dirty="0"/>
              <a:t>поддерживающая терапия хронических заболеваний;</a:t>
            </a:r>
          </a:p>
          <a:p>
            <a:pPr algn="just"/>
            <a:r>
              <a:rPr lang="ru-RU" sz="2300" dirty="0"/>
              <a:t>дисбактериоз, выявленный методом лабораторных исследований, без клинических проявлений.</a:t>
            </a:r>
          </a:p>
          <a:p>
            <a:endParaRPr lang="ru-RU" dirty="0"/>
          </a:p>
        </p:txBody>
      </p:sp>
      <p:pic>
        <p:nvPicPr>
          <p:cNvPr id="20482" name="Picture 2" descr="http://myvrachi.ru/sites/default/files/styles/views-img/public/publications/9057/42-chto-takoe-anemiya-obshie-ponyatiya-3.jpg?itok=x2sHw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296999"/>
            <a:ext cx="2615608" cy="187994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zhkt.guru/i/images/kolit-disbakterioz.jpg"/>
          <p:cNvPicPr>
            <a:picLocks noChangeAspect="1" noChangeArrowheads="1"/>
          </p:cNvPicPr>
          <p:nvPr/>
        </p:nvPicPr>
        <p:blipFill rotWithShape="1">
          <a:blip r:embed="rId3">
            <a:extLst>
              <a:ext uri="{28A0092B-C50C-407E-A947-70E740481C1C}">
                <a14:useLocalDpi xmlns:a14="http://schemas.microsoft.com/office/drawing/2010/main" val="0"/>
              </a:ext>
            </a:extLst>
          </a:blip>
          <a:srcRect l="7236"/>
          <a:stretch/>
        </p:blipFill>
        <p:spPr bwMode="auto">
          <a:xfrm>
            <a:off x="6228184" y="4297000"/>
            <a:ext cx="2796902" cy="1879947"/>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xn--120-tddbmy6cf8g.xn--p1ai/uploads/img/21/1e1528ce8b6d49a0cfbf2afaec401f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97000"/>
            <a:ext cx="2615608" cy="187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9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620688"/>
            <a:ext cx="8964488" cy="3240359"/>
          </a:xfrm>
        </p:spPr>
        <p:txBody>
          <a:bodyPr>
            <a:normAutofit fontScale="77500" lnSpcReduction="20000"/>
          </a:bodyPr>
          <a:lstStyle/>
          <a:p>
            <a:pPr algn="just"/>
            <a:r>
              <a:rPr lang="ru-RU" sz="2300" dirty="0"/>
              <a:t>Нередко принимаются решения о невозможности вакцинации детей с ослабленным здоровьем. Однако по рекомендации ВОЗ именно ослабленные дети должны прививаться в первую очередь, так как они наиболее тяжело болеют инфекциями. В последнее время перечень заболеваний, считавшихся противопоказаниями для вакцинации, существенно сужен.</a:t>
            </a:r>
          </a:p>
          <a:p>
            <a:pPr algn="just"/>
            <a:r>
              <a:rPr lang="ru-RU" sz="2300" dirty="0"/>
              <a:t>Если имеется риск заражения коклюшем, дифтерией или столбняком из-за неблагоприятной эпидемиологической ситуации, то выгоды от вакцинации могут перевешивать риск осложнений и в этих случаях ребенка нужно вакцинировать. К таким состояниям относят: повышение температуры тела более 40°С в течение 48 часов после вакцинации (не вызванная другими причинами);</a:t>
            </a:r>
          </a:p>
          <a:p>
            <a:endParaRPr lang="ru-RU" dirty="0"/>
          </a:p>
        </p:txBody>
      </p:sp>
      <p:sp>
        <p:nvSpPr>
          <p:cNvPr id="3" name="Заголовок 2"/>
          <p:cNvSpPr>
            <a:spLocks noGrp="1"/>
          </p:cNvSpPr>
          <p:nvPr>
            <p:ph type="title"/>
          </p:nvPr>
        </p:nvSpPr>
        <p:spPr>
          <a:xfrm>
            <a:off x="467544" y="44624"/>
            <a:ext cx="8229600" cy="648072"/>
          </a:xfrm>
        </p:spPr>
        <p:txBody>
          <a:bodyPr>
            <a:normAutofit fontScale="90000"/>
          </a:bodyPr>
          <a:lstStyle/>
          <a:p>
            <a:pPr algn="ctr"/>
            <a:r>
              <a:rPr lang="ru-RU" dirty="0">
                <a:solidFill>
                  <a:srgbClr val="FF0000"/>
                </a:solidFill>
              </a:rPr>
              <a:t>Отводы от прививок.</a:t>
            </a:r>
          </a:p>
        </p:txBody>
      </p:sp>
      <p:pic>
        <p:nvPicPr>
          <p:cNvPr id="21506" name="Picture 2" descr="http://planete-zemlya.ru/wp-content/upLoads/2013/05/%D0%A2%D0%B5%D0%BC%D0%BF%D0%B5%D1%80%D0%B0%D1%82%D1%83%D1%80%D0%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5424" y="3447323"/>
            <a:ext cx="2291071"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3429000"/>
            <a:ext cx="6480720" cy="2308324"/>
          </a:xfrm>
          <a:prstGeom prst="rect">
            <a:avLst/>
          </a:prstGeom>
        </p:spPr>
        <p:txBody>
          <a:bodyPr wrap="square">
            <a:spAutoFit/>
          </a:bodyPr>
          <a:lstStyle/>
          <a:p>
            <a:pPr algn="just"/>
            <a:r>
              <a:rPr lang="ru-RU" dirty="0"/>
              <a:t>- коллапс или сходное состояние (гипотонической эпизод) в течение 48 часов после вакцинации;</a:t>
            </a:r>
          </a:p>
          <a:p>
            <a:pPr algn="just"/>
            <a:r>
              <a:rPr lang="ru-RU" dirty="0"/>
              <a:t>- непрерывный, безутешный плач в течение 3 и более часов, возникший в первые два дня после вакцинации;</a:t>
            </a:r>
          </a:p>
          <a:p>
            <a:pPr algn="just"/>
            <a:r>
              <a:rPr lang="ru-RU" dirty="0"/>
              <a:t>- судороги (на фоне повышенной температуры и без повышения температуры), возникающие в течение 3 дней после вакцинации.</a:t>
            </a:r>
          </a:p>
        </p:txBody>
      </p:sp>
    </p:spTree>
    <p:extLst>
      <p:ext uri="{BB962C8B-B14F-4D97-AF65-F5344CB8AC3E}">
        <p14:creationId xmlns:p14="http://schemas.microsoft.com/office/powerpoint/2010/main" val="234335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8640960" cy="1947671"/>
          </a:xfrm>
        </p:spPr>
        <p:txBody>
          <a:bodyPr>
            <a:noAutofit/>
          </a:bodyPr>
          <a:lstStyle/>
          <a:p>
            <a:pPr algn="just"/>
            <a:r>
              <a:rPr lang="ru-RU" sz="1800" b="1" dirty="0"/>
              <a:t>Вакцинация детей с установленными или потенциальными неврологическими нарушениями </a:t>
            </a:r>
            <a:r>
              <a:rPr lang="ru-RU" sz="1800" dirty="0"/>
              <a:t>представляет особую проблему. У таких детей имеется повышенный (по сравнению с другими детьми) риск манифестации (проявления) основного заболевания впервые 1-3 дня после вакцинации. В некоторых случаях рекомендуется отложить вакцинацию АКДС - вакциной до уточнения диагноза, назначения курса лечения и стабилизации состояния ребенка</a:t>
            </a:r>
            <a:r>
              <a:rPr lang="ru-RU" sz="1800" dirty="0" smtClean="0"/>
              <a:t>.</a:t>
            </a:r>
          </a:p>
          <a:p>
            <a:pPr algn="just"/>
            <a:r>
              <a:rPr lang="ru-RU" sz="1800" b="1" dirty="0"/>
              <a:t>Примером таких состояний являются: </a:t>
            </a:r>
            <a:r>
              <a:rPr lang="ru-RU" sz="1800" dirty="0"/>
              <a:t>прогрессирующая энцефалопатия, неконтролируемая эпилепсия, инфантильные спазмы, судорожный синдром в анамнезе, а также любое неврологическое нарушение, возникшее между применением доз АКДС.</a:t>
            </a:r>
          </a:p>
        </p:txBody>
      </p:sp>
      <p:sp>
        <p:nvSpPr>
          <p:cNvPr id="4" name="Прямоугольник 3"/>
          <p:cNvSpPr/>
          <p:nvPr/>
        </p:nvSpPr>
        <p:spPr>
          <a:xfrm>
            <a:off x="395536" y="5301208"/>
            <a:ext cx="8352928"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a:t>Стабилизированные неврологические состояния, отставание в развитии не являются противопоказаниями к АКДС вакцинации. Однако таким детям рекомендуется назначить парацетамол  в момент вакцинации.</a:t>
            </a:r>
          </a:p>
        </p:txBody>
      </p:sp>
      <p:pic>
        <p:nvPicPr>
          <p:cNvPr id="22530" name="Picture 2" descr="http://doc-baby.ru/images/articles/epilepsiya_u_rebenka_943_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458" y="3447024"/>
            <a:ext cx="2923084" cy="182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1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908721"/>
            <a:ext cx="8856984" cy="1584175"/>
          </a:xfrm>
        </p:spPr>
        <p:style>
          <a:lnRef idx="2">
            <a:schemeClr val="accent2"/>
          </a:lnRef>
          <a:fillRef idx="1">
            <a:schemeClr val="lt1"/>
          </a:fillRef>
          <a:effectRef idx="0">
            <a:schemeClr val="accent2"/>
          </a:effectRef>
          <a:fontRef idx="minor">
            <a:schemeClr val="dk1"/>
          </a:fontRef>
        </p:style>
        <p:txBody>
          <a:bodyPr>
            <a:normAutofit fontScale="92500"/>
          </a:bodyPr>
          <a:lstStyle/>
          <a:p>
            <a:pPr algn="just"/>
            <a:r>
              <a:rPr lang="ru-RU" sz="1900" dirty="0" smtClean="0"/>
              <a:t>Вакцинацию </a:t>
            </a:r>
            <a:r>
              <a:rPr lang="ru-RU" sz="1900" dirty="0"/>
              <a:t>откладывают, если у ребенка тяжелое или средней тяжести инфекционное заболевание.</a:t>
            </a:r>
          </a:p>
          <a:p>
            <a:pPr algn="just"/>
            <a:r>
              <a:rPr lang="ru-RU" sz="1900" dirty="0"/>
              <a:t>Последующие дозы АКДС-вакцины противопоказаны, если после предыдущего введения у ребенка возник </a:t>
            </a:r>
            <a:r>
              <a:rPr lang="ru-RU" sz="1900" dirty="0" err="1"/>
              <a:t>анафилактичекий</a:t>
            </a:r>
            <a:r>
              <a:rPr lang="ru-RU" sz="1900" dirty="0"/>
              <a:t> шок или энцефалопатия (в течение 7 дней и не вызванная другими причинами).</a:t>
            </a:r>
          </a:p>
          <a:p>
            <a:endParaRPr lang="ru-RU" dirty="0"/>
          </a:p>
        </p:txBody>
      </p:sp>
      <p:sp>
        <p:nvSpPr>
          <p:cNvPr id="3" name="Заголовок 2"/>
          <p:cNvSpPr>
            <a:spLocks noGrp="1"/>
          </p:cNvSpPr>
          <p:nvPr>
            <p:ph type="title"/>
          </p:nvPr>
        </p:nvSpPr>
        <p:spPr>
          <a:xfrm>
            <a:off x="467544" y="188640"/>
            <a:ext cx="8229600" cy="1138138"/>
          </a:xfrm>
        </p:spPr>
        <p:txBody>
          <a:bodyPr>
            <a:normAutofit fontScale="90000"/>
          </a:bodyPr>
          <a:lstStyle/>
          <a:p>
            <a:pPr algn="ctr"/>
            <a:r>
              <a:rPr lang="ru-RU" sz="2700" dirty="0">
                <a:solidFill>
                  <a:srgbClr val="FF0000"/>
                </a:solidFill>
              </a:rPr>
              <a:t>Ситуации, при которых вакцину назначают с осторожностью.</a:t>
            </a:r>
            <a:r>
              <a:rPr lang="ru-RU" dirty="0"/>
              <a:t/>
            </a:r>
            <a:br>
              <a:rPr lang="ru-RU" dirty="0"/>
            </a:br>
            <a:endParaRPr lang="ru-RU" dirty="0"/>
          </a:p>
        </p:txBody>
      </p:sp>
      <p:sp>
        <p:nvSpPr>
          <p:cNvPr id="4" name="Прямоугольник 3"/>
          <p:cNvSpPr/>
          <p:nvPr/>
        </p:nvSpPr>
        <p:spPr>
          <a:xfrm>
            <a:off x="1115616" y="2636912"/>
            <a:ext cx="7056784" cy="369332"/>
          </a:xfrm>
          <a:prstGeom prst="rect">
            <a:avLst/>
          </a:prstGeom>
        </p:spPr>
        <p:txBody>
          <a:bodyPr wrap="square">
            <a:spAutoFit/>
          </a:bodyPr>
          <a:lstStyle/>
          <a:p>
            <a:pPr algn="ctr"/>
            <a:r>
              <a:rPr lang="ru-RU" b="1" dirty="0">
                <a:solidFill>
                  <a:srgbClr val="FF0000"/>
                </a:solidFill>
                <a:effectLst>
                  <a:outerShdw blurRad="38100" dist="38100" dir="2700000" algn="tl">
                    <a:srgbClr val="000000">
                      <a:alpha val="43137"/>
                    </a:srgbClr>
                  </a:outerShdw>
                </a:effectLst>
              </a:rPr>
              <a:t>Прививочные реакции и поствакцинальные осложнения.</a:t>
            </a:r>
          </a:p>
        </p:txBody>
      </p:sp>
      <p:sp>
        <p:nvSpPr>
          <p:cNvPr id="5" name="Прямоугольник 4"/>
          <p:cNvSpPr/>
          <p:nvPr/>
        </p:nvSpPr>
        <p:spPr>
          <a:xfrm>
            <a:off x="107504" y="3217631"/>
            <a:ext cx="6144751" cy="1477328"/>
          </a:xfrm>
          <a:prstGeom prst="rect">
            <a:avLst/>
          </a:prstGeom>
        </p:spPr>
        <p:txBody>
          <a:bodyPr wrap="square">
            <a:spAutoFit/>
          </a:bodyPr>
          <a:lstStyle/>
          <a:p>
            <a:pPr algn="just"/>
            <a:r>
              <a:rPr lang="ru-RU" b="1" dirty="0"/>
              <a:t>Вакцина нередко вызывает легкие прививочные реакции: </a:t>
            </a:r>
            <a:r>
              <a:rPr lang="ru-RU" dirty="0"/>
              <a:t>повышение температуры тела (как правило не выше 37,5°С), умеренную болезненность, покраснение и припухание в месте инъекции, потерю аппетита. </a:t>
            </a:r>
            <a:endParaRPr lang="ru-RU" dirty="0" smtClean="0"/>
          </a:p>
        </p:txBody>
      </p:sp>
      <p:sp>
        <p:nvSpPr>
          <p:cNvPr id="6" name="Прямоугольник 5"/>
          <p:cNvSpPr/>
          <p:nvPr/>
        </p:nvSpPr>
        <p:spPr>
          <a:xfrm>
            <a:off x="107504" y="4941168"/>
            <a:ext cx="8856984"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a:t>Для снижения температурной реакции, рекомендуют давать парацетамол. Если температурная реакция возникает у ребенка через 24 часа после прививки или длится более суток, то считается, что она не связана с прививкой и вызвана другой причиной. Такое состояние должно быть изучено врачом, чтобы не пропустить более серьезное заболевание, например, воспаление среднего уха или менингит.</a:t>
            </a:r>
          </a:p>
        </p:txBody>
      </p:sp>
      <p:pic>
        <p:nvPicPr>
          <p:cNvPr id="23554" name="Picture 2" descr="http://detki-zdorovy.ru/wp-content/uploads/2016/06/Privivka-AKDS-temperatura-skolko-dn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115019"/>
            <a:ext cx="2530152" cy="168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0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60649"/>
            <a:ext cx="8712968" cy="1296143"/>
          </a:xfrm>
        </p:spPr>
        <p:txBody>
          <a:bodyPr>
            <a:normAutofit/>
          </a:bodyPr>
          <a:lstStyle/>
          <a:p>
            <a:pPr algn="just"/>
            <a:r>
              <a:rPr lang="ru-RU" sz="1800" b="1" dirty="0"/>
              <a:t>Тяжелые прививочные реакции, вызванные введением АКДС, редки</a:t>
            </a:r>
            <a:r>
              <a:rPr lang="ru-RU" sz="1800" dirty="0"/>
              <a:t>. Они возникают у меньше чем 0,3% привитых. К ним относят температуру тела выше 40,5°С, коллапс (гипотонический эпизод), судороги на фоне повышения температуры или без него.</a:t>
            </a:r>
          </a:p>
        </p:txBody>
      </p:sp>
      <p:sp>
        <p:nvSpPr>
          <p:cNvPr id="4" name="Прямоугольник 3"/>
          <p:cNvSpPr/>
          <p:nvPr/>
        </p:nvSpPr>
        <p:spPr>
          <a:xfrm>
            <a:off x="179512" y="1484784"/>
            <a:ext cx="8712968" cy="2708434"/>
          </a:xfrm>
          <a:prstGeom prst="rect">
            <a:avLst/>
          </a:prstGeom>
        </p:spPr>
        <p:txBody>
          <a:bodyPr wrap="square">
            <a:spAutoFit/>
          </a:bodyPr>
          <a:lstStyle/>
          <a:p>
            <a:pPr algn="ctr"/>
            <a:r>
              <a:rPr lang="ru-RU" b="1" dirty="0"/>
              <a:t>Различают общие и местные </a:t>
            </a:r>
            <a:r>
              <a:rPr lang="ru-RU" b="1" dirty="0" err="1"/>
              <a:t>послепрививочные</a:t>
            </a:r>
            <a:r>
              <a:rPr lang="ru-RU" b="1" dirty="0"/>
              <a:t> реакции</a:t>
            </a:r>
            <a:r>
              <a:rPr lang="ru-RU" b="1" dirty="0" smtClean="0"/>
              <a:t>.</a:t>
            </a:r>
          </a:p>
          <a:p>
            <a:pPr algn="ctr"/>
            <a:endParaRPr lang="ru-RU" sz="800" b="1" dirty="0"/>
          </a:p>
          <a:p>
            <a:pPr algn="just"/>
            <a:r>
              <a:rPr lang="ru-RU" dirty="0"/>
              <a:t>Общие реакции выражаются умеренным повышением температуры тела, легким недомоганием. При введении вакцины подкожно появляется болезненность, реже припухлость в месте инъекции (местная реакция). Как общая, так и местная реакции после прививок переносятся легко и продолжаются не более 3-х дней.</a:t>
            </a:r>
          </a:p>
          <a:p>
            <a:pPr algn="just"/>
            <a:r>
              <a:rPr lang="ru-RU" dirty="0"/>
              <a:t> </a:t>
            </a:r>
          </a:p>
          <a:p>
            <a:pPr algn="just"/>
            <a:r>
              <a:rPr lang="ru-RU" dirty="0"/>
              <a:t>Тяжелая общая интоксикация, припухлость нагноение в месте введения вакцины расцениваются как поствакцинальное осложнение.</a:t>
            </a:r>
          </a:p>
        </p:txBody>
      </p:sp>
      <p:pic>
        <p:nvPicPr>
          <p:cNvPr id="24578" name="Picture 2" descr="http://www.nedugamnet.ru/sites/default/files/vakcinaciya_dlya_detey_ot_kleshchevogo_encefali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9" y="4437112"/>
            <a:ext cx="3386807" cy="1902257"/>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rustoria.ru/images/content/w1000/da/da8eeec6b55cac5f306d290907a5a219?r=14722372151073063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421088"/>
            <a:ext cx="3386807" cy="190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6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51520" y="260648"/>
            <a:ext cx="8640960" cy="4021614"/>
          </a:xfrm>
          <a:prstGeom prst="rect">
            <a:avLst/>
          </a:prstGeom>
        </p:spPr>
        <p:txBody>
          <a:bodyPr wrap="square">
            <a:spAutoFit/>
          </a:bodyPr>
          <a:lstStyle/>
          <a:p>
            <a:pPr algn="just"/>
            <a:r>
              <a:rPr lang="ru-RU" sz="1800" b="1" dirty="0"/>
              <a:t>К общим поствакцинальным реакциям относятся: </a:t>
            </a:r>
            <a:r>
              <a:rPr lang="ru-RU" sz="1800" dirty="0"/>
              <a:t>повышение температуры, общее недомогание, головная боль, боли в суставах, животе, рвота, тошнота, расстройство сна и пр. Температура - наиболее объективный показатель общей реакции. Именно по степени подъема температуры общие реакции делят на слабые (37-37,5 °С), средние (37,6-38,5 °С) и сильные (свыше 38,5 °С). Сроки возникновения обшей реакции для различных вакцин неодинаковы. Так, температурная реакция после введения вакцины АКДС возникает в основном в первые сутки после вакцинации и быстро проходит</a:t>
            </a:r>
            <a:r>
              <a:rPr lang="ru-RU" sz="1800" dirty="0" smtClean="0"/>
              <a:t>.</a:t>
            </a:r>
          </a:p>
          <a:p>
            <a:pPr algn="just"/>
            <a:r>
              <a:rPr lang="ru-RU" sz="1800" dirty="0" smtClean="0"/>
              <a:t> </a:t>
            </a:r>
            <a:r>
              <a:rPr lang="ru-RU" sz="1800" dirty="0"/>
              <a:t>Температурная реакция на введение противокоревой вакцины может проявиться с 6-го по 12-й день после прививки. Одновременно наблюдается гиперемия зева, насморк, легкий кашель, иногда конъюнктивит. Реже встречается общее недомогание, снижение аппетита, кровотечение из носа, кореподобная сыпь.</a:t>
            </a:r>
          </a:p>
        </p:txBody>
      </p:sp>
      <p:pic>
        <p:nvPicPr>
          <p:cNvPr id="25602" name="Picture 2" descr="http://mcdaid-science.wikispaces.com/file/view/Allergic%2520Rhinitis%2520CArt1.jpg/66863055/Allergic%2520Rhinitis%2520C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412196"/>
            <a:ext cx="1760196" cy="198022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gipertoniyaveka.ru/articles/wp-content/uploads/2016/06/74388267-kashel-i-gipertoniya.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57" t="11353" r="12347" b="12957"/>
          <a:stretch/>
        </p:blipFill>
        <p:spPr bwMode="auto">
          <a:xfrm>
            <a:off x="2627784" y="4293096"/>
            <a:ext cx="1865440" cy="1941038"/>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health.sarbc.ru/UserFiles/Image/mama/85181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293313"/>
            <a:ext cx="1780034" cy="186815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thumbs.dreamstime.com/z/sick-boy-cartoon-vector-illustration-3870895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020" t="46385" b="7476"/>
          <a:stretch/>
        </p:blipFill>
        <p:spPr bwMode="auto">
          <a:xfrm>
            <a:off x="4860032" y="4382530"/>
            <a:ext cx="1917403" cy="177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5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88640"/>
            <a:ext cx="8856984" cy="1512168"/>
          </a:xfrm>
        </p:spPr>
        <p:txBody>
          <a:bodyPr>
            <a:normAutofit/>
          </a:bodyPr>
          <a:lstStyle/>
          <a:p>
            <a:pPr algn="just"/>
            <a:r>
              <a:rPr lang="ru-RU" sz="1800" b="1" dirty="0"/>
              <a:t>С 8-го по 16-й день </a:t>
            </a:r>
            <a:r>
              <a:rPr lang="ru-RU" sz="1800" dirty="0"/>
              <a:t>после прививки против эпидемического паротита изредка наблюдается повышение температуры, гиперемия зева, ринит, кратковременное (1-3 дня) увеличение околоушных слюнных желез. Длительные проявления катаральных явлений или более выраженное увеличение слюнных желез — повод обратиться к врачу.</a:t>
            </a:r>
          </a:p>
        </p:txBody>
      </p:sp>
      <p:sp>
        <p:nvSpPr>
          <p:cNvPr id="4" name="Прямоугольник 3"/>
          <p:cNvSpPr/>
          <p:nvPr/>
        </p:nvSpPr>
        <p:spPr>
          <a:xfrm>
            <a:off x="179512" y="1700808"/>
            <a:ext cx="8712968" cy="2862322"/>
          </a:xfrm>
          <a:prstGeom prst="rect">
            <a:avLst/>
          </a:prstGeom>
        </p:spPr>
        <p:txBody>
          <a:bodyPr wrap="square">
            <a:spAutoFit/>
          </a:bodyPr>
          <a:lstStyle/>
          <a:p>
            <a:pPr algn="just"/>
            <a:r>
              <a:rPr lang="ru-RU" b="1" dirty="0"/>
              <a:t>Местные реакции развиваются непосредственно в месте введения препарата. </a:t>
            </a:r>
            <a:endParaRPr lang="ru-RU" b="1" dirty="0" smtClean="0"/>
          </a:p>
          <a:p>
            <a:pPr algn="just"/>
            <a:r>
              <a:rPr lang="ru-RU" b="1" dirty="0" smtClean="0"/>
              <a:t>Местная </a:t>
            </a:r>
            <a:r>
              <a:rPr lang="ru-RU" b="1" dirty="0"/>
              <a:t>реакция на АКДС </a:t>
            </a:r>
            <a:r>
              <a:rPr lang="ru-RU" dirty="0"/>
              <a:t>- вакцину выражается в покраснении и небольшом уплотнении (около 2,5 см в диаметре) в месте введения </a:t>
            </a:r>
            <a:r>
              <a:rPr lang="ru-RU" b="1" dirty="0"/>
              <a:t>препарата. </a:t>
            </a:r>
            <a:endParaRPr lang="ru-RU" b="1" dirty="0" smtClean="0"/>
          </a:p>
          <a:p>
            <a:pPr algn="just"/>
            <a:r>
              <a:rPr lang="ru-RU" b="1" dirty="0" smtClean="0"/>
              <a:t>Местная </a:t>
            </a:r>
            <a:r>
              <a:rPr lang="ru-RU" b="1" dirty="0"/>
              <a:t>реакция на коревую вакцину, </a:t>
            </a:r>
            <a:r>
              <a:rPr lang="ru-RU" dirty="0"/>
              <a:t>которая проявляется лишь изредка: гиперемия, неболь­шой отек тканей в месте введения вакцины в течение 1-2-х дней. </a:t>
            </a:r>
            <a:endParaRPr lang="ru-RU" dirty="0" smtClean="0"/>
          </a:p>
          <a:p>
            <a:pPr algn="just"/>
            <a:r>
              <a:rPr lang="ru-RU" b="1" dirty="0" smtClean="0"/>
              <a:t>Возможная </a:t>
            </a:r>
            <a:r>
              <a:rPr lang="ru-RU" b="1" dirty="0"/>
              <a:t>местная реакция на вакцину против краснухи </a:t>
            </a:r>
            <a:r>
              <a:rPr lang="ru-RU" dirty="0"/>
              <a:t>— гиперемия в месте введения вакцины, изредка лимфаденит.</a:t>
            </a:r>
          </a:p>
        </p:txBody>
      </p:sp>
      <p:pic>
        <p:nvPicPr>
          <p:cNvPr id="26626" name="Picture 2" descr="http://mmedikk.ru/prostatit/wp-content/uploads/2016/02/30501622-oblivanie-holodnoy-vodoy-pri-prostat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585578"/>
            <a:ext cx="2649072" cy="198543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4869160"/>
            <a:ext cx="5472608" cy="923330"/>
          </a:xfrm>
          <a:prstGeom prst="rect">
            <a:avLst/>
          </a:prstGeom>
        </p:spPr>
        <p:txBody>
          <a:bodyPr wrap="square">
            <a:spAutoFit/>
          </a:bodyPr>
          <a:lstStyle/>
          <a:p>
            <a:pPr algn="just"/>
            <a:r>
              <a:rPr lang="ru-RU" dirty="0"/>
              <a:t>Итак, местная реакция проявляется как локальная болезненность, отек, гиперемия, инфильтрат, воспаление.</a:t>
            </a:r>
          </a:p>
        </p:txBody>
      </p:sp>
    </p:spTree>
    <p:extLst>
      <p:ext uri="{BB962C8B-B14F-4D97-AF65-F5344CB8AC3E}">
        <p14:creationId xmlns:p14="http://schemas.microsoft.com/office/powerpoint/2010/main" val="376879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60648"/>
            <a:ext cx="8640960" cy="3456384"/>
          </a:xfrm>
        </p:spPr>
        <p:txBody>
          <a:bodyPr>
            <a:normAutofit fontScale="77500" lnSpcReduction="20000"/>
          </a:bodyPr>
          <a:lstStyle/>
          <a:p>
            <a:pPr algn="just"/>
            <a:r>
              <a:rPr lang="ru-RU" sz="2600" b="1" dirty="0"/>
              <a:t>При аэрозольном способе введения </a:t>
            </a:r>
            <a:r>
              <a:rPr lang="ru-RU" sz="2600" dirty="0"/>
              <a:t>вакцины мо­гут наблюдаться такие местные реакции, как конъюнктивит, катаральные явления верхних дыхательных путей</a:t>
            </a:r>
            <a:r>
              <a:rPr lang="ru-RU" sz="2600" dirty="0" smtClean="0"/>
              <a:t>.</a:t>
            </a:r>
            <a:endParaRPr lang="ru-RU" sz="2600" dirty="0"/>
          </a:p>
          <a:p>
            <a:pPr algn="just"/>
            <a:r>
              <a:rPr lang="ru-RU" sz="2600" dirty="0"/>
              <a:t>Наличие общей и местной реакций, а также степень их проявления во многом зависят от типа вакцины. </a:t>
            </a:r>
            <a:endParaRPr lang="ru-RU" sz="2600" dirty="0" smtClean="0"/>
          </a:p>
          <a:p>
            <a:pPr algn="just"/>
            <a:r>
              <a:rPr lang="ru-RU" sz="2600" b="1" dirty="0" smtClean="0"/>
              <a:t>При </a:t>
            </a:r>
            <a:r>
              <a:rPr lang="ru-RU" sz="2600" b="1" dirty="0"/>
              <a:t>введении живых вакцин </a:t>
            </a:r>
            <a:r>
              <a:rPr lang="ru-RU" sz="2600" dirty="0"/>
              <a:t>могут появляться симптомы, связанные с характерными свойствами самих штаммов и возникновением вакцинального инфекционного процесса</a:t>
            </a:r>
            <a:r>
              <a:rPr lang="ru-RU" sz="2600" dirty="0" smtClean="0"/>
              <a:t>.</a:t>
            </a:r>
            <a:endParaRPr lang="ru-RU" sz="2600" dirty="0"/>
          </a:p>
          <a:p>
            <a:pPr algn="just"/>
            <a:r>
              <a:rPr lang="ru-RU" sz="2600" b="1" dirty="0"/>
              <a:t>При введении убитых и химических сорбированных вакцин, </a:t>
            </a:r>
            <a:r>
              <a:rPr lang="ru-RU" sz="2600" dirty="0"/>
              <a:t>а также анатоксинов местные реакции обычно развиваются через сутки и, как правило, исчезают через 2-7 дней. Повышенная температура и другие признаки общей реакции держатся сутки или двое.</a:t>
            </a:r>
          </a:p>
          <a:p>
            <a:pPr algn="just"/>
            <a:endParaRPr lang="ru-RU" dirty="0"/>
          </a:p>
        </p:txBody>
      </p:sp>
      <p:pic>
        <p:nvPicPr>
          <p:cNvPr id="5" name="Picture 4" descr="http://rustoria.ru/images/content/w1000/da/da8eeec6b55cac5f306d290907a5a219?r=14722372151073063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293096"/>
            <a:ext cx="2378695" cy="1336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gipertoniyaveka.ru/articles/wp-content/uploads/2016/06/74388267-kashel-i-gipertoniya.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57" t="11353" r="12347" b="12957"/>
          <a:stretch/>
        </p:blipFill>
        <p:spPr bwMode="auto">
          <a:xfrm>
            <a:off x="3491880" y="3909727"/>
            <a:ext cx="1865440" cy="194103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f-books.ru/uploads/posts/2016-06/1465349086_berryhill-eye-care-milton-florida-optometrist-pink-ey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30" y="4514731"/>
            <a:ext cx="2304256" cy="133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6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229600" cy="4525963"/>
          </a:xfrm>
        </p:spPr>
        <p:txBody>
          <a:bodyPr>
            <a:normAutofit fontScale="70000" lnSpcReduction="20000"/>
          </a:bodyPr>
          <a:lstStyle/>
          <a:p>
            <a:pPr algn="just"/>
            <a:r>
              <a:rPr lang="ru-RU" b="1" dirty="0"/>
              <a:t>При повторной вакцинации могут проявиться аллергические реакции на вакцину, </a:t>
            </a:r>
            <a:r>
              <a:rPr lang="ru-RU" dirty="0"/>
              <a:t>которые выражаются появлением отека и гиперемии в месте введения вакцины, а также осложнением общих реакций лихорадкой, пониженным давлением, появлением сыпи и пр. Аллергические реакции могут возникнуть  немедленно после введения препарата, но могут проявиться и позднее, через сутки - двое после вакцинации. Дело в том, что вакцины содержат разнообразные аллергенные субстанции, часть которых вызывает немедленную аллергическую реакцию, а часть - повышенную чувствительность, последствия которой могут проявиться с течением времени. Например, определенное количество детей имеют аллергию к яичному белку, бычьему альбумину, сыворотке крупного рогатого скота и прочему </a:t>
            </a:r>
            <a:r>
              <a:rPr lang="ru-RU" dirty="0" err="1"/>
              <a:t>гетерологическому</a:t>
            </a:r>
            <a:r>
              <a:rPr lang="ru-RU" dirty="0"/>
              <a:t> белку. Доказано, что не все эти дети дают аллергические ре­акции на вакцину, содержащую этот белок, и что та­кие дети в принципе могут быть вакцинированы этим препаратом.</a:t>
            </a:r>
          </a:p>
        </p:txBody>
      </p:sp>
      <p:pic>
        <p:nvPicPr>
          <p:cNvPr id="4" name="Picture 6" descr="http://health.sarbc.ru/UserFiles/Image/mama/8518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657189"/>
            <a:ext cx="1780034" cy="1868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allergykus.ru/articles/wp-content/uploads/2016/03/19619613-kak-allergiya-na-kosh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653136"/>
            <a:ext cx="1938633" cy="182741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3322194" y="4653136"/>
            <a:ext cx="2036311" cy="1872208"/>
          </a:xfrm>
          <a:prstGeom prst="line">
            <a:avLst/>
          </a:prstGeom>
        </p:spPr>
        <p:style>
          <a:lnRef idx="2">
            <a:schemeClr val="accent2"/>
          </a:lnRef>
          <a:fillRef idx="0">
            <a:schemeClr val="accent2"/>
          </a:fillRef>
          <a:effectRef idx="1">
            <a:schemeClr val="accent2"/>
          </a:effectRef>
          <a:fontRef idx="minor">
            <a:schemeClr val="tx1"/>
          </a:fontRef>
        </p:style>
      </p:cxnSp>
      <p:pic>
        <p:nvPicPr>
          <p:cNvPr id="28674" name="Picture 2" descr="http://www.bmvl.ru/images/stories/1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973" y="4657189"/>
            <a:ext cx="22082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9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29129"/>
            <a:ext cx="8784976" cy="4179920"/>
          </a:xfrm>
        </p:spPr>
        <p:txBody>
          <a:bodyPr>
            <a:noAutofit/>
          </a:bodyPr>
          <a:lstStyle/>
          <a:p>
            <a:pPr algn="just"/>
            <a:r>
              <a:rPr lang="ru-RU" sz="1800" b="1" dirty="0"/>
              <a:t>Вакцинация </a:t>
            </a:r>
            <a:r>
              <a:rPr lang="ru-RU" sz="1800" dirty="0"/>
              <a:t>обеспечивает защиту как детского, так и взрослого населения от ряда тяжелых инфекционных заболеваний. К этому ряду относятся такие инфекции как туберкулез, гепатит, дифтерия, столбняк, коклюш, полиомиелит, корь, краснуха, паротит, менингококковая инфекция, гемофильная инфекция, грипп и другие. </a:t>
            </a:r>
            <a:endParaRPr lang="ru-RU" sz="1800" dirty="0" smtClean="0"/>
          </a:p>
          <a:p>
            <a:pPr algn="just"/>
            <a:r>
              <a:rPr lang="ru-RU" sz="1800" b="1" dirty="0" smtClean="0"/>
              <a:t>По </a:t>
            </a:r>
            <a:r>
              <a:rPr lang="ru-RU" sz="1800" b="1" dirty="0"/>
              <a:t>данным Всемирной организации Здравоохранения (ВОЗ) во всем мире от вышеперечисленных инфекций ежегодно умирают или становятся инвалидами 4-5 миллионов детей. </a:t>
            </a:r>
            <a:r>
              <a:rPr lang="ru-RU" sz="1800" dirty="0"/>
              <a:t>Успешное развитие медицины позволило найти эффективный метод профилактики, защиты от этих заболеваний – метод своевременной вакцинации. </a:t>
            </a:r>
            <a:endParaRPr lang="ru-RU" sz="1800" dirty="0" smtClean="0"/>
          </a:p>
          <a:p>
            <a:pPr algn="just"/>
            <a:r>
              <a:rPr lang="ru-RU" sz="1800" b="1" dirty="0" smtClean="0"/>
              <a:t>Своевременная </a:t>
            </a:r>
            <a:r>
              <a:rPr lang="ru-RU" sz="1800" b="1" dirty="0"/>
              <a:t>вакцинация </a:t>
            </a:r>
            <a:r>
              <a:rPr lang="ru-RU" sz="1800" dirty="0"/>
              <a:t>– это иммунопрофилактика в сроки, представленные в национальном календаре прививок (каждая страна имеет свой, отвечающий международным требованиям календарь прививок).</a:t>
            </a:r>
          </a:p>
        </p:txBody>
      </p:sp>
      <p:sp>
        <p:nvSpPr>
          <p:cNvPr id="2" name="Заголовок 1"/>
          <p:cNvSpPr>
            <a:spLocks noGrp="1"/>
          </p:cNvSpPr>
          <p:nvPr>
            <p:ph type="title"/>
          </p:nvPr>
        </p:nvSpPr>
        <p:spPr>
          <a:xfrm>
            <a:off x="530982" y="116632"/>
            <a:ext cx="8229600" cy="1008112"/>
          </a:xfrm>
        </p:spPr>
        <p:txBody>
          <a:bodyPr>
            <a:noAutofit/>
          </a:bodyPr>
          <a:lstStyle/>
          <a:p>
            <a:pPr algn="ctr"/>
            <a:r>
              <a:rPr lang="ru-RU" sz="2800" b="1" dirty="0">
                <a:solidFill>
                  <a:srgbClr val="FF0000"/>
                </a:solidFill>
              </a:rPr>
              <a:t>Занятие 1. </a:t>
            </a:r>
            <a:r>
              <a:rPr lang="ru-RU" sz="2800" dirty="0">
                <a:solidFill>
                  <a:srgbClr val="FF0000"/>
                </a:solidFill>
              </a:rPr>
              <a:t/>
            </a:r>
            <a:br>
              <a:rPr lang="ru-RU" sz="2800" dirty="0">
                <a:solidFill>
                  <a:srgbClr val="FF0000"/>
                </a:solidFill>
              </a:rPr>
            </a:br>
            <a:r>
              <a:rPr lang="ru-RU" sz="2800" b="1" dirty="0" smtClean="0">
                <a:solidFill>
                  <a:srgbClr val="FF0000"/>
                </a:solidFill>
              </a:rPr>
              <a:t>Вакцинация </a:t>
            </a:r>
            <a:r>
              <a:rPr lang="ru-RU" sz="2800" b="1" dirty="0">
                <a:solidFill>
                  <a:srgbClr val="FF0000"/>
                </a:solidFill>
              </a:rPr>
              <a:t>и иммунопрофилактика.</a:t>
            </a:r>
          </a:p>
        </p:txBody>
      </p:sp>
      <p:pic>
        <p:nvPicPr>
          <p:cNvPr id="2052" name="Picture 4" descr="http://mit-invest.ru/wp-content/uploads/2016/04/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94" b="9766"/>
          <a:stretch/>
        </p:blipFill>
        <p:spPr bwMode="auto">
          <a:xfrm>
            <a:off x="3203848" y="4913210"/>
            <a:ext cx="2883868" cy="188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980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692696"/>
            <a:ext cx="8640960" cy="2736305"/>
          </a:xfrm>
        </p:spPr>
        <p:txBody>
          <a:bodyPr>
            <a:normAutofit lnSpcReduction="10000"/>
          </a:bodyPr>
          <a:lstStyle/>
          <a:p>
            <a:pPr marL="109728" indent="0" algn="just">
              <a:buNone/>
            </a:pPr>
            <a:endParaRPr lang="ru-RU" sz="1800" dirty="0"/>
          </a:p>
          <a:p>
            <a:pPr algn="just"/>
            <a:r>
              <a:rPr lang="ru-RU" sz="1800" dirty="0"/>
              <a:t>Перед выездом за рубеж каждый ребенок должен быть привит по возрасту. Последнюю прививку желательно сделать не позднее, чем за 2 недели до предполагаемой поездки. Специальные отводы в связи с поездкой недопустимы, напротив, при необходимости можно ускорить проведение прививок, например, начав их в возрасте 2 месяцев, чтобы к 4 месяцам ребенок был полностью привит. Не полностью привитым детям любого возраста вводят одновременно все недостающие вакцины. Эти рекомендации относятся и к детям, усыновляемым иностранцами.</a:t>
            </a:r>
          </a:p>
          <a:p>
            <a:pPr marL="109728" indent="0">
              <a:buNone/>
            </a:pPr>
            <a:endParaRPr lang="ru-RU" dirty="0"/>
          </a:p>
        </p:txBody>
      </p:sp>
      <p:sp>
        <p:nvSpPr>
          <p:cNvPr id="3" name="Заголовок 2"/>
          <p:cNvSpPr>
            <a:spLocks noGrp="1"/>
          </p:cNvSpPr>
          <p:nvPr>
            <p:ph type="title"/>
          </p:nvPr>
        </p:nvSpPr>
        <p:spPr>
          <a:xfrm>
            <a:off x="683568" y="404664"/>
            <a:ext cx="8229600" cy="634082"/>
          </a:xfrm>
        </p:spPr>
        <p:txBody>
          <a:bodyPr>
            <a:normAutofit fontScale="90000"/>
          </a:bodyPr>
          <a:lstStyle/>
          <a:p>
            <a:r>
              <a:rPr lang="ru-RU" dirty="0">
                <a:solidFill>
                  <a:srgbClr val="FF0000"/>
                </a:solidFill>
              </a:rPr>
              <a:t>Вакцинация путешественников.</a:t>
            </a:r>
            <a:br>
              <a:rPr lang="ru-RU" dirty="0">
                <a:solidFill>
                  <a:srgbClr val="FF0000"/>
                </a:solidFill>
              </a:rPr>
            </a:br>
            <a:endParaRPr lang="ru-RU" dirty="0">
              <a:solidFill>
                <a:srgbClr val="FF0000"/>
              </a:solidFill>
            </a:endParaRPr>
          </a:p>
        </p:txBody>
      </p:sp>
      <p:pic>
        <p:nvPicPr>
          <p:cNvPr id="29698" name="Picture 2" descr="http://www.vseodetyah.com/editorfiles/na-prieme-u-pediatr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595" y="3212976"/>
            <a:ext cx="3384376" cy="22562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5535929"/>
            <a:ext cx="8208912" cy="646331"/>
          </a:xfrm>
          <a:prstGeom prst="rect">
            <a:avLst/>
          </a:prstGeom>
        </p:spPr>
        <p:txBody>
          <a:bodyPr wrap="square">
            <a:spAutoFit/>
          </a:bodyPr>
          <a:lstStyle/>
          <a:p>
            <a:pPr algn="just"/>
            <a:r>
              <a:rPr lang="ru-RU" dirty="0"/>
              <a:t>Аналогично поступают в отношении взрослых, которые должны сделать прививки, обязательные для конкретной страны пребывания.</a:t>
            </a:r>
          </a:p>
        </p:txBody>
      </p:sp>
    </p:spTree>
    <p:extLst>
      <p:ext uri="{BB962C8B-B14F-4D97-AF65-F5344CB8AC3E}">
        <p14:creationId xmlns:p14="http://schemas.microsoft.com/office/powerpoint/2010/main" val="832458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16632"/>
            <a:ext cx="8229600" cy="778098"/>
          </a:xfrm>
        </p:spPr>
        <p:txBody>
          <a:bodyPr>
            <a:noAutofit/>
          </a:bodyPr>
          <a:lstStyle/>
          <a:p>
            <a:pPr algn="just"/>
            <a:r>
              <a:rPr lang="ru-RU" sz="2000" dirty="0">
                <a:solidFill>
                  <a:srgbClr val="FF0000"/>
                </a:solidFill>
              </a:rPr>
              <a:t>В зависимости от региона, куда вы собираетесь, мо­гут быть рекомендована вакцинация против следующих болезней.</a:t>
            </a:r>
          </a:p>
        </p:txBody>
      </p:sp>
      <p:graphicFrame>
        <p:nvGraphicFramePr>
          <p:cNvPr id="4" name="Объект 3"/>
          <p:cNvGraphicFramePr>
            <a:graphicFrameLocks/>
          </p:cNvGraphicFramePr>
          <p:nvPr>
            <p:extLst>
              <p:ext uri="{D42A27DB-BD31-4B8C-83A1-F6EECF244321}">
                <p14:modId xmlns:p14="http://schemas.microsoft.com/office/powerpoint/2010/main" val="262473916"/>
              </p:ext>
            </p:extLst>
          </p:nvPr>
        </p:nvGraphicFramePr>
        <p:xfrm>
          <a:off x="179512" y="980728"/>
          <a:ext cx="8712968" cy="5476240"/>
        </p:xfrm>
        <a:graphic>
          <a:graphicData uri="http://schemas.openxmlformats.org/drawingml/2006/table">
            <a:tbl>
              <a:tblPr firstRow="1" firstCol="1" bandRow="1">
                <a:tableStyleId>{BC89EF96-8CEA-46FF-86C4-4CE0E7609802}</a:tableStyleId>
              </a:tblPr>
              <a:tblGrid>
                <a:gridCol w="1656184"/>
                <a:gridCol w="7056784"/>
              </a:tblGrid>
              <a:tr h="360040">
                <a:tc>
                  <a:txBody>
                    <a:bodyPr/>
                    <a:lstStyle/>
                    <a:p>
                      <a:pPr algn="ctr">
                        <a:lnSpc>
                          <a:spcPct val="115000"/>
                        </a:lnSpc>
                        <a:spcAft>
                          <a:spcPts val="1000"/>
                        </a:spcAft>
                      </a:pPr>
                      <a:r>
                        <a:rPr lang="ru-RU" sz="1400" dirty="0" smtClean="0">
                          <a:effectLst/>
                        </a:rPr>
                        <a:t>Прививка</a:t>
                      </a:r>
                      <a:endParaRPr lang="ru-RU" sz="1600" dirty="0">
                        <a:effectLst/>
                        <a:latin typeface="Calibri"/>
                        <a:ea typeface="Calibri"/>
                        <a:cs typeface="Times New Roman"/>
                      </a:endParaRPr>
                    </a:p>
                  </a:txBody>
                  <a:tcPr marL="95250" marR="95250" marT="95250" marB="95250" anchor="ctr"/>
                </a:tc>
                <a:tc>
                  <a:txBody>
                    <a:bodyPr/>
                    <a:lstStyle/>
                    <a:p>
                      <a:pPr algn="ctr">
                        <a:lnSpc>
                          <a:spcPct val="115000"/>
                        </a:lnSpc>
                        <a:spcAft>
                          <a:spcPts val="1000"/>
                        </a:spcAft>
                      </a:pPr>
                      <a:r>
                        <a:rPr lang="ru-RU" sz="1600" dirty="0" smtClean="0">
                          <a:effectLst/>
                          <a:latin typeface="Calibri"/>
                          <a:ea typeface="Calibri"/>
                          <a:cs typeface="Times New Roman"/>
                        </a:rPr>
                        <a:t>Страна</a:t>
                      </a:r>
                      <a:endParaRPr lang="ru-RU" sz="1600" dirty="0">
                        <a:effectLst/>
                        <a:latin typeface="Calibri"/>
                        <a:ea typeface="Calibri"/>
                        <a:cs typeface="Times New Roman"/>
                      </a:endParaRPr>
                    </a:p>
                  </a:txBody>
                  <a:tcPr marL="95250" marR="95250" marT="95250" marB="95250" anchor="ctr"/>
                </a:tc>
              </a:tr>
              <a:tr h="681212">
                <a:tc>
                  <a:txBody>
                    <a:bodyPr/>
                    <a:lstStyle/>
                    <a:p>
                      <a:pPr algn="just">
                        <a:lnSpc>
                          <a:spcPct val="115000"/>
                        </a:lnSpc>
                        <a:spcAft>
                          <a:spcPts val="1000"/>
                        </a:spcAft>
                      </a:pPr>
                      <a:r>
                        <a:rPr lang="ru-RU" sz="1600" dirty="0" smtClean="0">
                          <a:effectLst/>
                          <a:latin typeface="Calibri"/>
                          <a:ea typeface="Calibri"/>
                          <a:cs typeface="Times New Roman"/>
                        </a:rPr>
                        <a:t>Дифтерия </a:t>
                      </a:r>
                    </a:p>
                    <a:p>
                      <a:pPr algn="just">
                        <a:lnSpc>
                          <a:spcPct val="115000"/>
                        </a:lnSpc>
                        <a:spcAft>
                          <a:spcPts val="1000"/>
                        </a:spcAft>
                      </a:pPr>
                      <a:r>
                        <a:rPr lang="ru-RU" sz="1600" dirty="0" smtClean="0">
                          <a:effectLst/>
                          <a:latin typeface="Calibri"/>
                          <a:ea typeface="Calibri"/>
                          <a:cs typeface="Times New Roman"/>
                        </a:rPr>
                        <a:t>и столбняк.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Вакцинация против этих заболеваний должна проводиться при выезде в любую страну.</a:t>
                      </a:r>
                      <a:endParaRPr lang="ru-RU" sz="1600" dirty="0">
                        <a:effectLst/>
                        <a:latin typeface="Calibri"/>
                        <a:ea typeface="Calibri"/>
                        <a:cs typeface="Times New Roman"/>
                      </a:endParaRPr>
                    </a:p>
                  </a:txBody>
                  <a:tcPr marL="95250" marR="95250" marT="95250" marB="95250" anchor="ctr"/>
                </a:tc>
              </a:tr>
              <a:tr h="1187542">
                <a:tc>
                  <a:txBody>
                    <a:bodyPr/>
                    <a:lstStyle/>
                    <a:p>
                      <a:pPr algn="just">
                        <a:lnSpc>
                          <a:spcPct val="115000"/>
                        </a:lnSpc>
                        <a:spcAft>
                          <a:spcPts val="1000"/>
                        </a:spcAft>
                      </a:pPr>
                      <a:r>
                        <a:rPr lang="ru-RU" sz="1600" dirty="0" smtClean="0">
                          <a:effectLst/>
                          <a:latin typeface="Calibri"/>
                          <a:ea typeface="Calibri"/>
                          <a:cs typeface="Times New Roman"/>
                        </a:rPr>
                        <a:t>Полиомиелит.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Лица, выезжающие в регионы, где полиомиелит все еще встречается, должны завершить полный курс первичной вакцинации. Для детей при необходимости можно сдвинуть сроки и сократить интервал между прививками.</a:t>
                      </a:r>
                      <a:endParaRPr lang="ru-RU" sz="1600" dirty="0">
                        <a:effectLst/>
                        <a:latin typeface="Calibri"/>
                        <a:ea typeface="Calibri"/>
                        <a:cs typeface="Times New Roman"/>
                      </a:endParaRPr>
                    </a:p>
                  </a:txBody>
                  <a:tcPr marL="95250" marR="95250" marT="95250" marB="95250" anchor="ctr"/>
                </a:tc>
              </a:tr>
              <a:tr h="372595">
                <a:tc>
                  <a:txBody>
                    <a:bodyPr/>
                    <a:lstStyle/>
                    <a:p>
                      <a:pPr algn="just">
                        <a:lnSpc>
                          <a:spcPct val="115000"/>
                        </a:lnSpc>
                        <a:spcAft>
                          <a:spcPts val="1000"/>
                        </a:spcAft>
                      </a:pPr>
                      <a:r>
                        <a:rPr lang="ru-RU" sz="1600" dirty="0" smtClean="0">
                          <a:effectLst/>
                          <a:latin typeface="Calibri"/>
                          <a:ea typeface="Calibri"/>
                          <a:cs typeface="Times New Roman"/>
                        </a:rPr>
                        <a:t>Корь и паротит.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Все лица, не получившие хотя бы одну дозу соответствующей вакцины и не болевшие, должны быть привиты до выезда, вне зависимости от страны.</a:t>
                      </a:r>
                      <a:endParaRPr lang="ru-RU" sz="1600" dirty="0">
                        <a:effectLst/>
                        <a:latin typeface="Calibri"/>
                        <a:ea typeface="Calibri"/>
                        <a:cs typeface="Times New Roman"/>
                      </a:endParaRPr>
                    </a:p>
                  </a:txBody>
                  <a:tcPr marL="95250" marR="95250" marT="95250" marB="95250" anchor="ctr"/>
                </a:tc>
              </a:tr>
              <a:tr h="304772">
                <a:tc>
                  <a:txBody>
                    <a:bodyPr/>
                    <a:lstStyle/>
                    <a:p>
                      <a:pPr algn="just">
                        <a:lnSpc>
                          <a:spcPct val="115000"/>
                        </a:lnSpc>
                        <a:spcAft>
                          <a:spcPts val="1000"/>
                        </a:spcAft>
                      </a:pPr>
                      <a:r>
                        <a:rPr lang="ru-RU" sz="1600" dirty="0" smtClean="0">
                          <a:effectLst/>
                          <a:latin typeface="Calibri"/>
                          <a:ea typeface="Calibri"/>
                          <a:cs typeface="Times New Roman"/>
                        </a:rPr>
                        <a:t>Туберкулез.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Вакцинация рекомендуется всем лицам (особенно врачам и учителям), выезжающим на длительные сроки для работы среди населения стран с высокими показателями заболеваемости этой инфекцией.</a:t>
                      </a:r>
                    </a:p>
                  </a:txBody>
                  <a:tcPr marL="95250" marR="95250" marT="95250" marB="95250" anchor="ctr"/>
                </a:tc>
              </a:tr>
              <a:tr h="885021">
                <a:tc gridSpan="2">
                  <a:txBody>
                    <a:bodyPr/>
                    <a:lstStyle/>
                    <a:p>
                      <a:pPr algn="just">
                        <a:lnSpc>
                          <a:spcPct val="115000"/>
                        </a:lnSpc>
                        <a:spcAft>
                          <a:spcPts val="1000"/>
                        </a:spcAft>
                      </a:pPr>
                      <a:r>
                        <a:rPr lang="ru-RU" sz="1600" dirty="0" smtClean="0">
                          <a:effectLst/>
                          <a:latin typeface="Calibri"/>
                          <a:ea typeface="Calibri"/>
                          <a:cs typeface="Times New Roman"/>
                        </a:rPr>
                        <a:t>Перед поездкой и после возвращения желательна постановка туберкулиновой пробы (реакция Манту), что особенно важно для лиц, работающих в полевых условиях, и проживающих с ними детей.</a:t>
                      </a:r>
                      <a:endParaRPr lang="ru-RU" sz="1600" dirty="0">
                        <a:effectLst/>
                        <a:latin typeface="Calibri"/>
                        <a:ea typeface="Calibri"/>
                        <a:cs typeface="Times New Roman"/>
                      </a:endParaRPr>
                    </a:p>
                  </a:txBody>
                  <a:tcPr marL="95250" marR="95250" marT="95250" marB="95250" anchor="ctr"/>
                </a:tc>
                <a:tc hMerge="1">
                  <a:txBody>
                    <a:bodyPr/>
                    <a:lstStyle/>
                    <a:p>
                      <a:pPr algn="just">
                        <a:lnSpc>
                          <a:spcPct val="115000"/>
                        </a:lnSpc>
                        <a:spcAft>
                          <a:spcPts val="1000"/>
                        </a:spcAft>
                      </a:pPr>
                      <a:endParaRPr lang="ru-RU" sz="1600" dirty="0">
                        <a:effectLst/>
                        <a:latin typeface="Calibri"/>
                        <a:ea typeface="Calibri"/>
                        <a:cs typeface="Times New Roman"/>
                      </a:endParaRPr>
                    </a:p>
                  </a:txBody>
                  <a:tcPr marL="95250" marR="95250" marT="95250" marB="95250" anchor="ctr"/>
                </a:tc>
              </a:tr>
            </a:tbl>
          </a:graphicData>
        </a:graphic>
      </p:graphicFrame>
    </p:spTree>
    <p:extLst>
      <p:ext uri="{BB962C8B-B14F-4D97-AF65-F5344CB8AC3E}">
        <p14:creationId xmlns:p14="http://schemas.microsoft.com/office/powerpoint/2010/main" val="3617519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val="41124626"/>
              </p:ext>
            </p:extLst>
          </p:nvPr>
        </p:nvGraphicFramePr>
        <p:xfrm>
          <a:off x="179512" y="260648"/>
          <a:ext cx="8712968" cy="6100572"/>
        </p:xfrm>
        <a:graphic>
          <a:graphicData uri="http://schemas.openxmlformats.org/drawingml/2006/table">
            <a:tbl>
              <a:tblPr firstRow="1" firstCol="1" bandRow="1">
                <a:tableStyleId>{BC89EF96-8CEA-46FF-86C4-4CE0E7609802}</a:tableStyleId>
              </a:tblPr>
              <a:tblGrid>
                <a:gridCol w="1800200"/>
                <a:gridCol w="6912768"/>
              </a:tblGrid>
              <a:tr h="360040">
                <a:tc>
                  <a:txBody>
                    <a:bodyPr/>
                    <a:lstStyle/>
                    <a:p>
                      <a:pPr algn="ctr">
                        <a:lnSpc>
                          <a:spcPct val="115000"/>
                        </a:lnSpc>
                        <a:spcAft>
                          <a:spcPts val="1000"/>
                        </a:spcAft>
                      </a:pPr>
                      <a:r>
                        <a:rPr lang="ru-RU" sz="1400" dirty="0" smtClean="0">
                          <a:effectLst/>
                        </a:rPr>
                        <a:t>Прививка</a:t>
                      </a:r>
                      <a:endParaRPr lang="ru-RU" sz="1600" dirty="0">
                        <a:effectLst/>
                        <a:latin typeface="Calibri"/>
                        <a:ea typeface="Calibri"/>
                        <a:cs typeface="Times New Roman"/>
                      </a:endParaRPr>
                    </a:p>
                  </a:txBody>
                  <a:tcPr marL="95250" marR="95250" marT="95250" marB="95250" anchor="ctr"/>
                </a:tc>
                <a:tc>
                  <a:txBody>
                    <a:bodyPr/>
                    <a:lstStyle/>
                    <a:p>
                      <a:pPr algn="ctr">
                        <a:lnSpc>
                          <a:spcPct val="115000"/>
                        </a:lnSpc>
                        <a:spcAft>
                          <a:spcPts val="1000"/>
                        </a:spcAft>
                      </a:pPr>
                      <a:r>
                        <a:rPr lang="ru-RU" sz="1600" dirty="0" smtClean="0">
                          <a:effectLst/>
                          <a:latin typeface="Calibri"/>
                          <a:ea typeface="Calibri"/>
                          <a:cs typeface="Times New Roman"/>
                        </a:rPr>
                        <a:t>Страна</a:t>
                      </a:r>
                      <a:endParaRPr lang="ru-RU" sz="1600" dirty="0">
                        <a:effectLst/>
                        <a:latin typeface="Calibri"/>
                        <a:ea typeface="Calibri"/>
                        <a:cs typeface="Times New Roman"/>
                      </a:endParaRPr>
                    </a:p>
                  </a:txBody>
                  <a:tcPr marL="95250" marR="95250" marT="95250" marB="95250" anchor="ctr"/>
                </a:tc>
              </a:tr>
              <a:tr h="681212">
                <a:tc>
                  <a:txBody>
                    <a:bodyPr/>
                    <a:lstStyle/>
                    <a:p>
                      <a:pPr algn="just">
                        <a:lnSpc>
                          <a:spcPct val="115000"/>
                        </a:lnSpc>
                        <a:spcAft>
                          <a:spcPts val="1000"/>
                        </a:spcAft>
                      </a:pPr>
                      <a:r>
                        <a:rPr lang="ru-RU" sz="1600" dirty="0" smtClean="0">
                          <a:effectLst/>
                          <a:latin typeface="Calibri"/>
                          <a:ea typeface="Calibri"/>
                          <a:cs typeface="Times New Roman"/>
                        </a:rPr>
                        <a:t>Желтая лихорадка.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Вакцинация против этой болезни обязательна для въезда в некоторые страны Африки и Южной Америки.</a:t>
                      </a:r>
                      <a:endParaRPr lang="ru-RU" sz="1600" dirty="0">
                        <a:effectLst/>
                        <a:latin typeface="Calibri"/>
                        <a:ea typeface="Calibri"/>
                        <a:cs typeface="Times New Roman"/>
                      </a:endParaRPr>
                    </a:p>
                  </a:txBody>
                  <a:tcPr marL="95250" marR="95250" marT="95250" marB="95250" anchor="ctr"/>
                </a:tc>
              </a:tr>
              <a:tr h="882494">
                <a:tc>
                  <a:txBody>
                    <a:bodyPr/>
                    <a:lstStyle/>
                    <a:p>
                      <a:pPr algn="just">
                        <a:lnSpc>
                          <a:spcPct val="115000"/>
                        </a:lnSpc>
                        <a:spcAft>
                          <a:spcPts val="1000"/>
                        </a:spcAft>
                      </a:pPr>
                      <a:r>
                        <a:rPr lang="ru-RU" sz="1600" dirty="0" smtClean="0">
                          <a:effectLst/>
                          <a:latin typeface="Calibri"/>
                          <a:ea typeface="Calibri"/>
                          <a:cs typeface="Times New Roman"/>
                        </a:rPr>
                        <a:t>Гепатит А.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Рекомендуется лицам, выезжающим в развивающиеся страны (особенно медикам и учителям). Болезнь более распространена в странах и регионах с теплым климатом.</a:t>
                      </a:r>
                      <a:endParaRPr lang="ru-RU" sz="1600" dirty="0">
                        <a:effectLst/>
                        <a:latin typeface="Calibri"/>
                        <a:ea typeface="Calibri"/>
                        <a:cs typeface="Times New Roman"/>
                      </a:endParaRPr>
                    </a:p>
                  </a:txBody>
                  <a:tcPr marL="95250" marR="95250" marT="95250" marB="95250" anchor="ctr"/>
                </a:tc>
              </a:tr>
              <a:tr h="372595">
                <a:tc>
                  <a:txBody>
                    <a:bodyPr/>
                    <a:lstStyle/>
                    <a:p>
                      <a:pPr algn="just">
                        <a:lnSpc>
                          <a:spcPct val="115000"/>
                        </a:lnSpc>
                        <a:spcAft>
                          <a:spcPts val="1000"/>
                        </a:spcAft>
                      </a:pPr>
                      <a:r>
                        <a:rPr lang="ru-RU" sz="1600" dirty="0" smtClean="0">
                          <a:effectLst/>
                          <a:latin typeface="Calibri"/>
                          <a:ea typeface="Calibri"/>
                          <a:cs typeface="Times New Roman"/>
                        </a:rPr>
                        <a:t>Гепатит В.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Вакцинация против гепатита В рекомендуется лицам, выезжающим в страны Юго-Восточной Азии, Африку, на Ближний Восток.</a:t>
                      </a:r>
                      <a:endParaRPr lang="ru-RU" sz="1600" dirty="0">
                        <a:effectLst/>
                        <a:latin typeface="Calibri"/>
                        <a:ea typeface="Calibri"/>
                        <a:cs typeface="Times New Roman"/>
                      </a:endParaRPr>
                    </a:p>
                  </a:txBody>
                  <a:tcPr marL="95250" marR="95250" marT="95250" marB="95250" anchor="ctr"/>
                </a:tc>
              </a:tr>
              <a:tr h="304772">
                <a:tc>
                  <a:txBody>
                    <a:bodyPr/>
                    <a:lstStyle/>
                    <a:p>
                      <a:pPr algn="just">
                        <a:lnSpc>
                          <a:spcPct val="115000"/>
                        </a:lnSpc>
                        <a:spcAft>
                          <a:spcPts val="1000"/>
                        </a:spcAft>
                      </a:pPr>
                      <a:r>
                        <a:rPr lang="ru-RU" sz="1600" dirty="0" smtClean="0">
                          <a:effectLst/>
                          <a:latin typeface="Calibri"/>
                          <a:ea typeface="Calibri"/>
                          <a:cs typeface="Times New Roman"/>
                        </a:rPr>
                        <a:t>Брюшной тиф.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Подлежат вакцинации лица, отправляющиеся в развивающиеся страны (Индия, государства Северной Африки, Средней Азии и т. д.) на дли­тельный срок (более 4 недель).</a:t>
                      </a:r>
                    </a:p>
                  </a:txBody>
                  <a:tcPr marL="95250" marR="95250" marT="95250" marB="95250" anchor="ctr"/>
                </a:tc>
              </a:tr>
              <a:tr h="304772">
                <a:tc>
                  <a:txBody>
                    <a:bodyPr/>
                    <a:lstStyle/>
                    <a:p>
                      <a:pPr algn="just">
                        <a:lnSpc>
                          <a:spcPct val="115000"/>
                        </a:lnSpc>
                        <a:spcAft>
                          <a:spcPts val="1000"/>
                        </a:spcAft>
                      </a:pPr>
                      <a:r>
                        <a:rPr lang="ru-RU" sz="1600" dirty="0" smtClean="0">
                          <a:effectLst/>
                          <a:latin typeface="Calibri"/>
                          <a:ea typeface="Calibri"/>
                          <a:cs typeface="Times New Roman"/>
                        </a:rPr>
                        <a:t>Менингококковая инфекция.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Вакцинация показана лицам, выезжающим на длительный срок в страны с высоким риском заражения (район Сахары, Объединенные Арабские Эмираты, Саудовская Аравия).</a:t>
                      </a:r>
                    </a:p>
                  </a:txBody>
                  <a:tcPr marL="95250" marR="95250" marT="95250" marB="95250" anchor="ctr"/>
                </a:tc>
              </a:tr>
              <a:tr h="304772">
                <a:tc>
                  <a:txBody>
                    <a:bodyPr/>
                    <a:lstStyle/>
                    <a:p>
                      <a:pPr algn="just">
                        <a:lnSpc>
                          <a:spcPct val="115000"/>
                        </a:lnSpc>
                        <a:spcAft>
                          <a:spcPts val="1000"/>
                        </a:spcAft>
                      </a:pPr>
                      <a:r>
                        <a:rPr lang="ru-RU" sz="1600" dirty="0" smtClean="0">
                          <a:effectLst/>
                          <a:latin typeface="Calibri"/>
                          <a:ea typeface="Calibri"/>
                          <a:cs typeface="Times New Roman"/>
                        </a:rPr>
                        <a:t>Японский энцефалит.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Вакцинация показана лицам, направляющимся в эндемичные районы ряда стран Юго-Восточной Азии и Дальнего Востока для работы в по­левых условиях на срок более месяца поздним летом или ранней осенью.</a:t>
                      </a:r>
                    </a:p>
                  </a:txBody>
                  <a:tcPr marL="95250" marR="95250" marT="95250" marB="95250" anchor="ctr"/>
                </a:tc>
              </a:tr>
            </a:tbl>
          </a:graphicData>
        </a:graphic>
      </p:graphicFrame>
    </p:spTree>
    <p:extLst>
      <p:ext uri="{BB962C8B-B14F-4D97-AF65-F5344CB8AC3E}">
        <p14:creationId xmlns:p14="http://schemas.microsoft.com/office/powerpoint/2010/main" val="2862216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val="1679979303"/>
              </p:ext>
            </p:extLst>
          </p:nvPr>
        </p:nvGraphicFramePr>
        <p:xfrm>
          <a:off x="179512" y="188640"/>
          <a:ext cx="8712968" cy="6190488"/>
        </p:xfrm>
        <a:graphic>
          <a:graphicData uri="http://schemas.openxmlformats.org/drawingml/2006/table">
            <a:tbl>
              <a:tblPr firstRow="1" firstCol="1" bandRow="1">
                <a:tableStyleId>{BC89EF96-8CEA-46FF-86C4-4CE0E7609802}</a:tableStyleId>
              </a:tblPr>
              <a:tblGrid>
                <a:gridCol w="1296144"/>
                <a:gridCol w="7416824"/>
              </a:tblGrid>
              <a:tr h="360040">
                <a:tc>
                  <a:txBody>
                    <a:bodyPr/>
                    <a:lstStyle/>
                    <a:p>
                      <a:pPr algn="ctr">
                        <a:lnSpc>
                          <a:spcPct val="115000"/>
                        </a:lnSpc>
                        <a:spcAft>
                          <a:spcPts val="1000"/>
                        </a:spcAft>
                      </a:pPr>
                      <a:r>
                        <a:rPr lang="ru-RU" sz="1400" dirty="0" smtClean="0">
                          <a:effectLst/>
                        </a:rPr>
                        <a:t>Прививка</a:t>
                      </a:r>
                      <a:endParaRPr lang="ru-RU" sz="1600" dirty="0">
                        <a:effectLst/>
                        <a:latin typeface="Calibri"/>
                        <a:ea typeface="Calibri"/>
                        <a:cs typeface="Times New Roman"/>
                      </a:endParaRPr>
                    </a:p>
                  </a:txBody>
                  <a:tcPr marL="95250" marR="95250" marT="95250" marB="95250" anchor="ctr"/>
                </a:tc>
                <a:tc>
                  <a:txBody>
                    <a:bodyPr/>
                    <a:lstStyle/>
                    <a:p>
                      <a:pPr algn="ctr">
                        <a:lnSpc>
                          <a:spcPct val="115000"/>
                        </a:lnSpc>
                        <a:spcAft>
                          <a:spcPts val="1000"/>
                        </a:spcAft>
                      </a:pPr>
                      <a:r>
                        <a:rPr lang="ru-RU" sz="1600" dirty="0" smtClean="0">
                          <a:effectLst/>
                          <a:latin typeface="Calibri"/>
                          <a:ea typeface="Calibri"/>
                          <a:cs typeface="Times New Roman"/>
                        </a:rPr>
                        <a:t>Страна</a:t>
                      </a:r>
                      <a:endParaRPr lang="ru-RU" sz="1600" dirty="0">
                        <a:effectLst/>
                        <a:latin typeface="Calibri"/>
                        <a:ea typeface="Calibri"/>
                        <a:cs typeface="Times New Roman"/>
                      </a:endParaRPr>
                    </a:p>
                  </a:txBody>
                  <a:tcPr marL="95250" marR="95250" marT="95250" marB="95250" anchor="ctr"/>
                </a:tc>
              </a:tr>
              <a:tr h="1257276">
                <a:tc>
                  <a:txBody>
                    <a:bodyPr/>
                    <a:lstStyle/>
                    <a:p>
                      <a:pPr algn="just">
                        <a:lnSpc>
                          <a:spcPct val="115000"/>
                        </a:lnSpc>
                        <a:spcAft>
                          <a:spcPts val="1000"/>
                        </a:spcAft>
                      </a:pPr>
                      <a:r>
                        <a:rPr lang="ru-RU" sz="1600" dirty="0" smtClean="0">
                          <a:effectLst/>
                          <a:latin typeface="Calibri"/>
                          <a:ea typeface="Calibri"/>
                          <a:cs typeface="Times New Roman"/>
                        </a:rPr>
                        <a:t>Холера.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Поскольку вакцинация и лекарственные препараты не обеспечивают полной защиты организма и предотвращения заболевания холерой, ВОЗ с 1973 года не требует предъявления сертификата по этому заболеванию при въезде в жаркие страны.</a:t>
                      </a:r>
                      <a:endParaRPr lang="ru-RU" sz="1600" dirty="0">
                        <a:effectLst/>
                        <a:latin typeface="Calibri"/>
                        <a:ea typeface="Calibri"/>
                        <a:cs typeface="Times New Roman"/>
                      </a:endParaRPr>
                    </a:p>
                  </a:txBody>
                  <a:tcPr marL="95250" marR="95250" marT="95250" marB="95250" anchor="ctr"/>
                </a:tc>
              </a:tr>
              <a:tr h="882494">
                <a:tc>
                  <a:txBody>
                    <a:bodyPr/>
                    <a:lstStyle/>
                    <a:p>
                      <a:pPr algn="just">
                        <a:lnSpc>
                          <a:spcPct val="115000"/>
                        </a:lnSpc>
                        <a:spcAft>
                          <a:spcPts val="1000"/>
                        </a:spcAft>
                      </a:pPr>
                      <a:r>
                        <a:rPr lang="ru-RU" sz="1600" dirty="0" smtClean="0">
                          <a:effectLst/>
                          <a:latin typeface="Calibri"/>
                          <a:ea typeface="Calibri"/>
                          <a:cs typeface="Times New Roman"/>
                        </a:rPr>
                        <a:t>Чума.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Эффективность прививки от чумы составляет примерно 70%, поэтому она не является обязатель­ной для туристов. Прививаются лишь так называемые группы риска, то есть лица, работающие в зоне возможного появления чумы.</a:t>
                      </a:r>
                      <a:endParaRPr lang="ru-RU" sz="1600" dirty="0">
                        <a:effectLst/>
                        <a:latin typeface="Calibri"/>
                        <a:ea typeface="Calibri"/>
                        <a:cs typeface="Times New Roman"/>
                      </a:endParaRPr>
                    </a:p>
                  </a:txBody>
                  <a:tcPr marL="95250" marR="95250" marT="95250" marB="95250" anchor="ctr"/>
                </a:tc>
              </a:tr>
              <a:tr h="890600">
                <a:tc>
                  <a:txBody>
                    <a:bodyPr/>
                    <a:lstStyle/>
                    <a:p>
                      <a:pPr algn="just">
                        <a:lnSpc>
                          <a:spcPct val="115000"/>
                        </a:lnSpc>
                        <a:spcAft>
                          <a:spcPts val="1000"/>
                        </a:spcAft>
                      </a:pPr>
                      <a:r>
                        <a:rPr lang="ru-RU" sz="1600" dirty="0" smtClean="0">
                          <a:effectLst/>
                          <a:latin typeface="Calibri"/>
                          <a:ea typeface="Calibri"/>
                          <a:cs typeface="Times New Roman"/>
                        </a:rPr>
                        <a:t>Бешенство.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Эта болезнь широко распространена в таких странах, как Вьетнам, Индия, Китай, Таиланд, страны Южной Америки. Курс вакцинации желательно провести за месяц до предполагаемой поездки.</a:t>
                      </a:r>
                      <a:endParaRPr lang="ru-RU" sz="1600" dirty="0">
                        <a:effectLst/>
                        <a:latin typeface="Calibri"/>
                        <a:ea typeface="Calibri"/>
                        <a:cs typeface="Times New Roman"/>
                      </a:endParaRPr>
                    </a:p>
                  </a:txBody>
                  <a:tcPr marL="95250" marR="95250" marT="95250" marB="95250" anchor="ctr"/>
                </a:tc>
              </a:tr>
              <a:tr h="304772">
                <a:tc>
                  <a:txBody>
                    <a:bodyPr/>
                    <a:lstStyle/>
                    <a:p>
                      <a:pPr algn="just">
                        <a:lnSpc>
                          <a:spcPct val="115000"/>
                        </a:lnSpc>
                        <a:spcAft>
                          <a:spcPts val="1000"/>
                        </a:spcAft>
                      </a:pPr>
                      <a:r>
                        <a:rPr lang="ru-RU" sz="1600" dirty="0" smtClean="0">
                          <a:effectLst/>
                          <a:latin typeface="Calibri"/>
                          <a:ea typeface="Calibri"/>
                          <a:cs typeface="Times New Roman"/>
                        </a:rPr>
                        <a:t>Клещевой энцефалит. </a:t>
                      </a:r>
                      <a:endParaRPr lang="ru-RU" sz="1600" dirty="0">
                        <a:effectLst/>
                        <a:latin typeface="Calibri"/>
                        <a:ea typeface="Calibri"/>
                        <a:cs typeface="Times New Roman"/>
                      </a:endParaRPr>
                    </a:p>
                  </a:txBody>
                  <a:tcPr marL="95250" marR="95250" marT="95250" marB="95250" anchor="ctr"/>
                </a:tc>
                <a:tc>
                  <a:txBody>
                    <a:bodyPr/>
                    <a:lstStyle/>
                    <a:p>
                      <a:pPr algn="just">
                        <a:lnSpc>
                          <a:spcPct val="115000"/>
                        </a:lnSpc>
                        <a:spcAft>
                          <a:spcPts val="1000"/>
                        </a:spcAft>
                      </a:pPr>
                      <a:r>
                        <a:rPr lang="ru-RU" sz="1600" dirty="0" smtClean="0">
                          <a:effectLst/>
                          <a:latin typeface="Calibri"/>
                          <a:ea typeface="Calibri"/>
                          <a:cs typeface="Times New Roman"/>
                        </a:rPr>
                        <a:t>Вероятность заражения наиболее актуальна в следующих странах и регионах: Австрия, Чехия, Карелия, Урал, Красноярский, Хабаровский край, Новосибирская область и Поволжье.</a:t>
                      </a:r>
                    </a:p>
                  </a:txBody>
                  <a:tcPr marL="95250" marR="95250" marT="95250" marB="95250" anchor="ctr"/>
                </a:tc>
              </a:tr>
              <a:tr h="609544">
                <a:tc gridSpan="2">
                  <a:txBody>
                    <a:bodyPr/>
                    <a:lstStyle/>
                    <a:p>
                      <a:pPr algn="just">
                        <a:lnSpc>
                          <a:spcPct val="115000"/>
                        </a:lnSpc>
                        <a:spcAft>
                          <a:spcPts val="1000"/>
                        </a:spcAft>
                      </a:pPr>
                      <a:r>
                        <a:rPr lang="ru-RU" sz="1600" dirty="0" smtClean="0">
                          <a:effectLst/>
                          <a:latin typeface="Calibri"/>
                          <a:ea typeface="Calibri"/>
                          <a:cs typeface="Times New Roman"/>
                        </a:rPr>
                        <a:t>Каждая страна имеет свои собственные требования к вакцинации прибывающих в нее или отъезжающих. Если вы собираетесь в зарубежную поездку и не знаете, какие прививки необходимо сделать, вы можете обратиться в посольство страны, где вам дадут всю необходимую информацию.</a:t>
                      </a:r>
                      <a:endParaRPr lang="ru-RU" sz="1600" dirty="0">
                        <a:effectLst/>
                        <a:latin typeface="Calibri"/>
                        <a:ea typeface="Calibri"/>
                        <a:cs typeface="Times New Roman"/>
                      </a:endParaRPr>
                    </a:p>
                  </a:txBody>
                  <a:tcPr marL="95250" marR="95250" marT="95250" marB="95250" anchor="ctr"/>
                </a:tc>
                <a:tc hMerge="1">
                  <a:txBody>
                    <a:bodyPr/>
                    <a:lstStyle/>
                    <a:p>
                      <a:pPr algn="just">
                        <a:lnSpc>
                          <a:spcPct val="115000"/>
                        </a:lnSpc>
                        <a:spcAft>
                          <a:spcPts val="1000"/>
                        </a:spcAft>
                      </a:pPr>
                      <a:endParaRPr lang="ru-RU" sz="1600" dirty="0" smtClean="0">
                        <a:effectLst/>
                        <a:latin typeface="Calibri"/>
                        <a:ea typeface="Calibri"/>
                        <a:cs typeface="Times New Roman"/>
                      </a:endParaRPr>
                    </a:p>
                  </a:txBody>
                  <a:tcPr marL="95250" marR="95250" marT="95250" marB="95250" anchor="ctr"/>
                </a:tc>
              </a:tr>
            </a:tbl>
          </a:graphicData>
        </a:graphic>
      </p:graphicFrame>
    </p:spTree>
    <p:extLst>
      <p:ext uri="{BB962C8B-B14F-4D97-AF65-F5344CB8AC3E}">
        <p14:creationId xmlns:p14="http://schemas.microsoft.com/office/powerpoint/2010/main" val="2980675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69689" y="1268761"/>
            <a:ext cx="8435280" cy="3600400"/>
          </a:xfrm>
        </p:spPr>
        <p:txBody>
          <a:bodyPr>
            <a:normAutofit fontScale="77500" lnSpcReduction="20000"/>
          </a:bodyPr>
          <a:lstStyle/>
          <a:p>
            <a:pPr marL="109728" indent="0">
              <a:buNone/>
            </a:pPr>
            <a:endParaRPr lang="ru-RU" sz="2600" dirty="0"/>
          </a:p>
          <a:p>
            <a:pPr algn="just"/>
            <a:r>
              <a:rPr lang="ru-RU" sz="2300" b="1" dirty="0"/>
              <a:t>Бешенство </a:t>
            </a:r>
            <a:r>
              <a:rPr lang="ru-RU" sz="2300" dirty="0"/>
              <a:t>— вирусное заболевание с преимущественным поражением нервной системы. Источником возбудителя инфекции являются больные бешенством животные (собаки, кошки, лисицы, волки). В мире от бешенства ежегодно умирает около 50 тысяч человек</a:t>
            </a:r>
            <a:r>
              <a:rPr lang="ru-RU" sz="2300" dirty="0" smtClean="0"/>
              <a:t>.</a:t>
            </a:r>
            <a:endParaRPr lang="ru-RU" sz="2300" dirty="0"/>
          </a:p>
          <a:p>
            <a:pPr algn="just"/>
            <a:r>
              <a:rPr lang="ru-RU" sz="2300" b="1" dirty="0"/>
              <a:t>Человек заражается при укусе</a:t>
            </a:r>
            <a:r>
              <a:rPr lang="ru-RU" sz="2300" dirty="0"/>
              <a:t>, а также в случае по­падания слюны больного животного на поврежденную кожу или слизистые, реже — через загрязненные слюной предметы, при разделке туш и т. п. Вирус может появляться в слюне животного не ранее чем за 10 дней до развития у него симптомов бешенства, что опреде­ляет срок наблюдения при укусе</a:t>
            </a:r>
            <a:r>
              <a:rPr lang="ru-RU" sz="2300" dirty="0" smtClean="0"/>
              <a:t>.</a:t>
            </a:r>
            <a:endParaRPr lang="ru-RU" sz="2300" dirty="0"/>
          </a:p>
          <a:p>
            <a:pPr algn="just"/>
            <a:r>
              <a:rPr lang="ru-RU" sz="2300" dirty="0"/>
              <a:t>Вакцинопрофилактика проводится лицам ряда профессий, экстренная — у лиц, контактиро­вавших с больным животным.</a:t>
            </a:r>
          </a:p>
          <a:p>
            <a:pPr marL="109728" indent="0">
              <a:buNone/>
            </a:pPr>
            <a:endParaRPr lang="ru-RU" dirty="0"/>
          </a:p>
        </p:txBody>
      </p:sp>
      <p:sp>
        <p:nvSpPr>
          <p:cNvPr id="3" name="Заголовок 2"/>
          <p:cNvSpPr>
            <a:spLocks noGrp="1"/>
          </p:cNvSpPr>
          <p:nvPr>
            <p:ph type="title"/>
          </p:nvPr>
        </p:nvSpPr>
        <p:spPr/>
        <p:txBody>
          <a:bodyPr>
            <a:normAutofit/>
          </a:bodyPr>
          <a:lstStyle/>
          <a:p>
            <a:pPr algn="ctr"/>
            <a:r>
              <a:rPr lang="ru-RU" sz="3200" dirty="0">
                <a:solidFill>
                  <a:srgbClr val="FF0000"/>
                </a:solidFill>
              </a:rPr>
              <a:t>Вакцинация по эпидемиологическим показаниям</a:t>
            </a:r>
          </a:p>
        </p:txBody>
      </p:sp>
      <p:pic>
        <p:nvPicPr>
          <p:cNvPr id="30722" name="Picture 2" descr="http://pravdapfo.ru/sites/default/files/vakcina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997662"/>
            <a:ext cx="2366205" cy="1578259"/>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animal-store.ru/img/2015/050211/05074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653134"/>
            <a:ext cx="1872208" cy="2085887"/>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2222136.by/wp-content/uploads/2015/11/56882152-veternairian-colleges-in-u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921" y="4699525"/>
            <a:ext cx="2063343" cy="197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19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6" name="Picture 2" descr="http://900igr.net/datas/biologija/Urok-Pischevarenie/0027-027-Spasibo-za-vnima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1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1"/>
            <a:ext cx="8748464" cy="2088231"/>
          </a:xfrm>
        </p:spPr>
        <p:txBody>
          <a:bodyPr>
            <a:noAutofit/>
          </a:bodyPr>
          <a:lstStyle/>
          <a:p>
            <a:pPr algn="just"/>
            <a:r>
              <a:rPr lang="ru-RU" sz="1800" b="1" dirty="0"/>
              <a:t>Иммунопрофилактика </a:t>
            </a:r>
            <a:r>
              <a:rPr lang="ru-RU" sz="1800" dirty="0"/>
              <a:t>– метод индивидуальной или массовой защиты населения от инфекционных заболеваний путем создания или усиления искусственного иммунитета</a:t>
            </a:r>
            <a:r>
              <a:rPr lang="ru-RU" sz="1800" dirty="0" smtClean="0"/>
              <a:t>.</a:t>
            </a:r>
          </a:p>
          <a:p>
            <a:pPr algn="just"/>
            <a:r>
              <a:rPr lang="ru-RU" sz="1800" dirty="0" smtClean="0"/>
              <a:t> </a:t>
            </a:r>
            <a:r>
              <a:rPr lang="ru-RU" sz="1800" b="1" dirty="0"/>
              <a:t>Иммунитет</a:t>
            </a:r>
            <a:r>
              <a:rPr lang="ru-RU" sz="1800" dirty="0"/>
              <a:t> - способность человеческого организма противостоять не­благоприятным внешним факторам, например бактериям, вирусам, грибам, ядам различного происхождения, попадающим в организм с пищей и воздухом. </a:t>
            </a:r>
          </a:p>
        </p:txBody>
      </p:sp>
      <p:sp>
        <p:nvSpPr>
          <p:cNvPr id="4" name="Прямоугольник 3"/>
          <p:cNvSpPr/>
          <p:nvPr/>
        </p:nvSpPr>
        <p:spPr>
          <a:xfrm>
            <a:off x="107504" y="2723464"/>
            <a:ext cx="3384376"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t>В </a:t>
            </a:r>
            <a:r>
              <a:rPr lang="ru-RU" dirty="0"/>
              <a:t>реализации общего иммунитета участвуют центральные органы иммунитета (вилочковая железа, небные миндалины и др.), кожные покровы, слизистые оболочки, белки крови и т. п. </a:t>
            </a:r>
          </a:p>
        </p:txBody>
      </p:sp>
      <p:sp>
        <p:nvSpPr>
          <p:cNvPr id="5" name="Прямоугольник 4"/>
          <p:cNvSpPr/>
          <p:nvPr/>
        </p:nvSpPr>
        <p:spPr>
          <a:xfrm>
            <a:off x="3707904" y="2719782"/>
            <a:ext cx="5281938" cy="258532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dirty="0"/>
              <a:t>Средства специфического иммунитета (антитела - иммуноглобулины G и М) избирательны и образуются после перенесенного заболевания или прививки. У ребенка с высоким уровнем общего иммунитета снижается не толь­ко риск поствакцинальных осложнений, но и вероятность заболеть тем инфекционным заболеванием, от которого его прививают.</a:t>
            </a:r>
          </a:p>
        </p:txBody>
      </p:sp>
      <p:sp>
        <p:nvSpPr>
          <p:cNvPr id="6" name="Прямоугольник 5"/>
          <p:cNvSpPr/>
          <p:nvPr/>
        </p:nvSpPr>
        <p:spPr>
          <a:xfrm>
            <a:off x="755576" y="2204864"/>
            <a:ext cx="7920880"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b="1" dirty="0"/>
              <a:t>Условно иммунитет можно разделить на общий и специфический</a:t>
            </a:r>
            <a:r>
              <a:rPr lang="ru-RU" dirty="0"/>
              <a:t>. </a:t>
            </a:r>
          </a:p>
        </p:txBody>
      </p:sp>
      <p:pic>
        <p:nvPicPr>
          <p:cNvPr id="3074" name="Picture 2" descr="https://img.rl0.ru/pgc/c800x420/567b2b53-571e-db28-571e-db610a6db1c1.photo.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031788"/>
            <a:ext cx="2265040" cy="1698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yl.ru/misc/i/ai/167391/6190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192" y="5320918"/>
            <a:ext cx="2621361" cy="152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1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8712968" cy="3600400"/>
          </a:xfrm>
        </p:spPr>
        <p:txBody>
          <a:bodyPr>
            <a:normAutofit fontScale="92500" lnSpcReduction="20000"/>
          </a:bodyPr>
          <a:lstStyle/>
          <a:p>
            <a:pPr algn="ctr"/>
            <a:r>
              <a:rPr lang="ru-RU" sz="2200" b="1" dirty="0"/>
              <a:t>Иммунопрофилактика бывает:</a:t>
            </a:r>
          </a:p>
          <a:p>
            <a:pPr algn="just"/>
            <a:endParaRPr lang="ru-RU" sz="2200" dirty="0"/>
          </a:p>
          <a:p>
            <a:pPr algn="just"/>
            <a:r>
              <a:rPr lang="ru-RU" sz="2200" dirty="0"/>
              <a:t>-</a:t>
            </a:r>
            <a:r>
              <a:rPr lang="ru-RU" sz="2200" b="1" dirty="0"/>
              <a:t> специфическая </a:t>
            </a:r>
            <a:r>
              <a:rPr lang="ru-RU" sz="2200" dirty="0"/>
              <a:t>(направленная против конкретного возбудителя)</a:t>
            </a:r>
          </a:p>
          <a:p>
            <a:pPr algn="just"/>
            <a:endParaRPr lang="ru-RU" sz="2200" dirty="0"/>
          </a:p>
          <a:p>
            <a:pPr algn="just"/>
            <a:r>
              <a:rPr lang="ru-RU" sz="2200" dirty="0"/>
              <a:t>- </a:t>
            </a:r>
            <a:r>
              <a:rPr lang="ru-RU" sz="2200" b="1" dirty="0"/>
              <a:t>неспецифическая </a:t>
            </a:r>
            <a:r>
              <a:rPr lang="ru-RU" sz="2200" dirty="0"/>
              <a:t>(активация иммунной системы организма в целом)</a:t>
            </a:r>
          </a:p>
          <a:p>
            <a:pPr algn="just"/>
            <a:endParaRPr lang="ru-RU" sz="2200" dirty="0"/>
          </a:p>
          <a:p>
            <a:pPr algn="just"/>
            <a:r>
              <a:rPr lang="ru-RU" sz="2200" dirty="0"/>
              <a:t>-</a:t>
            </a:r>
            <a:r>
              <a:rPr lang="ru-RU" sz="2200" b="1" dirty="0"/>
              <a:t> активная </a:t>
            </a:r>
            <a:r>
              <a:rPr lang="ru-RU" sz="2200" dirty="0"/>
              <a:t>(выработка защитных антител самим организмом в ответ на введение вакцины)</a:t>
            </a:r>
          </a:p>
          <a:p>
            <a:pPr algn="just"/>
            <a:endParaRPr lang="ru-RU" sz="2200" dirty="0"/>
          </a:p>
          <a:p>
            <a:pPr algn="just"/>
            <a:r>
              <a:rPr lang="ru-RU" sz="2200" dirty="0"/>
              <a:t>- </a:t>
            </a:r>
            <a:r>
              <a:rPr lang="ru-RU" sz="2200" b="1" dirty="0"/>
              <a:t>пассивная</a:t>
            </a:r>
            <a:r>
              <a:rPr lang="ru-RU" sz="2200" dirty="0"/>
              <a:t> (введение в организм готовых антител)</a:t>
            </a:r>
          </a:p>
          <a:p>
            <a:endParaRPr lang="ru-RU" dirty="0"/>
          </a:p>
        </p:txBody>
      </p:sp>
      <p:pic>
        <p:nvPicPr>
          <p:cNvPr id="4098" name="Picture 2" descr="http://dynastystom.kiev.ua/blog/wp-content/uploads/2015/01/Types-of-anesthesia-in-modern-dentistry-700x7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861048"/>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4167664"/>
            <a:ext cx="6336704" cy="1200329"/>
          </a:xfrm>
          <a:prstGeom prst="rect">
            <a:avLst/>
          </a:prstGeom>
        </p:spPr>
        <p:txBody>
          <a:bodyPr wrap="square">
            <a:spAutoFit/>
          </a:bodyPr>
          <a:lstStyle/>
          <a:p>
            <a:pPr algn="just"/>
            <a:r>
              <a:rPr lang="ru-RU" dirty="0"/>
              <a:t>Успешное развитие медицины позволило найти эффективный метод профилактики, защиты от инфекционных заболеваний – метод своевременной вакцинации.</a:t>
            </a:r>
          </a:p>
        </p:txBody>
      </p:sp>
    </p:spTree>
    <p:extLst>
      <p:ext uri="{BB962C8B-B14F-4D97-AF65-F5344CB8AC3E}">
        <p14:creationId xmlns:p14="http://schemas.microsoft.com/office/powerpoint/2010/main" val="224675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908720"/>
            <a:ext cx="8712968" cy="3888432"/>
          </a:xfrm>
        </p:spPr>
        <p:txBody>
          <a:bodyPr>
            <a:normAutofit fontScale="92500"/>
          </a:bodyPr>
          <a:lstStyle/>
          <a:p>
            <a:pPr algn="just"/>
            <a:r>
              <a:rPr lang="ru-RU" sz="1800" b="1" dirty="0"/>
              <a:t>Вакцинация </a:t>
            </a:r>
            <a:r>
              <a:rPr lang="ru-RU" sz="1800" dirty="0"/>
              <a:t>– это введение в организм человека ослабленного или убитого </a:t>
            </a:r>
            <a:r>
              <a:rPr lang="ru-RU" sz="1600" dirty="0"/>
              <a:t>болезнетворного</a:t>
            </a:r>
            <a:r>
              <a:rPr lang="ru-RU" sz="1800" dirty="0"/>
              <a:t> агента (или искусственно синтезированного белка, который идентичен белку агента) для того, чтобы сформировать иммунитет путем выработки антител для борьбы с возбудителем заболевания. Среди микроорганизмов, против которых успешно борются при помощи прививок, могут быть вирусы (например, возбудители кори, краснухи, свинки, полиомиелита, гепатита А и В и др.) или бактерии (возбудители туберкулеза, дифтерии, коклюша, столбняка и др.). </a:t>
            </a:r>
            <a:endParaRPr lang="ru-RU" sz="1800" dirty="0" smtClean="0"/>
          </a:p>
          <a:p>
            <a:pPr algn="just"/>
            <a:r>
              <a:rPr lang="ru-RU" sz="1800" dirty="0" smtClean="0"/>
              <a:t>Чем </a:t>
            </a:r>
            <a:r>
              <a:rPr lang="ru-RU" sz="1800" dirty="0"/>
              <a:t>больше людей имеют иммунитет к той или иной болезни, тем меньше вероятность у остальных (неиммунных) заболеть, тем меньше вероятность возникновения эпидемии. </a:t>
            </a:r>
            <a:endParaRPr lang="ru-RU" sz="1800" dirty="0" smtClean="0"/>
          </a:p>
          <a:p>
            <a:pPr algn="just"/>
            <a:r>
              <a:rPr lang="ru-RU" sz="1800" dirty="0" smtClean="0"/>
              <a:t>Выработка </a:t>
            </a:r>
            <a:r>
              <a:rPr lang="ru-RU" sz="1800" dirty="0"/>
              <a:t>специфического иммунитета до проективного (защитного) уровня может быть достигнута при однократной вакцинации (корь, паротит, туберкулеза) или при многократной (полиомиелит, АКДС).</a:t>
            </a:r>
          </a:p>
        </p:txBody>
      </p:sp>
      <p:sp>
        <p:nvSpPr>
          <p:cNvPr id="3" name="Заголовок 2"/>
          <p:cNvSpPr>
            <a:spLocks noGrp="1"/>
          </p:cNvSpPr>
          <p:nvPr>
            <p:ph type="title"/>
          </p:nvPr>
        </p:nvSpPr>
        <p:spPr>
          <a:xfrm>
            <a:off x="467544" y="188640"/>
            <a:ext cx="8229600" cy="778098"/>
          </a:xfrm>
        </p:spPr>
        <p:txBody>
          <a:bodyPr/>
          <a:lstStyle/>
          <a:p>
            <a:pPr algn="ctr"/>
            <a:r>
              <a:rPr lang="ru-RU" dirty="0">
                <a:solidFill>
                  <a:srgbClr val="FF0000"/>
                </a:solidFill>
              </a:rPr>
              <a:t>Вакцинация</a:t>
            </a:r>
          </a:p>
        </p:txBody>
      </p:sp>
      <p:pic>
        <p:nvPicPr>
          <p:cNvPr id="5124" name="Picture 4" descr="http://fb.ru/misc/i/gallery/16531/273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788371"/>
            <a:ext cx="2160240" cy="190451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pillow.su/wp-content/uploads/2016/07/17_80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855" y="4803111"/>
            <a:ext cx="2018173" cy="190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3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16632"/>
            <a:ext cx="8856984" cy="3024335"/>
          </a:xfrm>
        </p:spPr>
        <p:txBody>
          <a:bodyPr>
            <a:normAutofit/>
          </a:bodyPr>
          <a:lstStyle/>
          <a:p>
            <a:pPr algn="just"/>
            <a:r>
              <a:rPr lang="ru-RU" sz="1700" dirty="0"/>
              <a:t>Вакцинация – это самое эффективное и экономически выгодное средство защиты против инфекционных болезней, известное современной медицине</a:t>
            </a:r>
            <a:r>
              <a:rPr lang="ru-RU" sz="1700" dirty="0" smtClean="0"/>
              <a:t>.</a:t>
            </a:r>
            <a:endParaRPr lang="ru-RU" sz="1700" dirty="0"/>
          </a:p>
          <a:p>
            <a:endParaRPr lang="ru-RU" dirty="0"/>
          </a:p>
        </p:txBody>
      </p:sp>
      <p:sp>
        <p:nvSpPr>
          <p:cNvPr id="4" name="Прямоугольник 3"/>
          <p:cNvSpPr/>
          <p:nvPr/>
        </p:nvSpPr>
        <p:spPr>
          <a:xfrm>
            <a:off x="131979" y="980728"/>
            <a:ext cx="8748972"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b="1" dirty="0"/>
              <a:t>Вакцины </a:t>
            </a:r>
            <a:r>
              <a:rPr lang="ru-RU" dirty="0"/>
              <a:t>— это биологические препараты, пред­назначенные для создания у людей, животных и птиц иммунитета к возбудителям заразных заболеваний. Их получают из ослабленных или убитых микроорганизмов или продуктов их жизнедеятельности. Основу каждой вакцины составляют защитные антигены, представляющие собой лишь небольшую часть бактериаль­ной клетки или вируса и обеспечивающие развитие специфического иммунного ответа.</a:t>
            </a:r>
          </a:p>
        </p:txBody>
      </p:sp>
      <p:sp>
        <p:nvSpPr>
          <p:cNvPr id="5" name="Прямоугольник 4"/>
          <p:cNvSpPr/>
          <p:nvPr/>
        </p:nvSpPr>
        <p:spPr>
          <a:xfrm>
            <a:off x="1500385" y="3088171"/>
            <a:ext cx="6012160" cy="369332"/>
          </a:xfrm>
          <a:prstGeom prst="rect">
            <a:avLst/>
          </a:prstGeom>
        </p:spPr>
        <p:txBody>
          <a:bodyPr wrap="square">
            <a:spAutoFit/>
          </a:bodyPr>
          <a:lstStyle/>
          <a:p>
            <a:pPr algn="ctr"/>
            <a:r>
              <a:rPr lang="ru-RU" b="1" dirty="0"/>
              <a:t>Кому и для чего необходимы вакцины</a:t>
            </a:r>
          </a:p>
        </p:txBody>
      </p:sp>
      <p:sp>
        <p:nvSpPr>
          <p:cNvPr id="7" name="Объект 1"/>
          <p:cNvSpPr txBox="1">
            <a:spLocks/>
          </p:cNvSpPr>
          <p:nvPr/>
        </p:nvSpPr>
        <p:spPr>
          <a:xfrm>
            <a:off x="131979" y="3477111"/>
            <a:ext cx="8832509" cy="2256145"/>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ru-RU" sz="1100" dirty="0" smtClean="0"/>
          </a:p>
          <a:p>
            <a:pPr algn="just"/>
            <a:r>
              <a:rPr lang="ru-RU" sz="2300" dirty="0" smtClean="0"/>
              <a:t>Массовые прививочные мероприятия необходимы для подготовки организма к быстрой и эффективной встрече с болезнетворным микробом. Вакцины, содержащие бактерии, вирусы или их антигены в безопасной форме, вводятся для того, чтобы иммунная система успела предварительно "познакомиться" с этим возбудителем и мобилизовать свои защитные ресурсы. Уже при повторной встрече с настоящим "врагом" организм будет готов очень быстро развить реакцию, которая в состоянии устранить вторгшийся вирус или бактерию до того, как им удастся в нем обосноваться и начать размножение.</a:t>
            </a:r>
          </a:p>
        </p:txBody>
      </p:sp>
      <p:pic>
        <p:nvPicPr>
          <p:cNvPr id="6146" name="Picture 2" descr="http://detskie-analizy.ru/wp-content/uploads/2013/12/vaccination-and-medicin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979" y="5582859"/>
            <a:ext cx="1777904" cy="12957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ediksosof.ru/gepatit/wp-content/uploads/2015/11/19711894-deystvie-privivki-ot-gepatita-a.jpg"/>
          <p:cNvPicPr>
            <a:picLocks noChangeAspect="1" noChangeArrowheads="1"/>
          </p:cNvPicPr>
          <p:nvPr/>
        </p:nvPicPr>
        <p:blipFill>
          <a:blip r:embed="rId3" cstate="print">
            <a:clrChange>
              <a:clrFrom>
                <a:srgbClr val="E9E9E9"/>
              </a:clrFrom>
              <a:clrTo>
                <a:srgbClr val="E9E9E9">
                  <a:alpha val="0"/>
                </a:srgbClr>
              </a:clrTo>
            </a:clrChange>
            <a:extLst>
              <a:ext uri="{28A0092B-C50C-407E-A947-70E740481C1C}">
                <a14:useLocalDpi xmlns:a14="http://schemas.microsoft.com/office/drawing/2010/main" val="0"/>
              </a:ext>
            </a:extLst>
          </a:blip>
          <a:srcRect/>
          <a:stretch>
            <a:fillRect/>
          </a:stretch>
        </p:blipFill>
        <p:spPr bwMode="auto">
          <a:xfrm>
            <a:off x="6962583" y="5440695"/>
            <a:ext cx="2001905" cy="141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02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06090"/>
          </a:xfrm>
        </p:spPr>
        <p:txBody>
          <a:bodyPr>
            <a:normAutofit fontScale="90000"/>
          </a:bodyPr>
          <a:lstStyle/>
          <a:p>
            <a:pPr algn="ctr"/>
            <a:r>
              <a:rPr lang="ru-RU" dirty="0">
                <a:solidFill>
                  <a:srgbClr val="FF0000"/>
                </a:solidFill>
              </a:rPr>
              <a:t>Способы введения вакцин</a:t>
            </a:r>
            <a:r>
              <a:rPr lang="ru-RU" dirty="0"/>
              <a:t/>
            </a:r>
            <a:br>
              <a:rPr lang="ru-RU" dirty="0"/>
            </a:br>
            <a:endParaRPr lang="ru-RU" dirty="0"/>
          </a:p>
        </p:txBody>
      </p:sp>
      <p:sp>
        <p:nvSpPr>
          <p:cNvPr id="4" name="Объект 3"/>
          <p:cNvSpPr>
            <a:spLocks noGrp="1"/>
          </p:cNvSpPr>
          <p:nvPr>
            <p:ph idx="1"/>
          </p:nvPr>
        </p:nvSpPr>
        <p:spPr>
          <a:xfrm>
            <a:off x="395536" y="836712"/>
            <a:ext cx="4320480" cy="3888432"/>
          </a:xfrm>
        </p:spPr>
        <p:txBody>
          <a:bodyPr>
            <a:normAutofit/>
          </a:bodyPr>
          <a:lstStyle/>
          <a:p>
            <a:endParaRPr lang="ru-RU" dirty="0"/>
          </a:p>
          <a:p>
            <a:pPr algn="just"/>
            <a:endParaRPr lang="ru-RU" dirty="0"/>
          </a:p>
          <a:p>
            <a:endParaRPr lang="ru-RU" dirty="0"/>
          </a:p>
          <a:p>
            <a:endParaRPr lang="ru-RU" dirty="0"/>
          </a:p>
        </p:txBody>
      </p:sp>
      <p:sp>
        <p:nvSpPr>
          <p:cNvPr id="6" name="Прямоугольник 5"/>
          <p:cNvSpPr/>
          <p:nvPr/>
        </p:nvSpPr>
        <p:spPr>
          <a:xfrm>
            <a:off x="107504" y="703723"/>
            <a:ext cx="626469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smtClean="0"/>
              <a:t>Внутрикожный </a:t>
            </a:r>
            <a:r>
              <a:rPr lang="ru-RU" b="1" dirty="0"/>
              <a:t>и накожный. </a:t>
            </a:r>
            <a:r>
              <a:rPr lang="ru-RU" dirty="0"/>
              <a:t>Классическим приме­ром, предназначенным для внутрикожного введения является БЦЖ. Другие вакцины с внутрикожным введением - живая </a:t>
            </a:r>
            <a:r>
              <a:rPr lang="ru-RU" dirty="0" err="1"/>
              <a:t>туляремийная</a:t>
            </a:r>
            <a:r>
              <a:rPr lang="ru-RU" dirty="0"/>
              <a:t> вакцина и вакцина против натуральной оспы. Традиционным местом для накожного введения вакцин является либо плечо (над дельтовидной мышцей), либо предплечье - сере­дина между запястьем и локтевым сгибом.</a:t>
            </a:r>
          </a:p>
        </p:txBody>
      </p:sp>
      <p:sp>
        <p:nvSpPr>
          <p:cNvPr id="7" name="Прямоугольник 6"/>
          <p:cNvSpPr/>
          <p:nvPr/>
        </p:nvSpPr>
        <p:spPr>
          <a:xfrm>
            <a:off x="107504" y="3717032"/>
            <a:ext cx="626469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smtClean="0"/>
              <a:t>Пероральный </a:t>
            </a:r>
            <a:r>
              <a:rPr lang="ru-RU" b="1" dirty="0"/>
              <a:t>(через рот). </a:t>
            </a:r>
            <a:r>
              <a:rPr lang="ru-RU" dirty="0"/>
              <a:t>Классическим примером пероральной вакцины является ОПВ - живая полиомиелитная вакцина. Обычно таким образом вводятся живые вакцины, защищающие от кишечных инфекций (полиомиелит, брюшной тиф). Для этого вида вакцинации не требуется специального образования и подго­товки.</a:t>
            </a:r>
          </a:p>
        </p:txBody>
      </p:sp>
      <p:pic>
        <p:nvPicPr>
          <p:cNvPr id="7170" name="Picture 2" descr="http://ic1.static.km.ru/sites/default/files/imagecache/620/megabook/health/data/pic/suf000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140" y="1044487"/>
            <a:ext cx="2615530" cy="17081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l.120-bal.ru/pars_docs/refs/37/36787/36787_html_33e6eb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8084" y="3961621"/>
            <a:ext cx="2337641" cy="154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54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836712"/>
            <a:ext cx="4320480" cy="3888432"/>
          </a:xfrm>
        </p:spPr>
        <p:txBody>
          <a:bodyPr>
            <a:normAutofit/>
          </a:bodyPr>
          <a:lstStyle/>
          <a:p>
            <a:endParaRPr lang="ru-RU" dirty="0"/>
          </a:p>
          <a:p>
            <a:pPr algn="just"/>
            <a:endParaRPr lang="ru-RU" dirty="0"/>
          </a:p>
          <a:p>
            <a:endParaRPr lang="ru-RU" dirty="0"/>
          </a:p>
          <a:p>
            <a:endParaRPr lang="ru-RU" dirty="0"/>
          </a:p>
        </p:txBody>
      </p:sp>
      <p:sp>
        <p:nvSpPr>
          <p:cNvPr id="6" name="Прямоугольник 5"/>
          <p:cNvSpPr/>
          <p:nvPr/>
        </p:nvSpPr>
        <p:spPr>
          <a:xfrm>
            <a:off x="107504" y="332656"/>
            <a:ext cx="6912768" cy="38779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a:t>Внутримышечный путь введения вакцин - наиболее предпочтительный способ вакцинации. </a:t>
            </a:r>
            <a:r>
              <a:rPr lang="ru-RU" sz="1750" dirty="0"/>
              <a:t>Детям делать прививку в ягодичную область не рекомендуется, так как в этом возрасте хорошо развит подкожно жировой слой, и попасть в ягодичную мышцу весьма затруднительно. Кроме того, любая инъекция в ягодичную область сопровождается определенным риском повреждения седалищного нерва у людей с анатомически­ми особенностями его прохождения в мышцах. Поэтому наиболее предпочтительным местом для внутримышечного введения вакцин у детей до 2 лет является переднебоковая поверхность бедра (в средней его трети).  В этом месте значительно развита мышечная масса, а подкожно жировой слой тоньше, чем в ягодичной области.</a:t>
            </a:r>
          </a:p>
        </p:txBody>
      </p:sp>
      <p:sp>
        <p:nvSpPr>
          <p:cNvPr id="7" name="Прямоугольник 6"/>
          <p:cNvSpPr/>
          <p:nvPr/>
        </p:nvSpPr>
        <p:spPr>
          <a:xfrm>
            <a:off x="110343" y="4365104"/>
            <a:ext cx="690992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a:t>Некоторые вакцины (например, живую гриппозную) вводят через нос с помощью специальных распылителей. </a:t>
            </a:r>
            <a:r>
              <a:rPr lang="ru-RU" dirty="0"/>
              <a:t>Разрабатывается аэрозольный способ введения вакцины на слизистые оболочки полости рта и верхних дыхательных путей, а также в виде таблеток или леденцов для рассасывания во рту.</a:t>
            </a:r>
          </a:p>
        </p:txBody>
      </p:sp>
      <p:pic>
        <p:nvPicPr>
          <p:cNvPr id="8194" name="Picture 2" descr="http://1-doctor.ru/data/tbl/content/big/1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7163614" y="764704"/>
            <a:ext cx="194616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anatate.bzi.ro/public/upload/photos/27/spray_nasal.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35" r="9694"/>
          <a:stretch/>
        </p:blipFill>
        <p:spPr bwMode="auto">
          <a:xfrm>
            <a:off x="7163614" y="3877727"/>
            <a:ext cx="1946162" cy="240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89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206</TotalTime>
  <Words>3878</Words>
  <Application>Microsoft Office PowerPoint</Application>
  <PresentationFormat>Экран (4:3)</PresentationFormat>
  <Paragraphs>245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Открытая</vt:lpstr>
      <vt:lpstr>ШКОЛА ВАКЦИНОПРОФИЛАКТИКИ</vt:lpstr>
      <vt:lpstr>Цикл образовательной подготовки состоит из трех занятий, продолжительностью 1 час каждое. Работа школы строится на групповой и индивидуальной основе – в течение трех дней подряд или через день.</vt:lpstr>
      <vt:lpstr>Занятие 1.  Вакцинация и иммунопрофилактика.</vt:lpstr>
      <vt:lpstr>Презентация PowerPoint</vt:lpstr>
      <vt:lpstr>Презентация PowerPoint</vt:lpstr>
      <vt:lpstr>Вакцинация</vt:lpstr>
      <vt:lpstr>Презентация PowerPoint</vt:lpstr>
      <vt:lpstr>Способы введения вакцин </vt:lpstr>
      <vt:lpstr>Презентация PowerPoint</vt:lpstr>
      <vt:lpstr>Презентация PowerPoint</vt:lpstr>
      <vt:lpstr>Занятие 2. </vt:lpstr>
      <vt:lpstr>Презентация PowerPoint</vt:lpstr>
      <vt:lpstr>Презентация PowerPoint</vt:lpstr>
      <vt:lpstr>Презентация PowerPoint</vt:lpstr>
      <vt:lpstr>Презентация PowerPoint</vt:lpstr>
      <vt:lpstr>Занятие 3. Противопоказания к проведению профилактических прививок.</vt:lpstr>
      <vt:lpstr>Все противопоказания делятся на:</vt:lpstr>
      <vt:lpstr>Презентация PowerPoint</vt:lpstr>
      <vt:lpstr>Абсолютные (постоянные) противопоказания к вакцинации:</vt:lpstr>
      <vt:lpstr>Относительные (временные) противопоказания к вакцинации:</vt:lpstr>
      <vt:lpstr>Презентация PowerPoint</vt:lpstr>
      <vt:lpstr>Отводы от прививок.</vt:lpstr>
      <vt:lpstr>Презентация PowerPoint</vt:lpstr>
      <vt:lpstr>Ситуации, при которых вакцину назначают с осторожностью. </vt:lpstr>
      <vt:lpstr>Презентация PowerPoint</vt:lpstr>
      <vt:lpstr>Презентация PowerPoint</vt:lpstr>
      <vt:lpstr>Презентация PowerPoint</vt:lpstr>
      <vt:lpstr>Презентация PowerPoint</vt:lpstr>
      <vt:lpstr>Презентация PowerPoint</vt:lpstr>
      <vt:lpstr>Вакцинация путешественников. </vt:lpstr>
      <vt:lpstr>В зависимости от региона, куда вы собираетесь, мо­гут быть рекомендована вакцинация против следующих болезней.</vt:lpstr>
      <vt:lpstr>Презентация PowerPoint</vt:lpstr>
      <vt:lpstr>Презентация PowerPoint</vt:lpstr>
      <vt:lpstr>Вакцинация по эпидемиологическим показаниям</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ШКОЛА ВАКЦИНОПРОФИЛАКТИКИ</dc:title>
  <dc:creator>Заброда Мария</dc:creator>
  <cp:lastModifiedBy>Сыроватко Юлия</cp:lastModifiedBy>
  <cp:revision>73</cp:revision>
  <dcterms:created xsi:type="dcterms:W3CDTF">2016-09-15T08:10:28Z</dcterms:created>
  <dcterms:modified xsi:type="dcterms:W3CDTF">2016-09-16T08:27:37Z</dcterms:modified>
</cp:coreProperties>
</file>