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11.10.2016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11.10.2016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11.10.2016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11.10.2016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11.10.2016</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11.10.2016</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4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4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784976" cy="21236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4400" b="1" dirty="0">
                <a:solidFill>
                  <a:srgbClr val="0070C0"/>
                </a:solidFill>
              </a:rPr>
              <a:t>Школа здоровья.</a:t>
            </a:r>
            <a:endParaRPr lang="ru-RU" sz="4400" dirty="0">
              <a:solidFill>
                <a:srgbClr val="0070C0"/>
              </a:solidFill>
            </a:endParaRPr>
          </a:p>
          <a:p>
            <a:pPr algn="ctr"/>
            <a:r>
              <a:rPr lang="ru-RU" sz="4400" b="1" dirty="0">
                <a:solidFill>
                  <a:srgbClr val="0070C0"/>
                </a:solidFill>
              </a:rPr>
              <a:t>Профилактика заболеваний зубов и полости рта.</a:t>
            </a:r>
            <a:endParaRPr lang="ru-RU" sz="4400" dirty="0">
              <a:solidFill>
                <a:srgbClr val="0070C0"/>
              </a:solidFill>
            </a:endParaRPr>
          </a:p>
        </p:txBody>
      </p:sp>
      <p:pic>
        <p:nvPicPr>
          <p:cNvPr id="1026" name="Picture 2" descr="http://photo.7ya.ru/ph/2012/11/23/1353667099294.jpg?rnd=-1504169600"/>
          <p:cNvPicPr>
            <a:picLocks noChangeAspect="1" noChangeArrowheads="1"/>
          </p:cNvPicPr>
          <p:nvPr/>
        </p:nvPicPr>
        <p:blipFill rotWithShape="1">
          <a:blip r:embed="rId2">
            <a:extLst>
              <a:ext uri="{28A0092B-C50C-407E-A947-70E740481C1C}">
                <a14:useLocalDpi xmlns:a14="http://schemas.microsoft.com/office/drawing/2010/main" val="0"/>
              </a:ext>
            </a:extLst>
          </a:blip>
          <a:srcRect r="5759" b="7145"/>
          <a:stretch/>
        </p:blipFill>
        <p:spPr bwMode="auto">
          <a:xfrm>
            <a:off x="1547664" y="2492896"/>
            <a:ext cx="6260874" cy="417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675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520940" cy="398944"/>
          </a:xfrm>
        </p:spPr>
        <p:txBody>
          <a:bodyPr/>
          <a:lstStyle/>
          <a:p>
            <a:pPr algn="ctr"/>
            <a:r>
              <a:rPr lang="ru-RU" sz="2400" b="1" dirty="0">
                <a:solidFill>
                  <a:srgbClr val="0070C0"/>
                </a:solidFill>
              </a:rPr>
              <a:t>Профилактика кариеса</a:t>
            </a:r>
          </a:p>
        </p:txBody>
      </p:sp>
      <p:sp>
        <p:nvSpPr>
          <p:cNvPr id="3" name="Объект 2"/>
          <p:cNvSpPr>
            <a:spLocks noGrp="1"/>
          </p:cNvSpPr>
          <p:nvPr>
            <p:ph idx="1"/>
          </p:nvPr>
        </p:nvSpPr>
        <p:spPr>
          <a:xfrm>
            <a:off x="323528" y="620688"/>
            <a:ext cx="8496944" cy="384156"/>
          </a:xfrm>
        </p:spPr>
        <p:txBody>
          <a:bodyPr/>
          <a:lstStyle/>
          <a:p>
            <a:pPr algn="ctr"/>
            <a:r>
              <a:rPr lang="ru-RU" dirty="0"/>
              <a:t>Все мероприятия по профилактике кариеса можно объединить в две группы:</a:t>
            </a:r>
          </a:p>
        </p:txBody>
      </p:sp>
      <p:sp>
        <p:nvSpPr>
          <p:cNvPr id="4" name="Прямоугольник 3"/>
          <p:cNvSpPr/>
          <p:nvPr/>
        </p:nvSpPr>
        <p:spPr>
          <a:xfrm>
            <a:off x="2185102" y="1052736"/>
            <a:ext cx="6851394" cy="2308324"/>
          </a:xfrm>
          <a:prstGeom prst="rect">
            <a:avLst/>
          </a:prstGeom>
        </p:spPr>
        <p:txBody>
          <a:bodyPr wrap="square">
            <a:spAutoFit/>
          </a:bodyPr>
          <a:lstStyle/>
          <a:p>
            <a:pPr algn="just"/>
            <a:r>
              <a:rPr lang="ru-RU" sz="1600" b="1" dirty="0"/>
              <a:t>1. Внешняя (экзогенная) </a:t>
            </a:r>
            <a:r>
              <a:rPr lang="ru-RU" sz="1600" dirty="0" err="1"/>
              <a:t>безлекарственная</a:t>
            </a:r>
            <a:r>
              <a:rPr lang="ru-RU" sz="1600" dirty="0"/>
              <a:t> профилактика кариеса зубов включает употребление богатой белками, аминокислотами, макро- и микроэлементами, витаминами пищи. Особенно важны продукты, содержащие кальций и фосфор (молочные и рыбные продукты). </a:t>
            </a:r>
            <a:r>
              <a:rPr lang="ru-RU" sz="1600" dirty="0" err="1"/>
              <a:t>Безлекарственная</a:t>
            </a:r>
            <a:r>
              <a:rPr lang="ru-RU" sz="1600" dirty="0"/>
              <a:t> профилактика предполагает преимущественное употребление жесткой пищи, тщательную личную гигиену полости рта с применением лечебно-профилактических зубных паст, ограничение углеводов, замену сахара на сахарозаменители, отказ от слишком горячих и холодны напитков.</a:t>
            </a:r>
          </a:p>
        </p:txBody>
      </p:sp>
      <p:sp>
        <p:nvSpPr>
          <p:cNvPr id="5" name="Прямоугольник 4"/>
          <p:cNvSpPr/>
          <p:nvPr/>
        </p:nvSpPr>
        <p:spPr>
          <a:xfrm>
            <a:off x="150707" y="3741986"/>
            <a:ext cx="6149485" cy="255454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1" dirty="0"/>
              <a:t>2. Лекарственная профилактика </a:t>
            </a:r>
            <a:r>
              <a:rPr lang="ru-RU" sz="1600" dirty="0"/>
              <a:t>подразумевает применение препаратов кальция и фтора, витаминов В1, В6, D, рыбьего жира, </a:t>
            </a:r>
            <a:r>
              <a:rPr lang="ru-RU" sz="1600" dirty="0" err="1"/>
              <a:t>нуклеината</a:t>
            </a:r>
            <a:r>
              <a:rPr lang="ru-RU" sz="1600" dirty="0"/>
              <a:t> натрия, фитина, метионина, и т.д. Назначают эти препараты чаще всего детям, особенно зимой и весной, когда организм испытывает недостаток в витаминах и микроэлементах. Лекарственная профилактика заключается в применении </a:t>
            </a:r>
            <a:r>
              <a:rPr lang="ru-RU" sz="1600" dirty="0" err="1"/>
              <a:t>реминерализующих</a:t>
            </a:r>
            <a:r>
              <a:rPr lang="ru-RU" sz="1600" dirty="0"/>
              <a:t> средств (растворов глюконата кальция, фтористого натрия, </a:t>
            </a:r>
            <a:r>
              <a:rPr lang="ru-RU" sz="1600" dirty="0" err="1"/>
              <a:t>ремодента</a:t>
            </a:r>
            <a:r>
              <a:rPr lang="ru-RU" sz="1600" dirty="0"/>
              <a:t>; фтористого лака и гелей) в виде аппликаций на твердые ткани зубов, полосканий, ванночек или электрофореза, втирания</a:t>
            </a:r>
            <a:r>
              <a:rPr lang="ru-RU" sz="1600" dirty="0" smtClean="0"/>
              <a:t>.</a:t>
            </a:r>
            <a:endParaRPr lang="ru-RU" sz="1600" dirty="0"/>
          </a:p>
        </p:txBody>
      </p:sp>
      <p:pic>
        <p:nvPicPr>
          <p:cNvPr id="10242" name="Picture 2" descr="http://previews.123rf.com/images/martm/martm1205/martm120500006/13816009-meat-diary-products-and-seafood-borders--Stock-Vector-meat-ham-dair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082"/>
          <a:stretch/>
        </p:blipFill>
        <p:spPr bwMode="auto">
          <a:xfrm>
            <a:off x="107504" y="908720"/>
            <a:ext cx="207759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dynastystom.kiev.ua/blog/wp-content/uploads/2015/08/gigiena-polosti-rta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786" r="11470"/>
          <a:stretch/>
        </p:blipFill>
        <p:spPr bwMode="auto">
          <a:xfrm>
            <a:off x="137050" y="2791080"/>
            <a:ext cx="1986678"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dom-medic.ru/wp-content/uploads/2015/10/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523185"/>
            <a:ext cx="2359294" cy="132710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adent.ru/images/remineralizacija-zubov1.jpg"/>
          <p:cNvPicPr>
            <a:picLocks noChangeAspect="1" noChangeArrowheads="1"/>
          </p:cNvPicPr>
          <p:nvPr/>
        </p:nvPicPr>
        <p:blipFill rotWithShape="1">
          <a:blip r:embed="rId5">
            <a:extLst>
              <a:ext uri="{28A0092B-C50C-407E-A947-70E740481C1C}">
                <a14:useLocalDpi xmlns:a14="http://schemas.microsoft.com/office/drawing/2010/main" val="0"/>
              </a:ext>
            </a:extLst>
          </a:blip>
          <a:srcRect b="11160"/>
          <a:stretch/>
        </p:blipFill>
        <p:spPr bwMode="auto">
          <a:xfrm>
            <a:off x="6458611" y="4845961"/>
            <a:ext cx="2474503" cy="145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5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520940" cy="398944"/>
          </a:xfrm>
        </p:spPr>
        <p:txBody>
          <a:bodyPr/>
          <a:lstStyle/>
          <a:p>
            <a:pPr algn="ctr"/>
            <a:r>
              <a:rPr lang="ru-RU" sz="2400" b="1" dirty="0">
                <a:solidFill>
                  <a:srgbClr val="0070C0"/>
                </a:solidFill>
              </a:rPr>
              <a:t>Правильное питание</a:t>
            </a:r>
          </a:p>
        </p:txBody>
      </p:sp>
      <p:sp>
        <p:nvSpPr>
          <p:cNvPr id="3" name="Объект 2"/>
          <p:cNvSpPr>
            <a:spLocks noGrp="1"/>
          </p:cNvSpPr>
          <p:nvPr>
            <p:ph idx="1"/>
          </p:nvPr>
        </p:nvSpPr>
        <p:spPr>
          <a:xfrm>
            <a:off x="179512" y="476672"/>
            <a:ext cx="8712968" cy="2808312"/>
          </a:xfrm>
        </p:spPr>
        <p:txBody>
          <a:bodyPr>
            <a:normAutofit/>
          </a:bodyPr>
          <a:lstStyle/>
          <a:p>
            <a:pPr algn="just"/>
            <a:r>
              <a:rPr lang="ru-RU" b="0" dirty="0"/>
              <a:t>Потребляемая пища должна быть полноценной по составу и качеству. В первую очередь она должна содержать достаточное количество витаминов и микроэлементов, особенно витаминов С, В, А, а также кальция, меди, фтора. Злоупотребление углеводами, основной питательной средой для патогенной микрофлоры полости рта, способствует развитию болезней зубов. Пища должна быть сбалансированной по соотношению белков, жиров и углеводов. Отрицательно сказывается на состоянии зубов употребление только пищи мягкой консистенции, поэтому в рационе должны обязательно присутствовать твердые продукты, особенно фрукты и овощи. Это способствует "тренировке" жевательного аппарата</a:t>
            </a:r>
            <a:r>
              <a:rPr lang="ru-RU" b="0" dirty="0" smtClean="0"/>
              <a:t>.</a:t>
            </a:r>
            <a:endParaRPr lang="ru-RU" b="0" dirty="0"/>
          </a:p>
          <a:p>
            <a:pPr algn="just"/>
            <a:r>
              <a:rPr lang="ru-RU" b="0" dirty="0"/>
              <a:t>Специальных диет именно для профилактики заболеваний полости рта нет, главное – питание должно быть здоровым.</a:t>
            </a:r>
          </a:p>
          <a:p>
            <a:endParaRPr lang="ru-RU" dirty="0"/>
          </a:p>
        </p:txBody>
      </p:sp>
      <p:pic>
        <p:nvPicPr>
          <p:cNvPr id="11268" name="Picture 4" descr="http://kideat.ru/wp-content/uploads/2016/06/foods-high-in-calc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56993"/>
            <a:ext cx="3590071" cy="306791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tutknow.ru/uploads/posts/2013-04/1365190963_v-kakih-produktah-soderzhitsya-f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958" y="3356992"/>
            <a:ext cx="3451430" cy="30679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25707" y="4301723"/>
            <a:ext cx="1152128" cy="1107996"/>
          </a:xfrm>
          <a:prstGeom prst="rect">
            <a:avLst/>
          </a:prstGeom>
          <a:noFill/>
        </p:spPr>
        <p:txBody>
          <a:bodyPr wrap="square" rtlCol="0">
            <a:spAutoFit/>
          </a:bodyPr>
          <a:lstStyle/>
          <a:p>
            <a:r>
              <a:rPr lang="en-US" sz="6600" b="1" dirty="0" smtClean="0"/>
              <a:t>F</a:t>
            </a:r>
            <a:endParaRPr lang="ru-RU" sz="6600" b="1" dirty="0"/>
          </a:p>
        </p:txBody>
      </p:sp>
    </p:spTree>
    <p:extLst>
      <p:ext uri="{BB962C8B-B14F-4D97-AF65-F5344CB8AC3E}">
        <p14:creationId xmlns:p14="http://schemas.microsoft.com/office/powerpoint/2010/main" val="2349779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520940" cy="548640"/>
          </a:xfrm>
        </p:spPr>
        <p:txBody>
          <a:bodyPr/>
          <a:lstStyle/>
          <a:p>
            <a:pPr algn="ctr"/>
            <a:r>
              <a:rPr lang="ru-RU" sz="2400" b="1" dirty="0">
                <a:solidFill>
                  <a:srgbClr val="0070C0"/>
                </a:solidFill>
              </a:rPr>
              <a:t>Выбор зубной щетки</a:t>
            </a:r>
          </a:p>
        </p:txBody>
      </p:sp>
      <p:sp>
        <p:nvSpPr>
          <p:cNvPr id="3" name="Объект 2"/>
          <p:cNvSpPr>
            <a:spLocks noGrp="1"/>
          </p:cNvSpPr>
          <p:nvPr>
            <p:ph idx="1"/>
          </p:nvPr>
        </p:nvSpPr>
        <p:spPr>
          <a:xfrm>
            <a:off x="251520" y="591705"/>
            <a:ext cx="8568952" cy="4200580"/>
          </a:xfrm>
        </p:spPr>
        <p:txBody>
          <a:bodyPr>
            <a:normAutofit fontScale="92500" lnSpcReduction="20000"/>
          </a:bodyPr>
          <a:lstStyle/>
          <a:p>
            <a:pPr algn="just"/>
            <a:r>
              <a:rPr lang="ru-RU" sz="1900" b="0" dirty="0"/>
              <a:t>Зубная щетка должна соответствовать анатомическим особенностям вашей ротовой полости. Головка щетки должна быть изогнутой и не слишком широкой. Лучше, когда щетина располагается редкими пучками, подстриженными в виде копья. Щетки с излишне густой щетиной затрудняют уход за ними, а также снижают очищающий эффект.</a:t>
            </a:r>
          </a:p>
          <a:p>
            <a:pPr algn="just"/>
            <a:endParaRPr lang="ru-RU" sz="1900" b="0" dirty="0"/>
          </a:p>
          <a:p>
            <a:pPr algn="just"/>
            <a:r>
              <a:rPr lang="ru-RU" sz="1900" b="0" dirty="0"/>
              <a:t>Зубная щетка легко загрязняется, поэтому ее нужно содержать в абсолютной чистоте. После чистки зубов щетку промыть тщательно в проточной воде с мылом и поставить в стакан щетиной вверх. Щетку необходимо менять раз в месяц, так как сама щетка изнашивается, что уменьшает чистящий эффект и ведет к накоплению микроорганизмов – рассаднику инфекций.</a:t>
            </a:r>
          </a:p>
          <a:p>
            <a:pPr algn="just"/>
            <a:endParaRPr lang="ru-RU" sz="1900" b="0" dirty="0"/>
          </a:p>
          <a:p>
            <a:pPr algn="just"/>
            <a:r>
              <a:rPr lang="ru-RU" sz="1900" b="0" dirty="0"/>
              <a:t>После приема пищи, когда нет возможности сполоснуть рот и тем более воспользоваться зубной щеткой, очистите жевательные поверхности зубов и межзубные промежутки с помощью зубочистки.</a:t>
            </a:r>
          </a:p>
          <a:p>
            <a:endParaRPr lang="ru-RU" dirty="0"/>
          </a:p>
        </p:txBody>
      </p:sp>
      <p:pic>
        <p:nvPicPr>
          <p:cNvPr id="12290" name="Picture 2" descr="http://www.colgateprofessional.ru/LeadershipRU/Products/Images/ProductShot_Toothbrush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653136"/>
            <a:ext cx="3736479" cy="201135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xn----8sbkec4bf2ahge.xn--p1ai/uploads/zubnaya_n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519262"/>
            <a:ext cx="2413693" cy="214523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duhi99.ru/wa-data/public/shop/products/46/33/3346/images/3394/3394.750x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653136"/>
            <a:ext cx="2155372" cy="201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6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534" y="97402"/>
            <a:ext cx="7520940" cy="379270"/>
          </a:xfrm>
        </p:spPr>
        <p:txBody>
          <a:bodyPr/>
          <a:lstStyle/>
          <a:p>
            <a:pPr algn="ctr"/>
            <a:r>
              <a:rPr lang="ru-RU" sz="2400" b="1" dirty="0">
                <a:solidFill>
                  <a:srgbClr val="0070C0"/>
                </a:solidFill>
              </a:rPr>
              <a:t>Зубные пасты</a:t>
            </a:r>
          </a:p>
        </p:txBody>
      </p:sp>
      <p:sp>
        <p:nvSpPr>
          <p:cNvPr id="3" name="Объект 2"/>
          <p:cNvSpPr>
            <a:spLocks noGrp="1"/>
          </p:cNvSpPr>
          <p:nvPr>
            <p:ph idx="1"/>
          </p:nvPr>
        </p:nvSpPr>
        <p:spPr>
          <a:xfrm>
            <a:off x="2844719" y="823068"/>
            <a:ext cx="6066783" cy="1368576"/>
          </a:xfrm>
        </p:spPr>
        <p:txBody>
          <a:bodyPr>
            <a:normAutofit/>
          </a:bodyPr>
          <a:lstStyle/>
          <a:p>
            <a:pPr algn="just"/>
            <a:r>
              <a:rPr lang="ru-RU" dirty="0"/>
              <a:t>Гигиенические зубные </a:t>
            </a:r>
            <a:r>
              <a:rPr lang="ru-RU" dirty="0" smtClean="0"/>
              <a:t>пасты. </a:t>
            </a:r>
            <a:r>
              <a:rPr lang="ru-RU" b="0" dirty="0" smtClean="0"/>
              <a:t>Оказывают </a:t>
            </a:r>
            <a:r>
              <a:rPr lang="ru-RU" b="0" dirty="0"/>
              <a:t>только очищающее и освежающее действие и не содержат специальных лечебных и профилактических компонентов. Наиболее распространенные зубные пасты – "Апельсиновая", "Мятная", "Семейная".</a:t>
            </a:r>
          </a:p>
        </p:txBody>
      </p:sp>
      <p:sp>
        <p:nvSpPr>
          <p:cNvPr id="4" name="Прямоугольник 3"/>
          <p:cNvSpPr/>
          <p:nvPr/>
        </p:nvSpPr>
        <p:spPr>
          <a:xfrm>
            <a:off x="251520" y="436022"/>
            <a:ext cx="8712968" cy="369332"/>
          </a:xfrm>
          <a:prstGeom prst="rect">
            <a:avLst/>
          </a:prstGeom>
        </p:spPr>
        <p:txBody>
          <a:bodyPr wrap="square">
            <a:spAutoFit/>
          </a:bodyPr>
          <a:lstStyle/>
          <a:p>
            <a:pPr algn="ctr"/>
            <a:r>
              <a:rPr lang="ru-RU" dirty="0"/>
              <a:t>Зубные пасты подразделяются на гигиенические и лечебно-профилактические.</a:t>
            </a:r>
          </a:p>
        </p:txBody>
      </p:sp>
      <p:pic>
        <p:nvPicPr>
          <p:cNvPr id="13314" name="Picture 2" descr="http://pensioner46.ru/storage/press/big/2016/05/13/2_573616fb4be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23068"/>
            <a:ext cx="2737148" cy="13685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23390" y="2218840"/>
            <a:ext cx="4373120" cy="369332"/>
          </a:xfrm>
          <a:prstGeom prst="rect">
            <a:avLst/>
          </a:prstGeom>
        </p:spPr>
        <p:txBody>
          <a:bodyPr wrap="none">
            <a:spAutoFit/>
          </a:bodyPr>
          <a:lstStyle/>
          <a:p>
            <a:r>
              <a:rPr lang="ru-RU" b="1" dirty="0"/>
              <a:t>Лечебно-профилактические зубные пасты</a:t>
            </a:r>
          </a:p>
        </p:txBody>
      </p:sp>
      <p:sp>
        <p:nvSpPr>
          <p:cNvPr id="6" name="Прямоугольник 5"/>
          <p:cNvSpPr/>
          <p:nvPr/>
        </p:nvSpPr>
        <p:spPr>
          <a:xfrm>
            <a:off x="107504" y="2588172"/>
            <a:ext cx="8856984" cy="584775"/>
          </a:xfrm>
          <a:prstGeom prst="rect">
            <a:avLst/>
          </a:prstGeom>
        </p:spPr>
        <p:txBody>
          <a:bodyPr wrap="square">
            <a:spAutoFit/>
          </a:bodyPr>
          <a:lstStyle/>
          <a:p>
            <a:pPr algn="just"/>
            <a:r>
              <a:rPr lang="ru-RU" sz="1600" dirty="0"/>
              <a:t>В их состав кроме вышеуказанных компонентов также входят биологически активные добавки: витамины, экстракты, настои лекарственных растений, соли, микроэлементы, ферменты. </a:t>
            </a:r>
          </a:p>
        </p:txBody>
      </p:sp>
      <p:sp>
        <p:nvSpPr>
          <p:cNvPr id="7" name="Прямоугольник 6"/>
          <p:cNvSpPr/>
          <p:nvPr/>
        </p:nvSpPr>
        <p:spPr>
          <a:xfrm>
            <a:off x="107504" y="3200472"/>
            <a:ext cx="8856984" cy="1323439"/>
          </a:xfrm>
          <a:prstGeom prst="rect">
            <a:avLst/>
          </a:prstGeom>
        </p:spPr>
        <p:txBody>
          <a:bodyPr wrap="square">
            <a:spAutoFit/>
          </a:bodyPr>
          <a:lstStyle/>
          <a:p>
            <a:pPr algn="just"/>
            <a:r>
              <a:rPr lang="ru-RU" sz="1600" dirty="0"/>
              <a:t>Эти пасты предназначены, как для повседневного ухода за полостью рта с профилактической и гигиенической целями, так и для профилактики кариеса, заболеваний пародонта, </a:t>
            </a:r>
            <a:r>
              <a:rPr lang="ru-RU" sz="1600" dirty="0" err="1"/>
              <a:t>некариозных</a:t>
            </a:r>
            <a:r>
              <a:rPr lang="ru-RU" sz="1600" dirty="0"/>
              <a:t> поражений, заболеваний слизистой оболочки полости рта. Все лечебно-профилактические зубные пасты делятся в зависимости от входящих в их рецептуру биологически активных веществ на 5 групп:</a:t>
            </a:r>
          </a:p>
        </p:txBody>
      </p:sp>
      <p:sp>
        <p:nvSpPr>
          <p:cNvPr id="8" name="Прямоугольник 7"/>
          <p:cNvSpPr/>
          <p:nvPr/>
        </p:nvSpPr>
        <p:spPr>
          <a:xfrm>
            <a:off x="121870" y="4523911"/>
            <a:ext cx="5386234"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b="1" dirty="0"/>
              <a:t>- пасты, содержащие растительные препараты: </a:t>
            </a:r>
            <a:r>
              <a:rPr lang="ru-RU" sz="1600" dirty="0"/>
              <a:t>"</a:t>
            </a:r>
            <a:r>
              <a:rPr lang="ru-RU" sz="1600" dirty="0" err="1"/>
              <a:t>Менал</a:t>
            </a:r>
            <a:r>
              <a:rPr lang="ru-RU" sz="1600" dirty="0"/>
              <a:t>", "Новинка", "Ромашка";</a:t>
            </a:r>
          </a:p>
          <a:p>
            <a:r>
              <a:rPr lang="ru-RU" sz="1600" b="1" dirty="0"/>
              <a:t>- солевые зубные пасты: </a:t>
            </a:r>
            <a:r>
              <a:rPr lang="ru-RU" sz="1600" dirty="0"/>
              <a:t>"Бальзам";</a:t>
            </a:r>
          </a:p>
          <a:p>
            <a:r>
              <a:rPr lang="ru-RU" sz="1600" b="1" dirty="0"/>
              <a:t>- зубные пасты, содержащие ферменты: </a:t>
            </a:r>
            <a:r>
              <a:rPr lang="ru-RU" sz="1600" dirty="0"/>
              <a:t>"Особая";</a:t>
            </a:r>
          </a:p>
          <a:p>
            <a:r>
              <a:rPr lang="ru-RU" sz="1600" b="1" dirty="0"/>
              <a:t>- зубные пасты, содержащие различные биологически активные добавки: </a:t>
            </a:r>
            <a:r>
              <a:rPr lang="ru-RU" sz="1600" dirty="0"/>
              <a:t>"Прима", "</a:t>
            </a:r>
            <a:r>
              <a:rPr lang="ru-RU" sz="1600" dirty="0" err="1"/>
              <a:t>Бороглицериновая</a:t>
            </a:r>
            <a:r>
              <a:rPr lang="ru-RU" sz="1600" dirty="0"/>
              <a:t>";</a:t>
            </a:r>
          </a:p>
          <a:p>
            <a:r>
              <a:rPr lang="ru-RU" sz="1600" b="1" dirty="0"/>
              <a:t>- </a:t>
            </a:r>
            <a:r>
              <a:rPr lang="ru-RU" sz="1600" b="1" dirty="0" err="1"/>
              <a:t>противокариозные</a:t>
            </a:r>
            <a:r>
              <a:rPr lang="ru-RU" sz="1600" b="1" dirty="0"/>
              <a:t> зубные пасты: </a:t>
            </a:r>
            <a:r>
              <a:rPr lang="ru-RU" sz="1600" dirty="0"/>
              <a:t>"Жемчуг", "</a:t>
            </a:r>
            <a:r>
              <a:rPr lang="ru-RU" sz="1600" dirty="0" err="1"/>
              <a:t>Blend</a:t>
            </a:r>
            <a:r>
              <a:rPr lang="ru-RU" sz="1600" dirty="0"/>
              <a:t>-a-</a:t>
            </a:r>
            <a:r>
              <a:rPr lang="ru-RU" sz="1600" dirty="0" err="1"/>
              <a:t>med</a:t>
            </a:r>
            <a:r>
              <a:rPr lang="ru-RU" sz="1600" dirty="0"/>
              <a:t>", "</a:t>
            </a:r>
            <a:r>
              <a:rPr lang="ru-RU" sz="1600" dirty="0" err="1"/>
              <a:t>Fqua-fresh</a:t>
            </a:r>
            <a:r>
              <a:rPr lang="ru-RU" sz="1600" dirty="0"/>
              <a:t>", "</a:t>
            </a:r>
            <a:r>
              <a:rPr lang="ru-RU" sz="1600" dirty="0" err="1"/>
              <a:t>Colgate</a:t>
            </a:r>
            <a:r>
              <a:rPr lang="ru-RU" sz="1600" dirty="0"/>
              <a:t>".</a:t>
            </a:r>
          </a:p>
        </p:txBody>
      </p:sp>
      <p:pic>
        <p:nvPicPr>
          <p:cNvPr id="13316" name="Picture 4" descr="http://morkovka38.ru/upload/product_5541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96544">
            <a:off x="6542187" y="4582964"/>
            <a:ext cx="241847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i.ebayimg.com/images/i/171543286643-0-1/s-l1000.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200967">
            <a:off x="5436096" y="4933370"/>
            <a:ext cx="2174545" cy="1243183"/>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apraksin44.ru/wp-content/uploads/2011/01/Blend-a-med-Bio-fluorine-Oak-Bark-300x113.png"/>
          <p:cNvPicPr>
            <a:picLocks noChangeAspect="1" noChangeArrowheads="1"/>
          </p:cNvPicPr>
          <p:nvPr/>
        </p:nvPicPr>
        <p:blipFill>
          <a:blip r:embed="rId5">
            <a:clrChange>
              <a:clrFrom>
                <a:srgbClr val="D7EAFF"/>
              </a:clrFrom>
              <a:clrTo>
                <a:srgbClr val="D7EAFF">
                  <a:alpha val="0"/>
                </a:srgbClr>
              </a:clrTo>
            </a:clrChange>
            <a:extLst>
              <a:ext uri="{28A0092B-C50C-407E-A947-70E740481C1C}">
                <a14:useLocalDpi xmlns:a14="http://schemas.microsoft.com/office/drawing/2010/main" val="0"/>
              </a:ext>
            </a:extLst>
          </a:blip>
          <a:srcRect/>
          <a:stretch>
            <a:fillRect/>
          </a:stretch>
        </p:blipFill>
        <p:spPr bwMode="auto">
          <a:xfrm>
            <a:off x="6228184" y="5805264"/>
            <a:ext cx="2314398" cy="87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84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0605" y="44624"/>
            <a:ext cx="1705331" cy="548640"/>
          </a:xfrm>
        </p:spPr>
        <p:txBody>
          <a:bodyPr/>
          <a:lstStyle/>
          <a:p>
            <a:r>
              <a:rPr lang="ru-RU" sz="1800" b="1" dirty="0"/>
              <a:t>Зубные гели</a:t>
            </a:r>
          </a:p>
        </p:txBody>
      </p:sp>
      <p:sp>
        <p:nvSpPr>
          <p:cNvPr id="3" name="Объект 2"/>
          <p:cNvSpPr>
            <a:spLocks noGrp="1"/>
          </p:cNvSpPr>
          <p:nvPr>
            <p:ph idx="1"/>
          </p:nvPr>
        </p:nvSpPr>
        <p:spPr>
          <a:xfrm>
            <a:off x="107504" y="548680"/>
            <a:ext cx="6480720" cy="2592288"/>
          </a:xfrm>
        </p:spPr>
        <p:txBody>
          <a:bodyPr>
            <a:normAutofit fontScale="92500" lnSpcReduction="10000"/>
          </a:bodyPr>
          <a:lstStyle/>
          <a:p>
            <a:pPr algn="just"/>
            <a:r>
              <a:rPr lang="ru-RU" b="0" dirty="0"/>
              <a:t>Относительно новой лекарственной формой в стоматологии являются зубные гели. Поскольку они не обладают </a:t>
            </a:r>
            <a:r>
              <a:rPr lang="ru-RU" b="0" dirty="0" err="1"/>
              <a:t>абразивностью</a:t>
            </a:r>
            <a:r>
              <a:rPr lang="ru-RU" b="0" dirty="0"/>
              <a:t>, очищающие свойства у них выражены меньше, чем у паст.</a:t>
            </a:r>
          </a:p>
          <a:p>
            <a:pPr algn="just"/>
            <a:r>
              <a:rPr lang="ru-RU" b="0" dirty="0"/>
              <a:t>Типичными гелями являются "</a:t>
            </a:r>
            <a:r>
              <a:rPr lang="ru-RU" b="0" dirty="0" err="1"/>
              <a:t>Флюодент</a:t>
            </a:r>
            <a:r>
              <a:rPr lang="ru-RU" b="0" dirty="0"/>
              <a:t>", "</a:t>
            </a:r>
            <a:r>
              <a:rPr lang="ru-RU" b="0" dirty="0" err="1"/>
              <a:t>Флюоокаль</a:t>
            </a:r>
            <a:r>
              <a:rPr lang="ru-RU" b="0" dirty="0"/>
              <a:t>", "</a:t>
            </a:r>
            <a:r>
              <a:rPr lang="ru-RU" b="0" dirty="0" err="1"/>
              <a:t>Elmex</a:t>
            </a:r>
            <a:r>
              <a:rPr lang="ru-RU" b="0" dirty="0"/>
              <a:t>", "</a:t>
            </a:r>
            <a:r>
              <a:rPr lang="ru-RU" b="0" dirty="0" err="1"/>
              <a:t>Blend</a:t>
            </a:r>
            <a:r>
              <a:rPr lang="ru-RU" b="0" dirty="0"/>
              <a:t>-a-</a:t>
            </a:r>
            <a:r>
              <a:rPr lang="ru-RU" b="0" dirty="0" err="1"/>
              <a:t>med</a:t>
            </a:r>
            <a:r>
              <a:rPr lang="ru-RU" b="0" dirty="0"/>
              <a:t>". Гелеобразные пасты обладают высокой пенообразующей способностью, имеют приятный вкус и красивый внешний вид.</a:t>
            </a:r>
          </a:p>
          <a:p>
            <a:pPr algn="just"/>
            <a:r>
              <a:rPr lang="ru-RU" b="0" dirty="0"/>
              <a:t>Гели содержат от 0,1 до 1,5 % активного фтора, что позволяет их рекомендовать для профилактики и лечения кариеса в стадии белого пятна. Ежедневно, один раз в сутки вечером, гигиена полости рта заканчивается втиранием </a:t>
            </a:r>
            <a:r>
              <a:rPr lang="ru-RU" b="0" dirty="0" err="1"/>
              <a:t>фторосодержащего</a:t>
            </a:r>
            <a:r>
              <a:rPr lang="ru-RU" b="0" dirty="0"/>
              <a:t> геля в твердые ткани зубов в течение 2-3 минут зубной щеткой.</a:t>
            </a:r>
          </a:p>
          <a:p>
            <a:endParaRPr lang="ru-RU" dirty="0"/>
          </a:p>
        </p:txBody>
      </p:sp>
      <p:sp>
        <p:nvSpPr>
          <p:cNvPr id="4" name="Прямоугольник 3"/>
          <p:cNvSpPr/>
          <p:nvPr/>
        </p:nvSpPr>
        <p:spPr>
          <a:xfrm>
            <a:off x="2290605" y="3377667"/>
            <a:ext cx="2000997" cy="338554"/>
          </a:xfrm>
          <a:prstGeom prst="rect">
            <a:avLst/>
          </a:prstGeom>
        </p:spPr>
        <p:txBody>
          <a:bodyPr wrap="none">
            <a:spAutoFit/>
          </a:bodyPr>
          <a:lstStyle/>
          <a:p>
            <a:r>
              <a:rPr lang="ru-RU" sz="1600" b="1" dirty="0" smtClean="0"/>
              <a:t>ЗУБНЫЕ ЭЛИКСИРЫ</a:t>
            </a:r>
            <a:endParaRPr lang="ru-RU" sz="1600" b="1" dirty="0"/>
          </a:p>
        </p:txBody>
      </p:sp>
      <p:sp>
        <p:nvSpPr>
          <p:cNvPr id="6" name="Прямоугольник 5"/>
          <p:cNvSpPr/>
          <p:nvPr/>
        </p:nvSpPr>
        <p:spPr>
          <a:xfrm>
            <a:off x="51318" y="3717032"/>
            <a:ext cx="6479573" cy="307776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dirty="0"/>
              <a:t>Эликсир является вспомогательным гигиеническим средством, предназначенным для дезодорации и освежения полости рта во время утренней и вечерней чистки зубов, а также после приема пищи.</a:t>
            </a:r>
          </a:p>
          <a:p>
            <a:pPr algn="just"/>
            <a:r>
              <a:rPr lang="ru-RU" sz="1600" dirty="0"/>
              <a:t>К числу гигиенических зубных эликсиров относятся: "Идеал", "Свежесть", "Мятный", "Флора", "Лимонный". Предназначены для полоскания полости рта (15-20 капель на стакан воды) с целью очищения полости рта от остатков пищи, дезодорации (удаления неприятного запаха) и ароматизации</a:t>
            </a:r>
            <a:r>
              <a:rPr lang="ru-RU" sz="1600" dirty="0" smtClean="0"/>
              <a:t>.</a:t>
            </a:r>
            <a:endParaRPr lang="ru-RU" sz="1600" dirty="0"/>
          </a:p>
          <a:p>
            <a:pPr algn="just"/>
            <a:r>
              <a:rPr lang="ru-RU" sz="1600" dirty="0"/>
              <a:t>Эликсир "</a:t>
            </a:r>
            <a:r>
              <a:rPr lang="ru-RU" sz="1600" dirty="0" err="1"/>
              <a:t>Oral</a:t>
            </a:r>
            <a:r>
              <a:rPr lang="ru-RU" sz="1600" dirty="0"/>
              <a:t>-B" является </a:t>
            </a:r>
            <a:r>
              <a:rPr lang="ru-RU" sz="1600" dirty="0" err="1"/>
              <a:t>противокариозным</a:t>
            </a:r>
            <a:r>
              <a:rPr lang="ru-RU" sz="1600" dirty="0"/>
              <a:t> эликсиром, содержит 0,05 % активного фтора и предназначен для </a:t>
            </a:r>
            <a:r>
              <a:rPr lang="ru-RU" sz="1600" dirty="0" err="1"/>
              <a:t>реминерализующей</a:t>
            </a:r>
            <a:r>
              <a:rPr lang="ru-RU" sz="1600" dirty="0"/>
              <a:t> терапии кариеса в стадии пятна.</a:t>
            </a:r>
          </a:p>
          <a:p>
            <a:r>
              <a:rPr lang="ru-RU" dirty="0"/>
              <a:t> </a:t>
            </a:r>
          </a:p>
        </p:txBody>
      </p:sp>
      <p:pic>
        <p:nvPicPr>
          <p:cNvPr id="14340" name="Picture 4" descr="http://www.veronadent.ru/image/cache/catalog/%D1%84%D0%BB%D0%B3-1280x10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21" r="16863"/>
          <a:stretch/>
        </p:blipFill>
        <p:spPr bwMode="auto">
          <a:xfrm>
            <a:off x="6752050" y="404664"/>
            <a:ext cx="2284445" cy="251153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lizmary.ru/files/cat/jpg/prev_973.jpg"/>
          <p:cNvPicPr>
            <a:picLocks noChangeAspect="1" noChangeArrowheads="1"/>
          </p:cNvPicPr>
          <p:nvPr/>
        </p:nvPicPr>
        <p:blipFill rotWithShape="1">
          <a:blip r:embed="rId3">
            <a:extLst>
              <a:ext uri="{28A0092B-C50C-407E-A947-70E740481C1C}">
                <a14:useLocalDpi xmlns:a14="http://schemas.microsoft.com/office/drawing/2010/main" val="0"/>
              </a:ext>
            </a:extLst>
          </a:blip>
          <a:srcRect l="13366" t="17211" r="15894" b="6169"/>
          <a:stretch/>
        </p:blipFill>
        <p:spPr bwMode="auto">
          <a:xfrm>
            <a:off x="6766925" y="3861048"/>
            <a:ext cx="2154764" cy="233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28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77728"/>
            <a:ext cx="7520940" cy="470952"/>
          </a:xfrm>
        </p:spPr>
        <p:txBody>
          <a:bodyPr/>
          <a:lstStyle/>
          <a:p>
            <a:r>
              <a:rPr lang="ru-RU" b="1" dirty="0">
                <a:solidFill>
                  <a:srgbClr val="0070C0"/>
                </a:solidFill>
              </a:rPr>
              <a:t>Занятие </a:t>
            </a:r>
            <a:r>
              <a:rPr lang="ru-RU" b="1" dirty="0" smtClean="0">
                <a:solidFill>
                  <a:srgbClr val="0070C0"/>
                </a:solidFill>
              </a:rPr>
              <a:t>2. Пульпит.</a:t>
            </a:r>
            <a:endParaRPr lang="ru-RU" b="1" dirty="0">
              <a:solidFill>
                <a:srgbClr val="0070C0"/>
              </a:solidFill>
            </a:endParaRPr>
          </a:p>
        </p:txBody>
      </p:sp>
      <p:sp>
        <p:nvSpPr>
          <p:cNvPr id="3" name="Объект 2"/>
          <p:cNvSpPr>
            <a:spLocks noGrp="1"/>
          </p:cNvSpPr>
          <p:nvPr>
            <p:ph idx="1"/>
          </p:nvPr>
        </p:nvSpPr>
        <p:spPr>
          <a:xfrm>
            <a:off x="1547664" y="548681"/>
            <a:ext cx="7386409" cy="1728191"/>
          </a:xfrm>
        </p:spPr>
        <p:txBody>
          <a:bodyPr>
            <a:normAutofit lnSpcReduction="10000"/>
          </a:bodyPr>
          <a:lstStyle/>
          <a:p>
            <a:pPr algn="just"/>
            <a:r>
              <a:rPr lang="ru-RU" b="0" dirty="0"/>
              <a:t>Повреждение пульпы может произойти в результате того, что кариозная полость достигает зубной полости; в результате перегрева твердых тканей зубов во время стоматологических манипуляций (при обтачивании зуба для установки протеза или пломбирования); проникновения через дентин микроорганизмов из полости рта. При этом в пульпе сразу же начинают возникать ответные реакции на воздействие повреждающих факторов, в результате чего развивается воспаление пульпы – пульпит.</a:t>
            </a:r>
          </a:p>
        </p:txBody>
      </p:sp>
      <p:sp>
        <p:nvSpPr>
          <p:cNvPr id="4" name="Прямоугольник 3"/>
          <p:cNvSpPr/>
          <p:nvPr/>
        </p:nvSpPr>
        <p:spPr>
          <a:xfrm>
            <a:off x="3779912" y="188137"/>
            <a:ext cx="2442143" cy="369332"/>
          </a:xfrm>
          <a:prstGeom prst="rect">
            <a:avLst/>
          </a:prstGeom>
        </p:spPr>
        <p:txBody>
          <a:bodyPr wrap="none">
            <a:spAutoFit/>
          </a:bodyPr>
          <a:lstStyle/>
          <a:p>
            <a:r>
              <a:rPr lang="ru-RU" b="1" dirty="0"/>
              <a:t>Причины заболевания</a:t>
            </a:r>
          </a:p>
        </p:txBody>
      </p:sp>
      <p:pic>
        <p:nvPicPr>
          <p:cNvPr id="5" name="Picture 2" descr="http://stomatolog63.ru/assets/img/documents/accii/stadii-kariesa.png"/>
          <p:cNvPicPr>
            <a:picLocks noChangeAspect="1" noChangeArrowheads="1"/>
          </p:cNvPicPr>
          <p:nvPr/>
        </p:nvPicPr>
        <p:blipFill rotWithShape="1">
          <a:blip r:embed="rId2">
            <a:extLst>
              <a:ext uri="{28A0092B-C50C-407E-A947-70E740481C1C}">
                <a14:useLocalDpi xmlns:a14="http://schemas.microsoft.com/office/drawing/2010/main" val="0"/>
              </a:ext>
            </a:extLst>
          </a:blip>
          <a:srcRect l="60021" r="19002"/>
          <a:stretch/>
        </p:blipFill>
        <p:spPr bwMode="auto">
          <a:xfrm>
            <a:off x="107505" y="548680"/>
            <a:ext cx="1512168" cy="209841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833137" y="2218710"/>
            <a:ext cx="3183564" cy="369332"/>
          </a:xfrm>
          <a:prstGeom prst="rect">
            <a:avLst/>
          </a:prstGeom>
        </p:spPr>
        <p:txBody>
          <a:bodyPr wrap="none">
            <a:spAutoFit/>
          </a:bodyPr>
          <a:lstStyle/>
          <a:p>
            <a:r>
              <a:rPr lang="ru-RU" b="1" dirty="0"/>
              <a:t>Виды пульпита и их симптомы</a:t>
            </a:r>
          </a:p>
        </p:txBody>
      </p:sp>
      <p:sp>
        <p:nvSpPr>
          <p:cNvPr id="7" name="Прямоугольник 6"/>
          <p:cNvSpPr/>
          <p:nvPr/>
        </p:nvSpPr>
        <p:spPr>
          <a:xfrm>
            <a:off x="107504" y="2588042"/>
            <a:ext cx="8899918" cy="126188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b="1" dirty="0">
                <a:solidFill>
                  <a:schemeClr val="tx1"/>
                </a:solidFill>
              </a:rPr>
              <a:t>Острый пульпит </a:t>
            </a:r>
            <a:r>
              <a:rPr lang="ru-RU" sz="1500" dirty="0"/>
              <a:t>характеризуется кратковременной приступообразной болью с длительными промежутками между приступами, острой болевой реакцией на горячее и болями в ночное время. Боль может отдаваться по всей челюсти или передаваться на зубы противоположной челюсти, иногда в висок. От холодного боль может успокаиваться. Острые боли длятся 24 часа и далее переходят в хронические, для которых характерны менее выраженные симптомы.</a:t>
            </a:r>
          </a:p>
        </p:txBody>
      </p:sp>
      <p:sp>
        <p:nvSpPr>
          <p:cNvPr id="8" name="Прямоугольник 7"/>
          <p:cNvSpPr/>
          <p:nvPr/>
        </p:nvSpPr>
        <p:spPr>
          <a:xfrm>
            <a:off x="107671" y="3933056"/>
            <a:ext cx="8899918" cy="12618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1" dirty="0"/>
              <a:t>При хроническом фиброзном пульпите </a:t>
            </a:r>
            <a:r>
              <a:rPr lang="ru-RU" sz="1500" dirty="0"/>
              <a:t>возникают приступообразные боли в зубе от различных раздражителей: температурных, механических и химических; самопроизвольные боли возникают редко, могут и вообще отсутствовать. Иногда боли возникают по прошествии некоторого времени после воздействия раздражителя, например, после питья холодной воды, а также от резкой смены окружающей температуры.</a:t>
            </a:r>
          </a:p>
        </p:txBody>
      </p:sp>
      <p:sp>
        <p:nvSpPr>
          <p:cNvPr id="9" name="Объект 2"/>
          <p:cNvSpPr txBox="1">
            <a:spLocks/>
          </p:cNvSpPr>
          <p:nvPr/>
        </p:nvSpPr>
        <p:spPr>
          <a:xfrm>
            <a:off x="107504" y="5250619"/>
            <a:ext cx="8879837" cy="1593152"/>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dk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9pPr>
          </a:lstStyle>
          <a:p>
            <a:pPr algn="just"/>
            <a:r>
              <a:rPr lang="ru-RU" dirty="0" smtClean="0"/>
              <a:t>Хронический гангренозный пульпит </a:t>
            </a:r>
            <a:r>
              <a:rPr lang="ru-RU" sz="1500" b="0" dirty="0" smtClean="0"/>
              <a:t>характеризуется болями в зубе от приема горячей пищи. Во рту может появиться гнилостный запах из-за разрушения и гниения пульпы. Беспричинные боли чаще всего не возникают. При хроническом гипертрофическом пульпите боли возникают при приеме пищи, появляется кровоточивость из полости зуба. Дело в том, что при этой форме пульпита зубная мякоть сильно разрастается, иногда выходя из кариозной полости, хронические пульпиты обостряются и приобретают характерные симптомы острой формы.</a:t>
            </a:r>
            <a:endParaRPr lang="ru-RU" sz="1500" b="0" dirty="0"/>
          </a:p>
        </p:txBody>
      </p:sp>
    </p:spTree>
    <p:extLst>
      <p:ext uri="{BB962C8B-B14F-4D97-AF65-F5344CB8AC3E}">
        <p14:creationId xmlns:p14="http://schemas.microsoft.com/office/powerpoint/2010/main" val="135187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86876" y="159566"/>
            <a:ext cx="1958741" cy="369332"/>
          </a:xfrm>
          <a:prstGeom prst="rect">
            <a:avLst/>
          </a:prstGeom>
        </p:spPr>
        <p:txBody>
          <a:bodyPr wrap="none">
            <a:spAutoFit/>
          </a:bodyPr>
          <a:lstStyle/>
          <a:p>
            <a:r>
              <a:rPr lang="ru-RU" b="1" dirty="0"/>
              <a:t>Лечение пульпита</a:t>
            </a:r>
          </a:p>
        </p:txBody>
      </p:sp>
      <p:sp>
        <p:nvSpPr>
          <p:cNvPr id="5" name="Объект 4"/>
          <p:cNvSpPr>
            <a:spLocks noGrp="1"/>
          </p:cNvSpPr>
          <p:nvPr>
            <p:ph idx="1"/>
          </p:nvPr>
        </p:nvSpPr>
        <p:spPr>
          <a:xfrm>
            <a:off x="251520" y="620689"/>
            <a:ext cx="8712968" cy="2664295"/>
          </a:xfrm>
        </p:spPr>
        <p:txBody>
          <a:bodyPr/>
          <a:lstStyle/>
          <a:p>
            <a:pPr algn="just"/>
            <a:r>
              <a:rPr lang="ru-RU" dirty="0"/>
              <a:t>Для снятия боли можно принять обезболивающее (анальгин, </a:t>
            </a:r>
            <a:r>
              <a:rPr lang="ru-RU" dirty="0" err="1"/>
              <a:t>темпалгин</a:t>
            </a:r>
            <a:r>
              <a:rPr lang="ru-RU" dirty="0"/>
              <a:t>). </a:t>
            </a:r>
            <a:r>
              <a:rPr lang="ru-RU" b="0" dirty="0"/>
              <a:t>Можно осторожно удалить остатки пищи из пораженного зуба, а затем в эту полость положить ватку, смоченную ацетилсалициловой кислотой или анальгином. С утра необходимо ехать в стоматологическую клинику. Только своевременное обращение к доктору может спасти зуб от осложнений (периодонтита</a:t>
            </a:r>
            <a:r>
              <a:rPr lang="ru-RU" b="0" dirty="0" smtClean="0"/>
              <a:t>).</a:t>
            </a:r>
            <a:endParaRPr lang="ru-RU" dirty="0"/>
          </a:p>
          <a:p>
            <a:pPr algn="just"/>
            <a:r>
              <a:rPr lang="ru-RU" dirty="0"/>
              <a:t>Основные мероприятия при лечении пульпита направлены на устранение погибших тканей. </a:t>
            </a:r>
            <a:r>
              <a:rPr lang="ru-RU" b="0" dirty="0"/>
              <a:t>В стоматологическом кабинете врач удалит с помощью соединений мышьяка или под анестезией пульпу, проведет антисептическую обработку кариозной полости и каналов. Поскольку лечение пульпита достаточно болезненная процедура, она проводится с обезболиванием. Канал зуба и кариозную полость пломбируют.</a:t>
            </a:r>
          </a:p>
          <a:p>
            <a:endParaRPr lang="ru-RU" dirty="0"/>
          </a:p>
        </p:txBody>
      </p:sp>
      <p:pic>
        <p:nvPicPr>
          <p:cNvPr id="15362" name="Picture 2" descr="http://bezdantista.ru/wp-content/uploads/2016/03/obrabotka_kornevyh_kanal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988" y="3429000"/>
            <a:ext cx="5665305"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ovdok.ru/wp-content/uploads/619143398574332532f5f05.8771857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552" y="4005064"/>
            <a:ext cx="406595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6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520940" cy="504056"/>
          </a:xfrm>
        </p:spPr>
        <p:txBody>
          <a:bodyPr/>
          <a:lstStyle/>
          <a:p>
            <a:pPr algn="ctr"/>
            <a:r>
              <a:rPr lang="ru-RU" sz="2400" dirty="0" smtClean="0">
                <a:solidFill>
                  <a:srgbClr val="0070C0"/>
                </a:solidFill>
              </a:rPr>
              <a:t>Периодонтит. Причины заболевания</a:t>
            </a:r>
            <a:endParaRPr lang="ru-RU" dirty="0"/>
          </a:p>
        </p:txBody>
      </p:sp>
      <p:sp>
        <p:nvSpPr>
          <p:cNvPr id="3" name="Объект 2"/>
          <p:cNvSpPr>
            <a:spLocks noGrp="1"/>
          </p:cNvSpPr>
          <p:nvPr>
            <p:ph idx="1"/>
          </p:nvPr>
        </p:nvSpPr>
        <p:spPr>
          <a:xfrm>
            <a:off x="1619672" y="620688"/>
            <a:ext cx="7272808" cy="1512168"/>
          </a:xfrm>
        </p:spPr>
        <p:txBody>
          <a:bodyPr>
            <a:normAutofit lnSpcReduction="10000"/>
          </a:bodyPr>
          <a:lstStyle/>
          <a:p>
            <a:pPr algn="just"/>
            <a:r>
              <a:rPr lang="ru-RU" dirty="0"/>
              <a:t>Периодонтит – </a:t>
            </a:r>
            <a:r>
              <a:rPr lang="ru-RU" b="0" dirty="0"/>
              <a:t>это воспаление пространства между цементом корня зуба и стенкой альвеолы – периодонта. Периодонтит появляется в результате </a:t>
            </a:r>
            <a:r>
              <a:rPr lang="ru-RU" b="0" dirty="0" err="1"/>
              <a:t>нелеченного</a:t>
            </a:r>
            <a:r>
              <a:rPr lang="ru-RU" b="0" dirty="0"/>
              <a:t> кариеса и пульпита, но может быть травматическим, токсическим, медикаментозным. Например, неправильная дозировка или длительное нахождение в полости рта мышьяковистой пасты, раствора формалина могут вызвать поражение периодонта.</a:t>
            </a:r>
          </a:p>
          <a:p>
            <a:endParaRPr lang="ru-RU" dirty="0"/>
          </a:p>
          <a:p>
            <a:endParaRPr lang="ru-RU" dirty="0"/>
          </a:p>
        </p:txBody>
      </p:sp>
      <p:pic>
        <p:nvPicPr>
          <p:cNvPr id="4" name="Picture 2" descr="http://stomatolog63.ru/assets/img/documents/accii/stadii-kariesa.png"/>
          <p:cNvPicPr>
            <a:picLocks noChangeAspect="1" noChangeArrowheads="1"/>
          </p:cNvPicPr>
          <p:nvPr/>
        </p:nvPicPr>
        <p:blipFill rotWithShape="1">
          <a:blip r:embed="rId2">
            <a:extLst>
              <a:ext uri="{28A0092B-C50C-407E-A947-70E740481C1C}">
                <a14:useLocalDpi xmlns:a14="http://schemas.microsoft.com/office/drawing/2010/main" val="0"/>
              </a:ext>
            </a:extLst>
          </a:blip>
          <a:srcRect l="80319"/>
          <a:stretch/>
        </p:blipFill>
        <p:spPr bwMode="auto">
          <a:xfrm>
            <a:off x="0" y="124509"/>
            <a:ext cx="1691679" cy="233838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669029" y="2145864"/>
            <a:ext cx="5508104" cy="369332"/>
          </a:xfrm>
          <a:prstGeom prst="rect">
            <a:avLst/>
          </a:prstGeom>
        </p:spPr>
        <p:txBody>
          <a:bodyPr wrap="square">
            <a:spAutoFit/>
          </a:bodyPr>
          <a:lstStyle/>
          <a:p>
            <a:pPr algn="ctr"/>
            <a:r>
              <a:rPr lang="ru-RU" b="1" dirty="0"/>
              <a:t>Виды периодонтита и симптомы заболевания</a:t>
            </a:r>
          </a:p>
        </p:txBody>
      </p:sp>
      <p:sp>
        <p:nvSpPr>
          <p:cNvPr id="6" name="Прямоугольник 5"/>
          <p:cNvSpPr/>
          <p:nvPr/>
        </p:nvSpPr>
        <p:spPr>
          <a:xfrm>
            <a:off x="107504" y="2549231"/>
            <a:ext cx="8784976" cy="1323439"/>
          </a:xfrm>
          <a:prstGeom prst="rect">
            <a:avLst/>
          </a:prstGeom>
        </p:spPr>
        <p:txBody>
          <a:bodyPr wrap="square">
            <a:spAutoFit/>
          </a:bodyPr>
          <a:lstStyle/>
          <a:p>
            <a:pPr algn="just"/>
            <a:r>
              <a:rPr lang="ru-RU" sz="1600" dirty="0"/>
              <a:t>По тому, какую область периодонта поражает инфекция, выделяют два вида периодонтита. </a:t>
            </a:r>
            <a:r>
              <a:rPr lang="ru-RU" sz="1600" b="1" dirty="0"/>
              <a:t>Маргинальный периодонтит </a:t>
            </a:r>
            <a:r>
              <a:rPr lang="ru-RU" sz="1600" dirty="0"/>
              <a:t>– воспаление на всем протяжении корня. Инфекция проникает из полости рта через </a:t>
            </a:r>
            <a:r>
              <a:rPr lang="ru-RU" sz="1600" dirty="0" err="1"/>
              <a:t>зубодесневый</a:t>
            </a:r>
            <a:r>
              <a:rPr lang="ru-RU" sz="1600" dirty="0"/>
              <a:t> карман.  </a:t>
            </a:r>
            <a:r>
              <a:rPr lang="ru-RU" sz="1600" b="1" dirty="0" err="1"/>
              <a:t>Околоверхушечный</a:t>
            </a:r>
            <a:r>
              <a:rPr lang="ru-RU" sz="1600" b="1" dirty="0"/>
              <a:t> периодонтит </a:t>
            </a:r>
            <a:r>
              <a:rPr lang="ru-RU" sz="1600" dirty="0"/>
              <a:t>– поражение периодонта в области верхушки корня. В просторечии этот вид периодонта называется кистой. По степени проявления периодонтит бывает острым и хроническим.</a:t>
            </a:r>
          </a:p>
        </p:txBody>
      </p:sp>
      <p:sp>
        <p:nvSpPr>
          <p:cNvPr id="7" name="Прямоугольник 6"/>
          <p:cNvSpPr/>
          <p:nvPr/>
        </p:nvSpPr>
        <p:spPr>
          <a:xfrm>
            <a:off x="163825" y="4005064"/>
            <a:ext cx="8712968" cy="206210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1" dirty="0"/>
              <a:t>Основная жалоба при заболевании периодонта – боль при надкусывании. </a:t>
            </a:r>
            <a:r>
              <a:rPr lang="ru-RU" sz="1600" dirty="0"/>
              <a:t>Возникает такое ощущение, что зуб стал больше. При обострении хронического периодонтита часто возникает отек, который известен под названием флюса. Сам хронический периодонтит протекает часто бессимптомно, иногда возникает чувство онемения в области пораженного зуба. </a:t>
            </a:r>
            <a:r>
              <a:rPr lang="ru-RU" sz="1600" b="1" dirty="0"/>
              <a:t>Наиболее тяжело протекает верхушечный периодонтит.</a:t>
            </a:r>
            <a:r>
              <a:rPr lang="ru-RU" sz="1600" dirty="0"/>
              <a:t> Киста, разрастаясь, способствует разрушению костной стенки альвеолы, зубы в области кисты могут смещаться. Иногда корневая киста может прорастать в верхнечелюстную пазуху или носовую полость. </a:t>
            </a:r>
            <a:r>
              <a:rPr lang="ru-RU" sz="1600" b="1" dirty="0"/>
              <a:t>Опасность хронических периодонтитов в том, что они являются очагами скрытой инфекции.</a:t>
            </a:r>
          </a:p>
        </p:txBody>
      </p:sp>
    </p:spTree>
    <p:extLst>
      <p:ext uri="{BB962C8B-B14F-4D97-AF65-F5344CB8AC3E}">
        <p14:creationId xmlns:p14="http://schemas.microsoft.com/office/powerpoint/2010/main" val="148496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57389"/>
            <a:ext cx="7520940" cy="360040"/>
          </a:xfrm>
        </p:spPr>
        <p:txBody>
          <a:bodyPr/>
          <a:lstStyle/>
          <a:p>
            <a:pPr algn="ctr"/>
            <a:r>
              <a:rPr lang="ru-RU" sz="2400" dirty="0"/>
              <a:t>Лечение острого и хронического периодонтита</a:t>
            </a:r>
          </a:p>
        </p:txBody>
      </p:sp>
      <p:sp>
        <p:nvSpPr>
          <p:cNvPr id="3" name="Объект 2"/>
          <p:cNvSpPr>
            <a:spLocks noGrp="1"/>
          </p:cNvSpPr>
          <p:nvPr>
            <p:ph idx="1"/>
          </p:nvPr>
        </p:nvSpPr>
        <p:spPr>
          <a:xfrm>
            <a:off x="1619672" y="548680"/>
            <a:ext cx="7344816" cy="1584176"/>
          </a:xfrm>
        </p:spPr>
        <p:txBody>
          <a:bodyPr>
            <a:normAutofit fontScale="92500" lnSpcReduction="20000"/>
          </a:bodyPr>
          <a:lstStyle/>
          <a:p>
            <a:pPr algn="just"/>
            <a:r>
              <a:rPr lang="ru-RU" dirty="0"/>
              <a:t>Первая помощь при боли – содовое полоскание. </a:t>
            </a:r>
            <a:r>
              <a:rPr lang="ru-RU" b="0" dirty="0"/>
              <a:t>Для этого в стакане теплой воды развести 0,5 чайной ложки питьевой соды. Полоскать нужно часто, каждые 30 минут. Можно полоскать также слабым, светло-розовым раствором перманганата калия. При острой боли можно принять обезболивающее (анальгин) и срочно обратиться к врачу. Осложнения периодонтита могут быть опасны для жизни человека. Современные методы лечения позволяют сохранить зуб на ранних стадиях заболевания. Еще в недавнем прошлом основным методом лечения периодонтита было удаление зуба.</a:t>
            </a:r>
          </a:p>
        </p:txBody>
      </p:sp>
      <p:sp>
        <p:nvSpPr>
          <p:cNvPr id="4" name="AutoShape 2" descr="http://gbi-msk.ru/images1/576250688b8b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gbi-msk.ru/images1/576250688b8b0.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414" name="Picture 6" descr="https://im2-tub-ru.yandex.net/i?id=5307b371c06ae5df580d40ba0a912caa&amp;n=33&amp;h=215&amp;w=3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 y="837852"/>
            <a:ext cx="1894047" cy="125578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939618" y="2249487"/>
            <a:ext cx="4788024" cy="369332"/>
          </a:xfrm>
          <a:prstGeom prst="rect">
            <a:avLst/>
          </a:prstGeom>
        </p:spPr>
        <p:txBody>
          <a:bodyPr wrap="square">
            <a:spAutoFit/>
          </a:bodyPr>
          <a:lstStyle/>
          <a:p>
            <a:r>
              <a:rPr lang="ru-RU" b="1" dirty="0"/>
              <a:t>Виды заболеваний пародонта и их симптомы</a:t>
            </a:r>
          </a:p>
        </p:txBody>
      </p:sp>
      <p:sp>
        <p:nvSpPr>
          <p:cNvPr id="7" name="Прямоугольник 6"/>
          <p:cNvSpPr/>
          <p:nvPr/>
        </p:nvSpPr>
        <p:spPr>
          <a:xfrm>
            <a:off x="2771800" y="2618819"/>
            <a:ext cx="6264696" cy="2308324"/>
          </a:xfrm>
          <a:prstGeom prst="rect">
            <a:avLst/>
          </a:prstGeom>
        </p:spPr>
        <p:txBody>
          <a:bodyPr wrap="square">
            <a:spAutoFit/>
          </a:bodyPr>
          <a:lstStyle/>
          <a:p>
            <a:pPr algn="just"/>
            <a:r>
              <a:rPr lang="ru-RU" b="1" dirty="0"/>
              <a:t>Гингивит (от лат. "</a:t>
            </a:r>
            <a:r>
              <a:rPr lang="ru-RU" b="1" dirty="0" err="1"/>
              <a:t>гингива</a:t>
            </a:r>
            <a:r>
              <a:rPr lang="ru-RU" b="1" dirty="0"/>
              <a:t>" - десна) </a:t>
            </a:r>
            <a:r>
              <a:rPr lang="ru-RU" dirty="0"/>
              <a:t>– это воспаление слизистой оболочки десны, не затрагивающее более глубоких тканей пародонта. Зубодесневое соединение при этом не нарушается. Гингивит может быть двух видов. Катаральный гингивит (острый и хронический) характеризуется отечностью слизистой оболочки, покраснением десны, ее кровоточивостью, возникновением болезненных ощущений при приеме пищи.</a:t>
            </a:r>
          </a:p>
        </p:txBody>
      </p:sp>
      <p:sp>
        <p:nvSpPr>
          <p:cNvPr id="8" name="Прямоугольник 7"/>
          <p:cNvSpPr/>
          <p:nvPr/>
        </p:nvSpPr>
        <p:spPr>
          <a:xfrm>
            <a:off x="155575" y="4957128"/>
            <a:ext cx="8717025" cy="175432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b="1" dirty="0"/>
              <a:t>Для гипертрофического гингивита </a:t>
            </a:r>
            <a:r>
              <a:rPr lang="ru-RU" dirty="0"/>
              <a:t>характерно разрастание тканей десны. Больной жалуется на увеличение межзубных сосочков, кровоточивость десен при еде и чистке зубов. Иногда разросшаяся десна прикрывают всю коронку зуба. В результате в пространстве между десной и зубом скапливаются остатки пищи, на которых поселяются бактерии и заболевание переходит в более тяжелые стадии – пародонтит и пародонтоз.</a:t>
            </a:r>
          </a:p>
        </p:txBody>
      </p:sp>
      <p:pic>
        <p:nvPicPr>
          <p:cNvPr id="17416" name="Picture 8" descr="http://www.natomimages.com/19772-thickbox/gingivitis.jpg"/>
          <p:cNvPicPr>
            <a:picLocks noChangeAspect="1" noChangeArrowheads="1"/>
          </p:cNvPicPr>
          <p:nvPr/>
        </p:nvPicPr>
        <p:blipFill rotWithShape="1">
          <a:blip r:embed="rId3">
            <a:extLst>
              <a:ext uri="{28A0092B-C50C-407E-A947-70E740481C1C}">
                <a14:useLocalDpi xmlns:a14="http://schemas.microsoft.com/office/drawing/2010/main" val="0"/>
              </a:ext>
            </a:extLst>
          </a:blip>
          <a:srcRect l="2323" t="16433" r="3771" b="14044"/>
          <a:stretch/>
        </p:blipFill>
        <p:spPr bwMode="auto">
          <a:xfrm>
            <a:off x="33940" y="2743200"/>
            <a:ext cx="2723283"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7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520940" cy="360040"/>
          </a:xfrm>
        </p:spPr>
        <p:txBody>
          <a:bodyPr/>
          <a:lstStyle/>
          <a:p>
            <a:pPr algn="ctr"/>
            <a:r>
              <a:rPr lang="ru-RU" b="1" dirty="0">
                <a:solidFill>
                  <a:srgbClr val="0070C0"/>
                </a:solidFill>
              </a:rPr>
              <a:t>пародонтит</a:t>
            </a:r>
          </a:p>
        </p:txBody>
      </p:sp>
      <p:sp>
        <p:nvSpPr>
          <p:cNvPr id="3" name="Объект 2"/>
          <p:cNvSpPr>
            <a:spLocks noGrp="1"/>
          </p:cNvSpPr>
          <p:nvPr>
            <p:ph idx="1"/>
          </p:nvPr>
        </p:nvSpPr>
        <p:spPr>
          <a:xfrm>
            <a:off x="179512" y="620689"/>
            <a:ext cx="8856984" cy="648071"/>
          </a:xfrm>
        </p:spPr>
        <p:txBody>
          <a:bodyPr>
            <a:normAutofit/>
          </a:bodyPr>
          <a:lstStyle/>
          <a:p>
            <a:r>
              <a:rPr lang="ru-RU" dirty="0"/>
              <a:t>Пародонтит – </a:t>
            </a:r>
            <a:r>
              <a:rPr lang="ru-RU" b="0" dirty="0"/>
              <a:t>это глубокое поражение тканей пародонта на ограниченном участке (2-4 зуба): разрушается связочный аппарат зуба, костная ткань межзубных перегородок. </a:t>
            </a:r>
            <a:r>
              <a:rPr lang="ru-RU" b="0" dirty="0" smtClean="0"/>
              <a:t>:</a:t>
            </a:r>
            <a:endParaRPr lang="ru-RU" dirty="0"/>
          </a:p>
        </p:txBody>
      </p:sp>
      <p:pic>
        <p:nvPicPr>
          <p:cNvPr id="19458" name="Picture 2" descr="http://www.avanstom1.ru.images.1c-bitrix-cdn.ru/upload/public/parodontit.png?1459347661333992"/>
          <p:cNvPicPr>
            <a:picLocks noChangeAspect="1" noChangeArrowheads="1"/>
          </p:cNvPicPr>
          <p:nvPr/>
        </p:nvPicPr>
        <p:blipFill rotWithShape="1">
          <a:blip r:embed="rId2">
            <a:extLst>
              <a:ext uri="{28A0092B-C50C-407E-A947-70E740481C1C}">
                <a14:useLocalDpi xmlns:a14="http://schemas.microsoft.com/office/drawing/2010/main" val="0"/>
              </a:ext>
            </a:extLst>
          </a:blip>
          <a:srcRect l="51214" t="10346" b="12868"/>
          <a:stretch/>
        </p:blipFill>
        <p:spPr bwMode="auto">
          <a:xfrm>
            <a:off x="176469" y="908720"/>
            <a:ext cx="3433348" cy="398098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612860" y="1473386"/>
            <a:ext cx="5351628" cy="3262432"/>
          </a:xfrm>
          <a:prstGeom prst="rect">
            <a:avLst/>
          </a:prstGeom>
        </p:spPr>
        <p:txBody>
          <a:bodyPr wrap="square">
            <a:spAutoFit/>
          </a:bodyPr>
          <a:lstStyle/>
          <a:p>
            <a:pPr algn="just"/>
            <a:r>
              <a:rPr lang="ru-RU" b="1" dirty="0"/>
              <a:t>Для пародонтита характерно </a:t>
            </a:r>
            <a:r>
              <a:rPr lang="ru-RU" b="1" dirty="0" smtClean="0"/>
              <a:t>следующее:</a:t>
            </a:r>
            <a:endParaRPr lang="ru-RU" b="1" dirty="0"/>
          </a:p>
          <a:p>
            <a:pPr algn="just"/>
            <a:endParaRPr lang="ru-RU" sz="800" dirty="0"/>
          </a:p>
          <a:p>
            <a:pPr algn="just"/>
            <a:r>
              <a:rPr lang="ru-RU" dirty="0"/>
              <a:t>- заболевают им чаще всего люди в возрасте старше 30-40 лет;</a:t>
            </a:r>
          </a:p>
          <a:p>
            <a:pPr algn="just"/>
            <a:r>
              <a:rPr lang="ru-RU" dirty="0"/>
              <a:t>- на зубах много отложений;</a:t>
            </a:r>
          </a:p>
          <a:p>
            <a:pPr algn="just"/>
            <a:r>
              <a:rPr lang="ru-RU" dirty="0"/>
              <a:t>- десна кровоточит, отекает, могут появляться язвочки;</a:t>
            </a:r>
          </a:p>
          <a:p>
            <a:pPr algn="just"/>
            <a:r>
              <a:rPr lang="ru-RU" dirty="0"/>
              <a:t>- на рентгеновском снимке видно изменение костной ткани межзубных перегородок;</a:t>
            </a:r>
          </a:p>
          <a:p>
            <a:pPr algn="just"/>
            <a:r>
              <a:rPr lang="ru-RU" dirty="0"/>
              <a:t>- зубы шатаются, часто смещаются, "гуляют";</a:t>
            </a:r>
          </a:p>
          <a:p>
            <a:pPr algn="just"/>
            <a:r>
              <a:rPr lang="ru-RU" dirty="0"/>
              <a:t>- при жевании возникает боль;</a:t>
            </a:r>
          </a:p>
          <a:p>
            <a:pPr algn="just"/>
            <a:r>
              <a:rPr lang="ru-RU" dirty="0"/>
              <a:t>- ощущается зуд, жжение десен.</a:t>
            </a:r>
          </a:p>
        </p:txBody>
      </p:sp>
      <p:sp>
        <p:nvSpPr>
          <p:cNvPr id="5" name="Прямоугольник 4"/>
          <p:cNvSpPr/>
          <p:nvPr/>
        </p:nvSpPr>
        <p:spPr>
          <a:xfrm>
            <a:off x="176468" y="5013176"/>
            <a:ext cx="8788019"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1" dirty="0"/>
              <a:t>Пародонт </a:t>
            </a:r>
            <a:r>
              <a:rPr lang="ru-RU" sz="1600" dirty="0"/>
              <a:t>может протекать в острой и хронической форме, если не начать своевременного лечения, разрушение тканей продолжается и пародонтит переходит в пародонтоз.</a:t>
            </a:r>
          </a:p>
        </p:txBody>
      </p:sp>
    </p:spTree>
    <p:extLst>
      <p:ext uri="{BB962C8B-B14F-4D97-AF65-F5344CB8AC3E}">
        <p14:creationId xmlns:p14="http://schemas.microsoft.com/office/powerpoint/2010/main" val="126800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9"/>
            <a:ext cx="8712968" cy="2016223"/>
          </a:xfrm>
        </p:spPr>
        <p:txBody>
          <a:bodyPr/>
          <a:lstStyle/>
          <a:p>
            <a:pPr algn="just"/>
            <a:r>
              <a:rPr lang="ru-RU" dirty="0">
                <a:solidFill>
                  <a:srgbClr val="0070C0"/>
                </a:solidFill>
              </a:rPr>
              <a:t>Болезни органов полости рта </a:t>
            </a:r>
            <a:r>
              <a:rPr lang="ru-RU" b="0" dirty="0"/>
              <a:t>– самые распространенные заболевания человека, самые беспокоящие и в то же время плохо известные широким кругам общества. Им практически не уделяется внимания до тех пор, пока они не заставят "лезть на стенку". От состояния полости рта зависит здоровье всего организма. Безобидный на первый взгляд кариес может стать причиной заболеваний не только пищеварительного тракта, но и других важнейших органов и систем организма, в том числе и сердца. В России кариесом страдает практически 100 % населения.</a:t>
            </a:r>
          </a:p>
        </p:txBody>
      </p:sp>
      <p:sp>
        <p:nvSpPr>
          <p:cNvPr id="4" name="Прямоугольник 3"/>
          <p:cNvSpPr/>
          <p:nvPr/>
        </p:nvSpPr>
        <p:spPr>
          <a:xfrm>
            <a:off x="251520" y="4869160"/>
            <a:ext cx="8712968" cy="175432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a:t>Заболевания зубов и полости рта продолжительное время могут протекать практически бессимптомно, не давая о себе знать. Но это не значит, что человек, на первых стадиях не способен распознать и предотвратить дальнейшее развитие болезни. Основное лечение всех зубных заболеваний и болезней полости рта должен проводить стоматолог – только врач может правильно поставить диагноз, выявить сопутствующие заболевания и назначить правильный курс лечения.</a:t>
            </a:r>
          </a:p>
        </p:txBody>
      </p:sp>
      <p:pic>
        <p:nvPicPr>
          <p:cNvPr id="2050" name="Picture 2" descr="http://belarusmed.ru/wp-content/uploads/2014/03/karies-zubov-stadii.jpg"/>
          <p:cNvPicPr>
            <a:picLocks noChangeAspect="1" noChangeArrowheads="1"/>
          </p:cNvPicPr>
          <p:nvPr/>
        </p:nvPicPr>
        <p:blipFill rotWithShape="1">
          <a:blip r:embed="rId2">
            <a:extLst>
              <a:ext uri="{28A0092B-C50C-407E-A947-70E740481C1C}">
                <a14:useLocalDpi xmlns:a14="http://schemas.microsoft.com/office/drawing/2010/main" val="0"/>
              </a:ext>
            </a:extLst>
          </a:blip>
          <a:srcRect t="12613" b="7006"/>
          <a:stretch/>
        </p:blipFill>
        <p:spPr bwMode="auto">
          <a:xfrm>
            <a:off x="2483768" y="2499683"/>
            <a:ext cx="3786547" cy="19427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egatvkaif.ru/wp-content/uploads/2016/04/%D0%9B%D0%A1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108309"/>
            <a:ext cx="2485703" cy="24857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graycell.ru/picture/big/stomatolo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2415748"/>
            <a:ext cx="2009120" cy="20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823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520940" cy="326936"/>
          </a:xfrm>
        </p:spPr>
        <p:txBody>
          <a:bodyPr/>
          <a:lstStyle/>
          <a:p>
            <a:pPr algn="ctr"/>
            <a:r>
              <a:rPr lang="ru-RU" b="1" dirty="0">
                <a:solidFill>
                  <a:srgbClr val="0070C0"/>
                </a:solidFill>
              </a:rPr>
              <a:t>Пародонтоз </a:t>
            </a:r>
          </a:p>
        </p:txBody>
      </p:sp>
      <p:sp>
        <p:nvSpPr>
          <p:cNvPr id="3" name="Объект 2"/>
          <p:cNvSpPr>
            <a:spLocks noGrp="1"/>
          </p:cNvSpPr>
          <p:nvPr>
            <p:ph idx="1"/>
          </p:nvPr>
        </p:nvSpPr>
        <p:spPr>
          <a:xfrm>
            <a:off x="2339752" y="692696"/>
            <a:ext cx="6624736" cy="1392268"/>
          </a:xfrm>
        </p:spPr>
        <p:txBody>
          <a:bodyPr/>
          <a:lstStyle/>
          <a:p>
            <a:pPr algn="just"/>
            <a:r>
              <a:rPr lang="ru-RU" dirty="0"/>
              <a:t>Пародонтоз – </a:t>
            </a:r>
            <a:r>
              <a:rPr lang="ru-RU" b="0" dirty="0"/>
              <a:t>это тотальное поражение всех тканей пародонта, характеризующееся дистрофическими процессами. Суть развития пародонтоза заключается в том, что происходит нарушение питания тканей пародонта, обмена белков, минеральных солей, задержка их роста и обновления.</a:t>
            </a:r>
          </a:p>
        </p:txBody>
      </p:sp>
      <p:pic>
        <p:nvPicPr>
          <p:cNvPr id="20482" name="Picture 2" descr="http://nashizuby.ru/wp-content/uploads/otlichitelniye-priznaki-parodontoza.jpg"/>
          <p:cNvPicPr>
            <a:picLocks noChangeAspect="1" noChangeArrowheads="1"/>
          </p:cNvPicPr>
          <p:nvPr/>
        </p:nvPicPr>
        <p:blipFill rotWithShape="1">
          <a:blip r:embed="rId2">
            <a:extLst>
              <a:ext uri="{28A0092B-C50C-407E-A947-70E740481C1C}">
                <a14:useLocalDpi xmlns:a14="http://schemas.microsoft.com/office/drawing/2010/main" val="0"/>
              </a:ext>
            </a:extLst>
          </a:blip>
          <a:srcRect l="47185" t="1853" r="1808" b="2012"/>
          <a:stretch/>
        </p:blipFill>
        <p:spPr bwMode="auto">
          <a:xfrm>
            <a:off x="64975" y="1148844"/>
            <a:ext cx="2562810" cy="22904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27785" y="2060848"/>
            <a:ext cx="6264695" cy="1754326"/>
          </a:xfrm>
          <a:prstGeom prst="rect">
            <a:avLst/>
          </a:prstGeom>
        </p:spPr>
        <p:txBody>
          <a:bodyPr wrap="square">
            <a:spAutoFit/>
          </a:bodyPr>
          <a:lstStyle/>
          <a:p>
            <a:pPr algn="just"/>
            <a:r>
              <a:rPr lang="ru-RU" dirty="0"/>
              <a:t>Больные жалуются на болевые ощущения в десне, жжение, зуд, кровоточивость при чистке зубов и при еде, неприятный запах изо рта, обнажение корней зубов (за счет рассасывания кости и уменьшения десны). Зубы приобретают характерный вид – они веерообразно расходятся из-за разрушения связочного аппарата.</a:t>
            </a:r>
          </a:p>
        </p:txBody>
      </p:sp>
      <p:sp>
        <p:nvSpPr>
          <p:cNvPr id="5" name="Прямоугольник 4"/>
          <p:cNvSpPr/>
          <p:nvPr/>
        </p:nvSpPr>
        <p:spPr>
          <a:xfrm>
            <a:off x="162946" y="3928010"/>
            <a:ext cx="8712968" cy="646331"/>
          </a:xfrm>
          <a:prstGeom prst="rect">
            <a:avLst/>
          </a:prstGeom>
        </p:spPr>
        <p:txBody>
          <a:bodyPr wrap="square">
            <a:spAutoFit/>
          </a:bodyPr>
          <a:lstStyle/>
          <a:p>
            <a:pPr algn="just"/>
            <a:r>
              <a:rPr lang="ru-RU" dirty="0"/>
              <a:t>Пародонтоз опасен не только сам по себе – он может привести к тяжелым осложнениям, как местным, так и общим</a:t>
            </a:r>
            <a:r>
              <a:rPr lang="ru-RU" b="1" dirty="0"/>
              <a:t>. К местным осложнениям относятся:</a:t>
            </a:r>
          </a:p>
        </p:txBody>
      </p:sp>
      <p:sp>
        <p:nvSpPr>
          <p:cNvPr id="6" name="Прямоугольник 5"/>
          <p:cNvSpPr/>
          <p:nvPr/>
        </p:nvSpPr>
        <p:spPr>
          <a:xfrm>
            <a:off x="2233431" y="4725144"/>
            <a:ext cx="485885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a:t>- </a:t>
            </a:r>
            <a:r>
              <a:rPr lang="ru-RU" b="1" dirty="0" err="1"/>
              <a:t>гиперстезия</a:t>
            </a:r>
            <a:r>
              <a:rPr lang="ru-RU" b="1" dirty="0"/>
              <a:t> </a:t>
            </a:r>
            <a:r>
              <a:rPr lang="ru-RU" dirty="0"/>
              <a:t>– обнажение корней зубов и повышенная их чувствительность;</a:t>
            </a:r>
          </a:p>
          <a:p>
            <a:r>
              <a:rPr lang="ru-RU" dirty="0"/>
              <a:t>-</a:t>
            </a:r>
            <a:r>
              <a:rPr lang="ru-RU" b="1" dirty="0"/>
              <a:t> кариес </a:t>
            </a:r>
            <a:r>
              <a:rPr lang="ru-RU" dirty="0"/>
              <a:t>– сопутствует 40-60% случаев заболеваний пародонта;</a:t>
            </a:r>
          </a:p>
          <a:p>
            <a:r>
              <a:rPr lang="ru-RU" b="1" dirty="0"/>
              <a:t>- пульпиты;</a:t>
            </a:r>
          </a:p>
          <a:p>
            <a:r>
              <a:rPr lang="ru-RU" b="1" dirty="0"/>
              <a:t>- атрофический некроз пульпы </a:t>
            </a:r>
            <a:r>
              <a:rPr lang="ru-RU" dirty="0"/>
              <a:t>– гибель пульпы в этих зубах.</a:t>
            </a:r>
          </a:p>
        </p:txBody>
      </p:sp>
      <p:pic>
        <p:nvPicPr>
          <p:cNvPr id="20484" name="Picture 4" descr="http://dentoclass.ru/wp-content/uploads/2015/10/zub-v-razrez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482"/>
          <a:stretch/>
        </p:blipFill>
        <p:spPr bwMode="auto">
          <a:xfrm>
            <a:off x="92020" y="4869160"/>
            <a:ext cx="1979711"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tomsnn.ru/images/pulper.jpg"/>
          <p:cNvPicPr>
            <a:picLocks noChangeAspect="1" noChangeArrowheads="1"/>
          </p:cNvPicPr>
          <p:nvPr/>
        </p:nvPicPr>
        <p:blipFill rotWithShape="1">
          <a:blip r:embed="rId4">
            <a:extLst>
              <a:ext uri="{28A0092B-C50C-407E-A947-70E740481C1C}">
                <a14:useLocalDpi xmlns:a14="http://schemas.microsoft.com/office/drawing/2010/main" val="0"/>
              </a:ext>
            </a:extLst>
          </a:blip>
          <a:srcRect l="17182" r="50000" b="7386"/>
          <a:stretch/>
        </p:blipFill>
        <p:spPr bwMode="auto">
          <a:xfrm>
            <a:off x="7214390" y="4620799"/>
            <a:ext cx="1678090" cy="211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538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24936" cy="576064"/>
          </a:xfrm>
        </p:spPr>
        <p:txBody>
          <a:bodyPr/>
          <a:lstStyle/>
          <a:p>
            <a:pPr algn="ctr"/>
            <a:r>
              <a:rPr lang="ru-RU" sz="2400" dirty="0">
                <a:solidFill>
                  <a:srgbClr val="FF0000"/>
                </a:solidFill>
              </a:rPr>
              <a:t>Но более тяжелы общие осложнения, опасные не только для здоровья, но и для жизни:</a:t>
            </a:r>
          </a:p>
        </p:txBody>
      </p:sp>
      <p:sp>
        <p:nvSpPr>
          <p:cNvPr id="3" name="Объект 2"/>
          <p:cNvSpPr>
            <a:spLocks noGrp="1"/>
          </p:cNvSpPr>
          <p:nvPr>
            <p:ph idx="1"/>
          </p:nvPr>
        </p:nvSpPr>
        <p:spPr>
          <a:xfrm>
            <a:off x="179512" y="1100629"/>
            <a:ext cx="8712968" cy="2472387"/>
          </a:xfrm>
        </p:spPr>
        <p:txBody>
          <a:bodyPr/>
          <a:lstStyle/>
          <a:p>
            <a:pPr algn="just"/>
            <a:r>
              <a:rPr lang="ru-RU" dirty="0"/>
              <a:t>- сепсис – </a:t>
            </a:r>
            <a:r>
              <a:rPr lang="ru-RU" b="0" dirty="0"/>
              <a:t>в зубодесневых карманах образуется мощный очаг инфекции, может произойти заражение всего организма, поражение внутренних органов;</a:t>
            </a:r>
          </a:p>
          <a:p>
            <a:pPr algn="just"/>
            <a:r>
              <a:rPr lang="ru-RU" dirty="0"/>
              <a:t>- в результате нарушения соотношения зубов верхней и нижней челюсти (окклюзии), </a:t>
            </a:r>
            <a:r>
              <a:rPr lang="ru-RU" b="0" dirty="0"/>
              <a:t>развитие заболевания височно-нижнечелюстного сустава, появляются заболевания желудочно-кишечного тракта, ухудшение общего состояния организма</a:t>
            </a:r>
            <a:r>
              <a:rPr lang="ru-RU" b="0" dirty="0" smtClean="0"/>
              <a:t>;</a:t>
            </a:r>
            <a:endParaRPr lang="ru-RU" dirty="0"/>
          </a:p>
          <a:p>
            <a:pPr algn="just"/>
            <a:r>
              <a:rPr lang="ru-RU" dirty="0"/>
              <a:t>- </a:t>
            </a:r>
            <a:r>
              <a:rPr lang="ru-RU" dirty="0" err="1"/>
              <a:t>пародонтальные</a:t>
            </a:r>
            <a:r>
              <a:rPr lang="ru-RU" dirty="0"/>
              <a:t> абсцессы – </a:t>
            </a:r>
            <a:r>
              <a:rPr lang="ru-RU" b="0" dirty="0"/>
              <a:t>отеки и гнойные нарывы в полости рта, иногда приводящие к возникновению флегмоны – гнойному воспалению мягких тканей ротовой полости, а это уже угроза для жизни</a:t>
            </a:r>
            <a:r>
              <a:rPr lang="ru-RU" b="0" dirty="0" smtClean="0"/>
              <a:t>.</a:t>
            </a:r>
            <a:endParaRPr lang="ru-RU" b="0" dirty="0"/>
          </a:p>
        </p:txBody>
      </p:sp>
      <p:pic>
        <p:nvPicPr>
          <p:cNvPr id="21506" name="Picture 2" descr="http://aptekayg.ru/wa-data/public/photos/90/04/490/490.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645024"/>
            <a:ext cx="4558730" cy="282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65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520940" cy="360040"/>
          </a:xfrm>
        </p:spPr>
        <p:txBody>
          <a:bodyPr/>
          <a:lstStyle/>
          <a:p>
            <a:pPr algn="ctr"/>
            <a:r>
              <a:rPr lang="ru-RU" sz="2400" b="1" dirty="0">
                <a:solidFill>
                  <a:srgbClr val="0070C0"/>
                </a:solidFill>
              </a:rPr>
              <a:t>Лечение заболеваний пародонта</a:t>
            </a:r>
          </a:p>
        </p:txBody>
      </p:sp>
      <p:sp>
        <p:nvSpPr>
          <p:cNvPr id="3" name="Объект 2"/>
          <p:cNvSpPr>
            <a:spLocks noGrp="1"/>
          </p:cNvSpPr>
          <p:nvPr>
            <p:ph idx="1"/>
          </p:nvPr>
        </p:nvSpPr>
        <p:spPr>
          <a:xfrm>
            <a:off x="251520" y="476672"/>
            <a:ext cx="8712968" cy="432048"/>
          </a:xfrm>
        </p:spPr>
        <p:txBody>
          <a:bodyPr/>
          <a:lstStyle/>
          <a:p>
            <a:pPr algn="just"/>
            <a:r>
              <a:rPr lang="ru-RU" b="0" dirty="0"/>
              <a:t>Лечение заболеваний пародонта должно проводиться комплексно и по индивидуальному плану.</a:t>
            </a:r>
          </a:p>
        </p:txBody>
      </p:sp>
      <p:sp>
        <p:nvSpPr>
          <p:cNvPr id="4" name="Прямоугольник 3"/>
          <p:cNvSpPr/>
          <p:nvPr/>
        </p:nvSpPr>
        <p:spPr>
          <a:xfrm>
            <a:off x="251519" y="940078"/>
            <a:ext cx="2973827" cy="369332"/>
          </a:xfrm>
          <a:prstGeom prst="rect">
            <a:avLst/>
          </a:prstGeom>
        </p:spPr>
        <p:txBody>
          <a:bodyPr wrap="none">
            <a:spAutoFit/>
          </a:bodyPr>
          <a:lstStyle/>
          <a:p>
            <a:r>
              <a:rPr lang="ru-RU" b="1" dirty="0"/>
              <a:t>1. Консервативное лечение</a:t>
            </a:r>
          </a:p>
        </p:txBody>
      </p:sp>
      <p:sp>
        <p:nvSpPr>
          <p:cNvPr id="5" name="Прямоугольник 4"/>
          <p:cNvSpPr/>
          <p:nvPr/>
        </p:nvSpPr>
        <p:spPr>
          <a:xfrm>
            <a:off x="251519" y="1313322"/>
            <a:ext cx="8640961" cy="2031325"/>
          </a:xfrm>
          <a:prstGeom prst="rect">
            <a:avLst/>
          </a:prstGeom>
        </p:spPr>
        <p:txBody>
          <a:bodyPr wrap="square">
            <a:spAutoFit/>
          </a:bodyPr>
          <a:lstStyle/>
          <a:p>
            <a:pPr algn="just"/>
            <a:r>
              <a:rPr lang="ru-RU" b="1" dirty="0"/>
              <a:t>Профессиональная гигиена полости рта </a:t>
            </a:r>
            <a:r>
              <a:rPr lang="ru-RU" dirty="0"/>
              <a:t>– проводится врачом и включает в себя удаление зубных отложений, бляшек, камней, нависающих краев пломб, обязательное пломбирование кариозных зубов. В домашних условиях пациенту необходимо соблюдать гигиену полости рта – не только два раза в день чистить зубы, но и с помощью зубных нитей вычищать межзубные пространства; после каждого приема пищи полоскать рот щелочными, например, содовыми, растворами, настоями ромашки, шалфея.</a:t>
            </a:r>
          </a:p>
        </p:txBody>
      </p:sp>
      <p:pic>
        <p:nvPicPr>
          <p:cNvPr id="22530" name="Picture 2" descr="http://re-stom.ru/prgigien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51" y="3272781"/>
            <a:ext cx="2765190" cy="1773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m2-tub-ru.yandex.net/i?id=5307b371c06ae5df580d40ba0a912caa&amp;n=33&amp;h=215&amp;w=3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558" y="3288461"/>
            <a:ext cx="2765190" cy="177371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50351" y="5229200"/>
            <a:ext cx="773339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a:t>- Антибактериальная терапия.</a:t>
            </a:r>
          </a:p>
          <a:p>
            <a:r>
              <a:rPr lang="ru-RU" dirty="0"/>
              <a:t>- Антисептическая обработка.</a:t>
            </a:r>
          </a:p>
          <a:p>
            <a:r>
              <a:rPr lang="ru-RU" dirty="0"/>
              <a:t>- </a:t>
            </a:r>
            <a:r>
              <a:rPr lang="ru-RU" dirty="0" err="1"/>
              <a:t>Склерозирующая</a:t>
            </a:r>
            <a:r>
              <a:rPr lang="ru-RU" dirty="0"/>
              <a:t> терапия (укрепляющая терапия тканей пародонта – десен, костей, сосудов).</a:t>
            </a:r>
          </a:p>
        </p:txBody>
      </p:sp>
    </p:spTree>
    <p:extLst>
      <p:ext uri="{BB962C8B-B14F-4D97-AF65-F5344CB8AC3E}">
        <p14:creationId xmlns:p14="http://schemas.microsoft.com/office/powerpoint/2010/main" val="139215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1"/>
            <a:ext cx="8784976" cy="1224136"/>
          </a:xfrm>
        </p:spPr>
        <p:txBody>
          <a:bodyPr/>
          <a:lstStyle/>
          <a:p>
            <a:pPr algn="just"/>
            <a:r>
              <a:rPr lang="ru-RU" dirty="0"/>
              <a:t>2. Общее лечение – </a:t>
            </a:r>
            <a:r>
              <a:rPr lang="ru-RU" b="0" dirty="0"/>
              <a:t>воздействие на общие факторы, вызывающие заболевание или усугубляющие его течение, прежде всего, лечение заболеваний сердечно-сосудистой системы, атеросклероза, вегетососудистой дистонии. Врач-пародонтолог направляет пациента к специалистам других областей медицины.</a:t>
            </a:r>
          </a:p>
        </p:txBody>
      </p:sp>
      <p:sp>
        <p:nvSpPr>
          <p:cNvPr id="4" name="Прямоугольник 3"/>
          <p:cNvSpPr/>
          <p:nvPr/>
        </p:nvSpPr>
        <p:spPr>
          <a:xfrm>
            <a:off x="107504" y="1412776"/>
            <a:ext cx="8784976" cy="830997"/>
          </a:xfrm>
          <a:prstGeom prst="rect">
            <a:avLst/>
          </a:prstGeom>
        </p:spPr>
        <p:txBody>
          <a:bodyPr wrap="square">
            <a:spAutoFit/>
          </a:bodyPr>
          <a:lstStyle/>
          <a:p>
            <a:pPr algn="just"/>
            <a:r>
              <a:rPr lang="ru-RU" sz="1600" b="1" dirty="0"/>
              <a:t>3. </a:t>
            </a:r>
            <a:r>
              <a:rPr lang="ru-RU" sz="1600" b="1" dirty="0" err="1"/>
              <a:t>Физио</a:t>
            </a:r>
            <a:r>
              <a:rPr lang="ru-RU" sz="1600" b="1" dirty="0"/>
              <a:t>- и общеукрепляющая терапия </a:t>
            </a:r>
            <a:r>
              <a:rPr lang="ru-RU" sz="1600" dirty="0"/>
              <a:t>направлена на улучшение снабжения тканей питательными веществами и кислородом; восстановление сопротивляемости организма за счет употребления поливитаминных препаратов (в виде таблеток или инъекций); массаж десен.</a:t>
            </a:r>
          </a:p>
        </p:txBody>
      </p:sp>
      <p:sp>
        <p:nvSpPr>
          <p:cNvPr id="5" name="Прямоугольник 4"/>
          <p:cNvSpPr/>
          <p:nvPr/>
        </p:nvSpPr>
        <p:spPr>
          <a:xfrm>
            <a:off x="125352" y="2376607"/>
            <a:ext cx="8767127" cy="584775"/>
          </a:xfrm>
          <a:prstGeom prst="rect">
            <a:avLst/>
          </a:prstGeom>
        </p:spPr>
        <p:txBody>
          <a:bodyPr wrap="square">
            <a:spAutoFit/>
          </a:bodyPr>
          <a:lstStyle/>
          <a:p>
            <a:pPr algn="just"/>
            <a:r>
              <a:rPr lang="ru-RU" sz="1600" b="1" dirty="0"/>
              <a:t>4. Ортопедическое лечение </a:t>
            </a:r>
            <a:r>
              <a:rPr lang="ru-RU" sz="1600" dirty="0"/>
              <a:t>– включает восстановление зубных рядов, </a:t>
            </a:r>
            <a:r>
              <a:rPr lang="ru-RU" sz="1600" dirty="0" err="1"/>
              <a:t>шинирование</a:t>
            </a:r>
            <a:r>
              <a:rPr lang="ru-RU" sz="1600" dirty="0"/>
              <a:t> подвижности зубов и восстановление функции жевания.</a:t>
            </a:r>
          </a:p>
        </p:txBody>
      </p:sp>
      <p:pic>
        <p:nvPicPr>
          <p:cNvPr id="23554" name="Picture 2" descr="http://belarusmed.ru/wp-content/uploads/2015/02/vosstanovlenie-zubnogo-ry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24" y="3140968"/>
            <a:ext cx="4248472" cy="347224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535757" y="3140968"/>
            <a:ext cx="4572000" cy="258532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ru-RU" b="1" dirty="0"/>
              <a:t>Следует помнить, </a:t>
            </a:r>
            <a:r>
              <a:rPr lang="ru-RU" dirty="0"/>
              <a:t>что запущенный пародонтоз с глубоким поражением тканей действительно неизлечим, но с помощью медикаментозной терапии, ортопедического лечения можно приостановить процесс и сгладить его отрицательные проявления и не допустить дальнейшего развития заболевания и его осложнений.</a:t>
            </a:r>
          </a:p>
        </p:txBody>
      </p:sp>
    </p:spTree>
    <p:extLst>
      <p:ext uri="{BB962C8B-B14F-4D97-AF65-F5344CB8AC3E}">
        <p14:creationId xmlns:p14="http://schemas.microsoft.com/office/powerpoint/2010/main" val="1221438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520940" cy="326936"/>
          </a:xfrm>
        </p:spPr>
        <p:txBody>
          <a:bodyPr/>
          <a:lstStyle/>
          <a:p>
            <a:pPr algn="ctr"/>
            <a:r>
              <a:rPr lang="ru-RU" sz="2400" b="1" dirty="0">
                <a:solidFill>
                  <a:srgbClr val="0070C0"/>
                </a:solidFill>
              </a:rPr>
              <a:t>Как правильно чистить зубы</a:t>
            </a:r>
          </a:p>
        </p:txBody>
      </p:sp>
      <p:sp>
        <p:nvSpPr>
          <p:cNvPr id="3" name="Объект 2"/>
          <p:cNvSpPr>
            <a:spLocks noGrp="1"/>
          </p:cNvSpPr>
          <p:nvPr>
            <p:ph idx="1"/>
          </p:nvPr>
        </p:nvSpPr>
        <p:spPr>
          <a:xfrm>
            <a:off x="179512" y="415752"/>
            <a:ext cx="8856984" cy="2592288"/>
          </a:xfrm>
        </p:spPr>
        <p:txBody>
          <a:bodyPr/>
          <a:lstStyle/>
          <a:p>
            <a:pPr algn="just"/>
            <a:r>
              <a:rPr lang="ru-RU" dirty="0"/>
              <a:t>Чистить зубы нужно бережно и нелениво. </a:t>
            </a:r>
            <a:r>
              <a:rPr lang="ru-RU" b="0" dirty="0"/>
              <a:t>Занимать эта процедура должна 4-5 минут, 2 раза в день, утром и вечером. В процессе тщательного очищения зубов мы совершаем около 500 движений зубной щеткой. Чистя зубы, нужно помнить о том, какие цели преследует эта несложная процедура, а именно</a:t>
            </a:r>
            <a:r>
              <a:rPr lang="ru-RU" b="0" dirty="0" smtClean="0"/>
              <a:t>:</a:t>
            </a:r>
            <a:endParaRPr lang="ru-RU" b="0" dirty="0"/>
          </a:p>
          <a:p>
            <a:pPr marL="324000" indent="0" algn="just">
              <a:spcBef>
                <a:spcPts val="0"/>
              </a:spcBef>
            </a:pPr>
            <a:r>
              <a:rPr lang="ru-RU" b="0" dirty="0"/>
              <a:t>- удаление остатков пищи из межзубных промежутков;</a:t>
            </a:r>
          </a:p>
          <a:p>
            <a:pPr marL="324000" indent="0" algn="just">
              <a:spcBef>
                <a:spcPts val="0"/>
              </a:spcBef>
            </a:pPr>
            <a:r>
              <a:rPr lang="ru-RU" b="0" dirty="0"/>
              <a:t>- устранение белкового налета на зубе и зубной бляшке, которая постепенно может превратиться в зубной камень;</a:t>
            </a:r>
          </a:p>
          <a:p>
            <a:pPr marL="324000" indent="0" algn="just">
              <a:spcBef>
                <a:spcPts val="0"/>
              </a:spcBef>
            </a:pPr>
            <a:r>
              <a:rPr lang="ru-RU" b="0" dirty="0"/>
              <a:t>- борьба с патогенной микрофлорой в ротовой полости.</a:t>
            </a:r>
          </a:p>
          <a:p>
            <a:endParaRPr lang="ru-RU" dirty="0"/>
          </a:p>
        </p:txBody>
      </p:sp>
      <p:pic>
        <p:nvPicPr>
          <p:cNvPr id="24580" name="Picture 4" descr="http://www.mthj.ru/wysiwyg_files/__articles__not_delete/image_10.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1560" y="2420888"/>
            <a:ext cx="813690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73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520940" cy="398944"/>
          </a:xfrm>
        </p:spPr>
        <p:txBody>
          <a:bodyPr/>
          <a:lstStyle/>
          <a:p>
            <a:pPr algn="ctr"/>
            <a:r>
              <a:rPr lang="ru-RU" sz="2400" b="1" dirty="0">
                <a:solidFill>
                  <a:srgbClr val="0070C0"/>
                </a:solidFill>
              </a:rPr>
              <a:t>О пользе и вреде жевательной резинки</a:t>
            </a:r>
          </a:p>
        </p:txBody>
      </p:sp>
      <p:sp>
        <p:nvSpPr>
          <p:cNvPr id="3" name="Объект 2"/>
          <p:cNvSpPr>
            <a:spLocks noGrp="1"/>
          </p:cNvSpPr>
          <p:nvPr>
            <p:ph idx="1"/>
          </p:nvPr>
        </p:nvSpPr>
        <p:spPr>
          <a:xfrm>
            <a:off x="179512" y="1267019"/>
            <a:ext cx="8784976" cy="1729933"/>
          </a:xfrm>
        </p:spPr>
        <p:txBody>
          <a:bodyPr/>
          <a:lstStyle/>
          <a:p>
            <a:pPr algn="just"/>
            <a:r>
              <a:rPr lang="ru-RU" b="0" dirty="0"/>
              <a:t>В определенных случаях жевательная резинка может быть полезной. Сразу же после еды жевание резинки способствует очищению жевательных поверхностей зубов. Но при этом нетронутыми остаются межзубные промежутки, а именно там скапливаются основные остатки пищи, провоцирующие кариес. Такого же эффекта, как от жевательной резинки, можно добиться, если после приема пищи съесть жесткий овощ или фрукт – морковку, яблоко, лист капусты. </a:t>
            </a:r>
          </a:p>
        </p:txBody>
      </p:sp>
      <p:sp>
        <p:nvSpPr>
          <p:cNvPr id="4" name="Прямоугольник 3"/>
          <p:cNvSpPr/>
          <p:nvPr/>
        </p:nvSpPr>
        <p:spPr>
          <a:xfrm>
            <a:off x="179512" y="620688"/>
            <a:ext cx="8784976" cy="646331"/>
          </a:xfrm>
          <a:prstGeom prst="rect">
            <a:avLst/>
          </a:prstGeom>
        </p:spPr>
        <p:txBody>
          <a:bodyPr wrap="square">
            <a:spAutoFit/>
          </a:bodyPr>
          <a:lstStyle/>
          <a:p>
            <a:pPr algn="ctr"/>
            <a:r>
              <a:rPr lang="ru-RU" dirty="0"/>
              <a:t>Действительно ли жевательная резинка столь полезна и помогает предотвратить кариес?</a:t>
            </a:r>
          </a:p>
        </p:txBody>
      </p:sp>
      <p:pic>
        <p:nvPicPr>
          <p:cNvPr id="25602" name="Picture 2" descr="http://bigslide.ru/images/14/13170/960/img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88939"/>
            <a:ext cx="5040560" cy="378042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30044" y="4902795"/>
            <a:ext cx="3726871"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000" b="1" dirty="0"/>
              <a:t>пользуйтесь жевательной резинкой после еды, не более 2-3 минут, если нет возможности почистить зубы или прополоскать рот. </a:t>
            </a:r>
          </a:p>
        </p:txBody>
      </p:sp>
      <p:pic>
        <p:nvPicPr>
          <p:cNvPr id="25604" name="Picture 4" descr="http://iiosp.com/wp-content/uploads/2015/03/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480" y="2888939"/>
            <a:ext cx="3398000" cy="189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63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7"/>
            <a:ext cx="8640960" cy="2304256"/>
          </a:xfrm>
        </p:spPr>
        <p:txBody>
          <a:bodyPr/>
          <a:lstStyle/>
          <a:p>
            <a:pPr algn="just"/>
            <a:r>
              <a:rPr lang="ru-RU" dirty="0"/>
              <a:t>Д</a:t>
            </a:r>
            <a:r>
              <a:rPr lang="ru-RU" dirty="0" smtClean="0"/>
              <a:t>етям </a:t>
            </a:r>
            <a:r>
              <a:rPr lang="ru-RU" b="0" dirty="0"/>
              <a:t>лучше ограничить потребление жевательных резинок: связочный аппарат зубов еще не устойчив, жевание быстро входит в привычку, от которой трудно избавиться, нарушается кислотный баланс в желудке. Кроме того, маленькие дети часто глотают жевательную резинку. Ничего страшного для пищеварительной системы в этом нет, но резинка может попасть в дыхательное горло, особенно во время ходьбы или игры. Если же вы покупаете резинку для ребенка, обращайте внимание на ее состав, срок годности, производителя. Дешевые </a:t>
            </a:r>
            <a:r>
              <a:rPr lang="ru-RU" b="0" dirty="0" err="1"/>
              <a:t>накачественные</a:t>
            </a:r>
            <a:r>
              <a:rPr lang="ru-RU" b="0" dirty="0"/>
              <a:t> жевательные резинки могут быть причиной отравлений и аллергических реакций в ротовой полости, особенно если содержат много красителей.</a:t>
            </a:r>
          </a:p>
        </p:txBody>
      </p:sp>
      <p:pic>
        <p:nvPicPr>
          <p:cNvPr id="26628" name="Picture 4" descr="https://pbs.twimg.com/media/B8tYzDtIgAAsw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611" y="2564904"/>
            <a:ext cx="266429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cooks.kz/wp-content/uploads/2016/02/krasiteli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564904"/>
            <a:ext cx="2544843"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http://www.krasfun.ru/images/2013/7/c1184_zhvachka-0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564905"/>
            <a:ext cx="274157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166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520940" cy="398944"/>
          </a:xfrm>
        </p:spPr>
        <p:txBody>
          <a:bodyPr/>
          <a:lstStyle/>
          <a:p>
            <a:pPr algn="ctr"/>
            <a:r>
              <a:rPr lang="ru-RU" sz="2400" b="1" dirty="0">
                <a:solidFill>
                  <a:srgbClr val="0070C0"/>
                </a:solidFill>
              </a:rPr>
              <a:t>Массаж десен</a:t>
            </a:r>
          </a:p>
        </p:txBody>
      </p:sp>
      <p:sp>
        <p:nvSpPr>
          <p:cNvPr id="3" name="Объект 2"/>
          <p:cNvSpPr>
            <a:spLocks noGrp="1"/>
          </p:cNvSpPr>
          <p:nvPr>
            <p:ph idx="1"/>
          </p:nvPr>
        </p:nvSpPr>
        <p:spPr>
          <a:xfrm>
            <a:off x="251520" y="836713"/>
            <a:ext cx="8568952" cy="3024336"/>
          </a:xfrm>
        </p:spPr>
        <p:txBody>
          <a:bodyPr>
            <a:normAutofit lnSpcReduction="10000"/>
          </a:bodyPr>
          <a:lstStyle/>
          <a:p>
            <a:pPr algn="just"/>
            <a:r>
              <a:rPr lang="ru-RU" b="0" dirty="0"/>
              <a:t>Процедура эта несложная, особых методик не имеет, но очень важна для поддержания здоровья ваших зубов. Проводить массаж желательно ежедневно утром и вечером, уделяя этой несложной манипуляции несколько минут вашего времени. Массаж способствует улучшению кровоснабжения зубов, укреплению тканей, окружающих зуб. Для проведения массажа тщательно вымойте руки с мылом, чтобы не занести инфекцию. Указательными или безымянными пальцами легкими круговыми движениями массируйте десны, особенно в районах альвеол. Обязательно промассируйте все участки десен – передние и боковые. Не надо надавливать сильно, можно повредить слизистую оболочку. При заболеваниях пародонта будьте особенно внимательны, не пораньте слизистую острыми краями ногтей. Эта несложная процедура принесет свои результаты уже через месяц-другой. Делать массаж десен надо не только тогда, когда у вас уже обнаружено какое-то заболевание, но и для профилактики. Приучите своих детей к этому, чтобы это стало такой же неотъемлемой частью гигиены рта, как чистка зубов или полоскании рта после еды</a:t>
            </a:r>
          </a:p>
        </p:txBody>
      </p:sp>
      <p:pic>
        <p:nvPicPr>
          <p:cNvPr id="27650" name="Picture 2" descr="http://fb.ru/misc/i/gallery/11333/11278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89040"/>
            <a:ext cx="4330477" cy="292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830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520940" cy="548640"/>
          </a:xfrm>
        </p:spPr>
        <p:txBody>
          <a:bodyPr/>
          <a:lstStyle/>
          <a:p>
            <a:pPr algn="ctr"/>
            <a:r>
              <a:rPr lang="ru-RU" sz="2400" b="1" dirty="0">
                <a:solidFill>
                  <a:srgbClr val="0070C0"/>
                </a:solidFill>
              </a:rPr>
              <a:t>Занятие 3. Стоматит</a:t>
            </a:r>
          </a:p>
        </p:txBody>
      </p:sp>
      <p:sp>
        <p:nvSpPr>
          <p:cNvPr id="3" name="Объект 2"/>
          <p:cNvSpPr>
            <a:spLocks noGrp="1"/>
          </p:cNvSpPr>
          <p:nvPr>
            <p:ph idx="1"/>
          </p:nvPr>
        </p:nvSpPr>
        <p:spPr>
          <a:xfrm>
            <a:off x="179512" y="620689"/>
            <a:ext cx="8784976" cy="2232248"/>
          </a:xfrm>
        </p:spPr>
        <p:txBody>
          <a:bodyPr/>
          <a:lstStyle/>
          <a:p>
            <a:pPr algn="just"/>
            <a:r>
              <a:rPr lang="ru-RU" b="0" dirty="0"/>
              <a:t>Очень часто в практике врача приходится слышать жалобы пациентов на неприятные ощущения в слизистой оболочке рта. Чаще всего это симптомы стоматита – воспаления слизистой оболочки, покрывающей ротовую полость</a:t>
            </a:r>
            <a:r>
              <a:rPr lang="ru-RU" b="0" dirty="0" smtClean="0"/>
              <a:t>.</a:t>
            </a:r>
            <a:endParaRPr lang="ru-RU" b="0" dirty="0"/>
          </a:p>
          <a:p>
            <a:pPr algn="just"/>
            <a:r>
              <a:rPr lang="ru-RU" dirty="0"/>
              <a:t>Причин возникновения стоматита много: </a:t>
            </a:r>
            <a:r>
              <a:rPr lang="ru-RU" b="0" dirty="0"/>
              <a:t>это травмы, инфекции, аллергические реакции, отравления солями тяжелых металлов. Воспаление слизистой оболочки полости рта может возникать при недостатке витаминов, расстройствах эндокринной системы, болезнях желудочно-кишечного тракта, нервной и сердечно-сосудистой системы. Иногда бывает так, что стоматит проявляется раньше, чем остальные симптомы основного заболевания.</a:t>
            </a:r>
          </a:p>
          <a:p>
            <a:endParaRPr lang="ru-RU" dirty="0"/>
          </a:p>
        </p:txBody>
      </p:sp>
      <p:pic>
        <p:nvPicPr>
          <p:cNvPr id="28674" name="Picture 2" descr="http://ladycaramelka.ru/wp-content/uploads/2016/06/%D1%81%D1%82%D0%BE%D0%BC%D0%B0%D1%82%D0%B8%D1%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3" y="2780928"/>
            <a:ext cx="4003645"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83968" y="2787211"/>
            <a:ext cx="4680520" cy="1077218"/>
          </a:xfrm>
          <a:prstGeom prst="rect">
            <a:avLst/>
          </a:prstGeom>
        </p:spPr>
        <p:txBody>
          <a:bodyPr wrap="square">
            <a:spAutoFit/>
          </a:bodyPr>
          <a:lstStyle/>
          <a:p>
            <a:pPr algn="just"/>
            <a:r>
              <a:rPr lang="ru-RU" sz="1600" dirty="0"/>
              <a:t>Наиболее часто приходится сталкиваться с острым герпетическим стоматитом. Вирус герпеса, проникая через ротовую полость, поражает слизистую в первую очередь.</a:t>
            </a:r>
          </a:p>
        </p:txBody>
      </p:sp>
      <p:sp>
        <p:nvSpPr>
          <p:cNvPr id="5" name="Прямоугольник 4"/>
          <p:cNvSpPr/>
          <p:nvPr/>
        </p:nvSpPr>
        <p:spPr>
          <a:xfrm>
            <a:off x="190023" y="5085184"/>
            <a:ext cx="8774465"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dirty="0"/>
              <a:t>Травматический стоматит появляется как результат механического поражения слизистой оболочки ротовой полости, например при </a:t>
            </a:r>
            <a:r>
              <a:rPr lang="ru-RU" sz="1600" dirty="0" err="1"/>
              <a:t>травмировании</a:t>
            </a:r>
            <a:r>
              <a:rPr lang="ru-RU" sz="1600" dirty="0"/>
              <a:t> ее острыми краями зубов, зубными протезами, зубными камнями, а также при действии на слизистую химических веществ, горячей пищи, ионизирующего излучения. При поражении слизистой оболочки рта вирусной инфекцией развивается везикулярный стоматит. Вирус этот передается от больных животных или людей через грязные руки или воздушно-капельным путем.</a:t>
            </a:r>
          </a:p>
        </p:txBody>
      </p:sp>
    </p:spTree>
    <p:extLst>
      <p:ext uri="{BB962C8B-B14F-4D97-AF65-F5344CB8AC3E}">
        <p14:creationId xmlns:p14="http://schemas.microsoft.com/office/powerpoint/2010/main" val="793557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520940" cy="288032"/>
          </a:xfrm>
        </p:spPr>
        <p:txBody>
          <a:bodyPr/>
          <a:lstStyle/>
          <a:p>
            <a:pPr algn="ctr"/>
            <a:r>
              <a:rPr lang="ru-RU" sz="2400" b="1" dirty="0">
                <a:solidFill>
                  <a:srgbClr val="0070C0"/>
                </a:solidFill>
              </a:rPr>
              <a:t>Симптомы стоматита</a:t>
            </a:r>
          </a:p>
        </p:txBody>
      </p:sp>
      <p:sp>
        <p:nvSpPr>
          <p:cNvPr id="3" name="Объект 2"/>
          <p:cNvSpPr>
            <a:spLocks noGrp="1"/>
          </p:cNvSpPr>
          <p:nvPr>
            <p:ph idx="1"/>
          </p:nvPr>
        </p:nvSpPr>
        <p:spPr>
          <a:xfrm>
            <a:off x="107504" y="451156"/>
            <a:ext cx="8712968" cy="3579849"/>
          </a:xfrm>
        </p:spPr>
        <p:txBody>
          <a:bodyPr>
            <a:normAutofit fontScale="92500"/>
          </a:bodyPr>
          <a:lstStyle/>
          <a:p>
            <a:r>
              <a:rPr lang="ru-RU" dirty="0"/>
              <a:t>Заподозрить стоматит у себя и как можно скорее обратиться к врачу вы должны, если</a:t>
            </a:r>
            <a:r>
              <a:rPr lang="ru-RU" dirty="0" smtClean="0"/>
              <a:t>:</a:t>
            </a:r>
            <a:endParaRPr lang="ru-RU" dirty="0"/>
          </a:p>
          <a:p>
            <a:r>
              <a:rPr lang="ru-RU" b="0" dirty="0"/>
              <a:t>- слизистая оболочка рта отекает, изменился ее нормальный цвет (стал ярче или, наоборот, бледнее);</a:t>
            </a:r>
          </a:p>
          <a:p>
            <a:r>
              <a:rPr lang="ru-RU" b="0" dirty="0"/>
              <a:t>- на поверхности слизистой появились посторонние высыпания, "прыщики", язвочки, часто покрытые налетом;</a:t>
            </a:r>
          </a:p>
          <a:p>
            <a:r>
              <a:rPr lang="ru-RU" b="0" dirty="0"/>
              <a:t>- десны болезненны и кровоточат;</a:t>
            </a:r>
          </a:p>
          <a:p>
            <a:r>
              <a:rPr lang="ru-RU" b="0" dirty="0"/>
              <a:t>- вы сами или окружающие отмечают гнилостный запах изо рта;</a:t>
            </a:r>
          </a:p>
          <a:p>
            <a:r>
              <a:rPr lang="ru-RU" b="0" dirty="0"/>
              <a:t>- во рту возникает чувство жжения, зуд, сухость, болезненность при приеме пищи;</a:t>
            </a:r>
          </a:p>
          <a:p>
            <a:pPr>
              <a:buFontTx/>
              <a:buChar char="-"/>
            </a:pPr>
            <a:r>
              <a:rPr lang="ru-RU" b="0" dirty="0" smtClean="0"/>
              <a:t>при </a:t>
            </a:r>
            <a:r>
              <a:rPr lang="ru-RU" b="0" dirty="0"/>
              <a:t>аллергическом стоматите часто заметна атрофия сосочков языка </a:t>
            </a:r>
            <a:endParaRPr lang="ru-RU" b="0" dirty="0" smtClean="0"/>
          </a:p>
          <a:p>
            <a:pPr marL="0" indent="0"/>
            <a:r>
              <a:rPr lang="ru-RU" b="0" dirty="0" smtClean="0"/>
              <a:t>(</a:t>
            </a:r>
            <a:r>
              <a:rPr lang="ru-RU" b="0" dirty="0"/>
              <a:t>так называемый "лакированный" язык);</a:t>
            </a:r>
          </a:p>
          <a:p>
            <a:r>
              <a:rPr lang="ru-RU" b="0" dirty="0"/>
              <a:t>- на фоне этого повышается температура (иногда до 38-40°С);</a:t>
            </a:r>
          </a:p>
          <a:p>
            <a:r>
              <a:rPr lang="ru-RU" b="0" dirty="0"/>
              <a:t>- чувствуется слабость в мышцах, суставах, плохое общее состояние.</a:t>
            </a:r>
          </a:p>
          <a:p>
            <a:endParaRPr lang="ru-RU" dirty="0"/>
          </a:p>
          <a:p>
            <a:endParaRPr lang="ru-RU" dirty="0"/>
          </a:p>
        </p:txBody>
      </p:sp>
      <p:pic>
        <p:nvPicPr>
          <p:cNvPr id="29700" name="Picture 4" descr="http://www.tiensmed.ru/news/uimg/f7/endometrit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6548" y="3134320"/>
            <a:ext cx="2150292" cy="1259457"/>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http://gepatitikus.ru/articles/wp-content/uploads/2016/03/41994033-pri-bolyah-v-pecheni-zhzheniya-yazy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447982"/>
            <a:ext cx="1826568" cy="170479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4653136"/>
            <a:ext cx="866732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b="1" dirty="0"/>
              <a:t>Обращаться к врачу-стоматологу нужно незамедлительно. </a:t>
            </a:r>
            <a:r>
              <a:rPr lang="ru-RU" dirty="0"/>
              <a:t>Стоматиты могут стать причиной более тяжелых заболеваний, в том числе и раковых. И только врач сможет определить настоящую причину стоматита и, соответственно, назначить правильное лечение.</a:t>
            </a:r>
          </a:p>
        </p:txBody>
      </p:sp>
    </p:spTree>
    <p:extLst>
      <p:ext uri="{BB962C8B-B14F-4D97-AF65-F5344CB8AC3E}">
        <p14:creationId xmlns:p14="http://schemas.microsoft.com/office/powerpoint/2010/main" val="57016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520940" cy="360040"/>
          </a:xfrm>
        </p:spPr>
        <p:txBody>
          <a:bodyPr/>
          <a:lstStyle/>
          <a:p>
            <a:pPr algn="ctr"/>
            <a:r>
              <a:rPr lang="ru-RU" sz="1800" dirty="0"/>
              <a:t>План занятий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145810674"/>
              </p:ext>
            </p:extLst>
          </p:nvPr>
        </p:nvGraphicFramePr>
        <p:xfrm>
          <a:off x="179512" y="620688"/>
          <a:ext cx="8712968" cy="5907742"/>
        </p:xfrm>
        <a:graphic>
          <a:graphicData uri="http://schemas.openxmlformats.org/drawingml/2006/table">
            <a:tbl>
              <a:tblPr firstRow="1" firstCol="1" bandRow="1">
                <a:tableStyleId>{F5AB1C69-6EDB-4FF4-983F-18BD219EF322}</a:tableStyleId>
              </a:tblPr>
              <a:tblGrid>
                <a:gridCol w="530353"/>
                <a:gridCol w="6515787"/>
                <a:gridCol w="1666828"/>
              </a:tblGrid>
              <a:tr h="190485">
                <a:tc>
                  <a:txBody>
                    <a:bodyPr/>
                    <a:lstStyle/>
                    <a:p>
                      <a:pPr algn="ctr">
                        <a:lnSpc>
                          <a:spcPct val="115000"/>
                        </a:lnSpc>
                        <a:spcAft>
                          <a:spcPts val="1000"/>
                        </a:spcAft>
                      </a:pPr>
                      <a:r>
                        <a:rPr lang="ru-RU" sz="1500" dirty="0">
                          <a:effectLst/>
                        </a:rPr>
                        <a:t>N° п/п</a:t>
                      </a:r>
                      <a:endParaRPr lang="ru-RU" sz="1500" dirty="0">
                        <a:effectLst/>
                        <a:latin typeface="Calibri"/>
                        <a:ea typeface="Calibri"/>
                        <a:cs typeface="Times New Roman"/>
                      </a:endParaRPr>
                    </a:p>
                  </a:txBody>
                  <a:tcPr marL="33736" marR="33736" marT="33736" marB="33736" anchor="ctr"/>
                </a:tc>
                <a:tc>
                  <a:txBody>
                    <a:bodyPr/>
                    <a:lstStyle/>
                    <a:p>
                      <a:pPr algn="ctr">
                        <a:lnSpc>
                          <a:spcPct val="115000"/>
                        </a:lnSpc>
                        <a:spcAft>
                          <a:spcPts val="1000"/>
                        </a:spcAft>
                      </a:pPr>
                      <a:r>
                        <a:rPr lang="ru-RU" sz="1500" dirty="0">
                          <a:effectLst/>
                        </a:rPr>
                        <a:t>Тема занятия</a:t>
                      </a:r>
                      <a:endParaRPr lang="ru-RU" sz="1500" dirty="0">
                        <a:effectLst/>
                        <a:latin typeface="Calibri"/>
                        <a:ea typeface="Calibri"/>
                        <a:cs typeface="Times New Roman"/>
                      </a:endParaRPr>
                    </a:p>
                  </a:txBody>
                  <a:tcPr marL="33736" marR="33736" marT="33736" marB="33736" anchor="ctr"/>
                </a:tc>
                <a:tc>
                  <a:txBody>
                    <a:bodyPr/>
                    <a:lstStyle/>
                    <a:p>
                      <a:pPr algn="ctr">
                        <a:lnSpc>
                          <a:spcPct val="115000"/>
                        </a:lnSpc>
                        <a:spcAft>
                          <a:spcPts val="1000"/>
                        </a:spcAft>
                      </a:pPr>
                      <a:r>
                        <a:rPr lang="ru-RU" sz="1500">
                          <a:effectLst/>
                        </a:rPr>
                        <a:t>Ответственный исполнитель</a:t>
                      </a:r>
                      <a:endParaRPr lang="ru-RU" sz="1500">
                        <a:effectLst/>
                        <a:latin typeface="Calibri"/>
                        <a:ea typeface="Calibri"/>
                        <a:cs typeface="Times New Roman"/>
                      </a:endParaRPr>
                    </a:p>
                  </a:txBody>
                  <a:tcPr marL="33736" marR="33736" marT="33736" marB="33736" anchor="ctr"/>
                </a:tc>
              </a:tr>
              <a:tr h="190485">
                <a:tc>
                  <a:txBody>
                    <a:bodyPr/>
                    <a:lstStyle/>
                    <a:p>
                      <a:pPr algn="ctr">
                        <a:lnSpc>
                          <a:spcPct val="115000"/>
                        </a:lnSpc>
                        <a:spcAft>
                          <a:spcPts val="1000"/>
                        </a:spcAft>
                      </a:pPr>
                      <a:r>
                        <a:rPr lang="ru-RU" sz="1500">
                          <a:effectLst/>
                        </a:rPr>
                        <a:t>1</a:t>
                      </a:r>
                      <a:endParaRPr lang="ru-RU" sz="1500">
                        <a:effectLst/>
                        <a:latin typeface="Calibri"/>
                        <a:ea typeface="Calibri"/>
                        <a:cs typeface="Times New Roman"/>
                      </a:endParaRPr>
                    </a:p>
                  </a:txBody>
                  <a:tcPr marL="33736" marR="33736" marT="33736" marB="33736" anchor="ctr"/>
                </a:tc>
                <a:tc>
                  <a:txBody>
                    <a:bodyPr/>
                    <a:lstStyle/>
                    <a:p>
                      <a:pPr algn="ctr">
                        <a:lnSpc>
                          <a:spcPct val="115000"/>
                        </a:lnSpc>
                        <a:spcAft>
                          <a:spcPts val="1000"/>
                        </a:spcAft>
                      </a:pPr>
                      <a:r>
                        <a:rPr lang="ru-RU" sz="1500" dirty="0">
                          <a:effectLst/>
                        </a:rPr>
                        <a:t>2</a:t>
                      </a:r>
                      <a:endParaRPr lang="ru-RU" sz="1500" dirty="0">
                        <a:effectLst/>
                        <a:latin typeface="Calibri"/>
                        <a:ea typeface="Calibri"/>
                        <a:cs typeface="Times New Roman"/>
                      </a:endParaRPr>
                    </a:p>
                  </a:txBody>
                  <a:tcPr marL="33736" marR="33736" marT="33736" marB="33736" anchor="ctr"/>
                </a:tc>
                <a:tc>
                  <a:txBody>
                    <a:bodyPr/>
                    <a:lstStyle/>
                    <a:p>
                      <a:pPr algn="ctr">
                        <a:lnSpc>
                          <a:spcPct val="115000"/>
                        </a:lnSpc>
                        <a:spcAft>
                          <a:spcPts val="1000"/>
                        </a:spcAft>
                      </a:pPr>
                      <a:r>
                        <a:rPr lang="ru-RU" sz="1500">
                          <a:effectLst/>
                        </a:rPr>
                        <a:t>3</a:t>
                      </a:r>
                      <a:endParaRPr lang="ru-RU" sz="1500">
                        <a:effectLst/>
                        <a:latin typeface="Calibri"/>
                        <a:ea typeface="Calibri"/>
                        <a:cs typeface="Times New Roman"/>
                      </a:endParaRPr>
                    </a:p>
                  </a:txBody>
                  <a:tcPr marL="33736" marR="33736" marT="33736" marB="33736" anchor="ctr"/>
                </a:tc>
              </a:tr>
              <a:tr h="479289">
                <a:tc>
                  <a:txBody>
                    <a:bodyPr/>
                    <a:lstStyle/>
                    <a:p>
                      <a:pPr>
                        <a:lnSpc>
                          <a:spcPct val="115000"/>
                        </a:lnSpc>
                        <a:spcAft>
                          <a:spcPts val="1000"/>
                        </a:spcAft>
                      </a:pPr>
                      <a:r>
                        <a:rPr lang="ru-RU" sz="1500">
                          <a:effectLst/>
                        </a:rPr>
                        <a:t>1.</a:t>
                      </a:r>
                      <a:endParaRPr lang="ru-RU" sz="1500">
                        <a:effectLst/>
                        <a:latin typeface="Calibri"/>
                        <a:ea typeface="Calibri"/>
                        <a:cs typeface="Times New Roman"/>
                      </a:endParaRPr>
                    </a:p>
                  </a:txBody>
                  <a:tcPr marL="33736" marR="33736" marT="33736" marB="33736" anchor="ctr"/>
                </a:tc>
                <a:tc>
                  <a:txBody>
                    <a:bodyPr/>
                    <a:lstStyle/>
                    <a:p>
                      <a:pPr algn="just">
                        <a:lnSpc>
                          <a:spcPct val="115000"/>
                        </a:lnSpc>
                        <a:spcAft>
                          <a:spcPts val="1000"/>
                        </a:spcAft>
                      </a:pPr>
                      <a:r>
                        <a:rPr lang="ru-RU" sz="1500" dirty="0">
                          <a:effectLst/>
                        </a:rPr>
                        <a:t>А. Строение зубов. Кариес: причины, симптомы, принципы лечения, профилактика</a:t>
                      </a:r>
                      <a:endParaRPr lang="ru-RU" sz="1500" dirty="0">
                        <a:effectLst/>
                        <a:latin typeface="Calibri"/>
                        <a:ea typeface="Calibri"/>
                        <a:cs typeface="Times New Roman"/>
                      </a:endParaRPr>
                    </a:p>
                  </a:txBody>
                  <a:tcPr marL="33736" marR="33736" marT="33736" marB="33736" anchor="ctr"/>
                </a:tc>
                <a:tc rowSpan="2">
                  <a:txBody>
                    <a:bodyPr/>
                    <a:lstStyle/>
                    <a:p>
                      <a:pPr>
                        <a:lnSpc>
                          <a:spcPct val="115000"/>
                        </a:lnSpc>
                        <a:spcAft>
                          <a:spcPts val="1000"/>
                        </a:spcAft>
                      </a:pPr>
                      <a:r>
                        <a:rPr lang="ru-RU" sz="1500" dirty="0">
                          <a:effectLst/>
                        </a:rPr>
                        <a:t>Руководитель школы врач-стоматолог</a:t>
                      </a:r>
                      <a:endParaRPr lang="ru-RU" sz="1500" dirty="0">
                        <a:effectLst/>
                        <a:latin typeface="Calibri"/>
                        <a:ea typeface="Calibri"/>
                        <a:cs typeface="Times New Roman"/>
                      </a:endParaRPr>
                    </a:p>
                    <a:p>
                      <a:pPr>
                        <a:lnSpc>
                          <a:spcPct val="115000"/>
                        </a:lnSpc>
                        <a:spcAft>
                          <a:spcPts val="1000"/>
                        </a:spcAft>
                      </a:pPr>
                      <a:r>
                        <a:rPr lang="ru-RU" sz="1500" dirty="0">
                          <a:effectLst/>
                        </a:rPr>
                        <a:t> </a:t>
                      </a:r>
                      <a:endParaRPr lang="ru-RU" sz="1500" dirty="0">
                        <a:effectLst/>
                        <a:latin typeface="Calibri"/>
                        <a:ea typeface="Calibri"/>
                        <a:cs typeface="Times New Roman"/>
                      </a:endParaRPr>
                    </a:p>
                  </a:txBody>
                  <a:tcPr marL="33736" marR="33736" marT="33736" marB="33736" anchor="ctr"/>
                </a:tc>
              </a:tr>
              <a:tr h="578395">
                <a:tc>
                  <a:txBody>
                    <a:bodyPr/>
                    <a:lstStyle/>
                    <a:p>
                      <a:pPr>
                        <a:lnSpc>
                          <a:spcPct val="115000"/>
                        </a:lnSpc>
                        <a:spcAft>
                          <a:spcPts val="1000"/>
                        </a:spcAft>
                      </a:pPr>
                      <a:r>
                        <a:rPr lang="ru-RU" sz="1500">
                          <a:effectLst/>
                        </a:rPr>
                        <a:t> </a:t>
                      </a:r>
                      <a:endParaRPr lang="ru-RU" sz="1500">
                        <a:effectLst/>
                        <a:latin typeface="Calibri"/>
                        <a:ea typeface="Calibri"/>
                        <a:cs typeface="Times New Roman"/>
                      </a:endParaRPr>
                    </a:p>
                  </a:txBody>
                  <a:tcPr marL="33736" marR="33736" marT="33736" marB="33736" anchor="ctr"/>
                </a:tc>
                <a:tc>
                  <a:txBody>
                    <a:bodyPr/>
                    <a:lstStyle/>
                    <a:p>
                      <a:pPr algn="just">
                        <a:lnSpc>
                          <a:spcPct val="115000"/>
                        </a:lnSpc>
                        <a:spcAft>
                          <a:spcPts val="1000"/>
                        </a:spcAft>
                      </a:pPr>
                      <a:r>
                        <a:rPr lang="ru-RU" sz="1500" dirty="0">
                          <a:effectLst/>
                        </a:rPr>
                        <a:t>В. Профилактика стоматологических заболеваний: принципы питания, выбор зубных щеток, паст, гелей, эликсиров.</a:t>
                      </a:r>
                      <a:endParaRPr lang="ru-RU" sz="1500" dirty="0">
                        <a:effectLst/>
                        <a:latin typeface="Calibri"/>
                        <a:ea typeface="Calibri"/>
                        <a:cs typeface="Times New Roman"/>
                      </a:endParaRPr>
                    </a:p>
                  </a:txBody>
                  <a:tcPr marL="33736" marR="33736" marT="33736" marB="33736" anchor="ctr"/>
                </a:tc>
                <a:tc vMerge="1">
                  <a:txBody>
                    <a:bodyPr/>
                    <a:lstStyle/>
                    <a:p>
                      <a:pPr>
                        <a:lnSpc>
                          <a:spcPct val="115000"/>
                        </a:lnSpc>
                        <a:spcAft>
                          <a:spcPts val="1000"/>
                        </a:spcAft>
                      </a:pPr>
                      <a:endParaRPr lang="ru-RU" sz="1800" dirty="0">
                        <a:effectLst/>
                        <a:latin typeface="Calibri"/>
                        <a:ea typeface="Calibri"/>
                        <a:cs typeface="Times New Roman"/>
                      </a:endParaRPr>
                    </a:p>
                  </a:txBody>
                  <a:tcPr marL="33736" marR="33736" marT="33736" marB="33736" anchor="ctr"/>
                </a:tc>
              </a:tr>
              <a:tr h="479289">
                <a:tc>
                  <a:txBody>
                    <a:bodyPr/>
                    <a:lstStyle/>
                    <a:p>
                      <a:pPr>
                        <a:lnSpc>
                          <a:spcPct val="115000"/>
                        </a:lnSpc>
                        <a:spcAft>
                          <a:spcPts val="1000"/>
                        </a:spcAft>
                      </a:pPr>
                      <a:r>
                        <a:rPr lang="ru-RU" sz="1500">
                          <a:effectLst/>
                        </a:rPr>
                        <a:t>2.</a:t>
                      </a:r>
                      <a:endParaRPr lang="ru-RU" sz="1500">
                        <a:effectLst/>
                        <a:latin typeface="Calibri"/>
                        <a:ea typeface="Calibri"/>
                        <a:cs typeface="Times New Roman"/>
                      </a:endParaRPr>
                    </a:p>
                  </a:txBody>
                  <a:tcPr marL="33736" marR="33736" marT="33736" marB="33736" anchor="ctr"/>
                </a:tc>
                <a:tc>
                  <a:txBody>
                    <a:bodyPr/>
                    <a:lstStyle/>
                    <a:p>
                      <a:pPr algn="just">
                        <a:lnSpc>
                          <a:spcPct val="115000"/>
                        </a:lnSpc>
                        <a:spcAft>
                          <a:spcPts val="1000"/>
                        </a:spcAft>
                      </a:pPr>
                      <a:r>
                        <a:rPr lang="ru-RU" sz="1500" dirty="0">
                          <a:effectLst/>
                        </a:rPr>
                        <a:t>А. Пульпит, пародонтит, пародонтоз: причины, симптомы, принципы лечения, профилактика</a:t>
                      </a:r>
                      <a:endParaRPr lang="ru-RU" sz="1500" dirty="0">
                        <a:effectLst/>
                        <a:latin typeface="Calibri"/>
                        <a:ea typeface="Calibri"/>
                        <a:cs typeface="Times New Roman"/>
                      </a:endParaRPr>
                    </a:p>
                  </a:txBody>
                  <a:tcPr marL="33736" marR="33736" marT="33736" marB="33736" anchor="ctr"/>
                </a:tc>
                <a:tc rowSpan="2">
                  <a:txBody>
                    <a:bodyPr/>
                    <a:lstStyle/>
                    <a:p>
                      <a:pPr>
                        <a:lnSpc>
                          <a:spcPct val="115000"/>
                        </a:lnSpc>
                        <a:spcAft>
                          <a:spcPts val="1000"/>
                        </a:spcAft>
                      </a:pPr>
                      <a:r>
                        <a:rPr lang="ru-RU" sz="1500" dirty="0">
                          <a:effectLst/>
                        </a:rPr>
                        <a:t>Руководитель школы врач-стоматолог</a:t>
                      </a:r>
                      <a:endParaRPr lang="ru-RU" sz="1500" dirty="0">
                        <a:effectLst/>
                        <a:latin typeface="Calibri"/>
                        <a:ea typeface="Calibri"/>
                        <a:cs typeface="Times New Roman"/>
                      </a:endParaRPr>
                    </a:p>
                    <a:p>
                      <a:pPr>
                        <a:lnSpc>
                          <a:spcPct val="115000"/>
                        </a:lnSpc>
                        <a:spcAft>
                          <a:spcPts val="1000"/>
                        </a:spcAft>
                      </a:pPr>
                      <a:r>
                        <a:rPr lang="ru-RU" sz="1500" dirty="0">
                          <a:effectLst/>
                        </a:rPr>
                        <a:t> </a:t>
                      </a:r>
                      <a:endParaRPr lang="ru-RU" sz="1500" dirty="0">
                        <a:effectLst/>
                        <a:latin typeface="Calibri"/>
                        <a:ea typeface="Calibri"/>
                        <a:cs typeface="Times New Roman"/>
                      </a:endParaRPr>
                    </a:p>
                  </a:txBody>
                  <a:tcPr marL="33736" marR="33736" marT="33736" marB="33736" anchor="ctr"/>
                </a:tc>
              </a:tr>
              <a:tr h="479289">
                <a:tc>
                  <a:txBody>
                    <a:bodyPr/>
                    <a:lstStyle/>
                    <a:p>
                      <a:pPr>
                        <a:lnSpc>
                          <a:spcPct val="115000"/>
                        </a:lnSpc>
                        <a:spcAft>
                          <a:spcPts val="1000"/>
                        </a:spcAft>
                      </a:pPr>
                      <a:r>
                        <a:rPr lang="ru-RU" sz="1500" dirty="0">
                          <a:effectLst/>
                        </a:rPr>
                        <a:t> </a:t>
                      </a:r>
                      <a:endParaRPr lang="ru-RU" sz="1500" dirty="0">
                        <a:effectLst/>
                        <a:latin typeface="Calibri"/>
                        <a:ea typeface="Calibri"/>
                        <a:cs typeface="Times New Roman"/>
                      </a:endParaRPr>
                    </a:p>
                  </a:txBody>
                  <a:tcPr marL="33736" marR="33736" marT="33736" marB="33736" anchor="ctr"/>
                </a:tc>
                <a:tc>
                  <a:txBody>
                    <a:bodyPr/>
                    <a:lstStyle/>
                    <a:p>
                      <a:pPr algn="just">
                        <a:lnSpc>
                          <a:spcPct val="115000"/>
                        </a:lnSpc>
                        <a:spcAft>
                          <a:spcPts val="1000"/>
                        </a:spcAft>
                      </a:pPr>
                      <a:r>
                        <a:rPr lang="ru-RU" sz="1500" dirty="0">
                          <a:effectLst/>
                        </a:rPr>
                        <a:t>В. Как правильно чистить зубы. О пользе и вреде жевательной резинки. Массаж десен.</a:t>
                      </a:r>
                      <a:endParaRPr lang="ru-RU" sz="1500" dirty="0">
                        <a:effectLst/>
                        <a:latin typeface="Calibri"/>
                        <a:ea typeface="Calibri"/>
                        <a:cs typeface="Times New Roman"/>
                      </a:endParaRPr>
                    </a:p>
                  </a:txBody>
                  <a:tcPr marL="33736" marR="33736" marT="33736" marB="33736" anchor="ctr"/>
                </a:tc>
                <a:tc vMerge="1">
                  <a:txBody>
                    <a:bodyPr/>
                    <a:lstStyle/>
                    <a:p>
                      <a:pPr>
                        <a:lnSpc>
                          <a:spcPct val="115000"/>
                        </a:lnSpc>
                        <a:spcAft>
                          <a:spcPts val="1000"/>
                        </a:spcAft>
                      </a:pPr>
                      <a:endParaRPr lang="ru-RU" sz="1800" dirty="0">
                        <a:effectLst/>
                        <a:latin typeface="Calibri"/>
                        <a:ea typeface="Calibri"/>
                        <a:cs typeface="Times New Roman"/>
                      </a:endParaRPr>
                    </a:p>
                  </a:txBody>
                  <a:tcPr marL="33736" marR="33736" marT="33736" marB="33736" anchor="ctr"/>
                </a:tc>
              </a:tr>
              <a:tr h="479289">
                <a:tc>
                  <a:txBody>
                    <a:bodyPr/>
                    <a:lstStyle/>
                    <a:p>
                      <a:pPr>
                        <a:lnSpc>
                          <a:spcPct val="115000"/>
                        </a:lnSpc>
                        <a:spcAft>
                          <a:spcPts val="1000"/>
                        </a:spcAft>
                      </a:pPr>
                      <a:r>
                        <a:rPr lang="ru-RU" sz="1500">
                          <a:effectLst/>
                        </a:rPr>
                        <a:t>3.</a:t>
                      </a:r>
                      <a:endParaRPr lang="ru-RU" sz="1500">
                        <a:effectLst/>
                        <a:latin typeface="Calibri"/>
                        <a:ea typeface="Calibri"/>
                        <a:cs typeface="Times New Roman"/>
                      </a:endParaRPr>
                    </a:p>
                  </a:txBody>
                  <a:tcPr marL="33736" marR="33736" marT="33736" marB="33736" anchor="ctr"/>
                </a:tc>
                <a:tc>
                  <a:txBody>
                    <a:bodyPr/>
                    <a:lstStyle/>
                    <a:p>
                      <a:pPr algn="just">
                        <a:lnSpc>
                          <a:spcPct val="115000"/>
                        </a:lnSpc>
                        <a:spcAft>
                          <a:spcPts val="1000"/>
                        </a:spcAft>
                      </a:pPr>
                      <a:r>
                        <a:rPr lang="ru-RU" sz="1500" dirty="0">
                          <a:effectLst/>
                        </a:rPr>
                        <a:t>А. Заболевания слизистой оболочки полости рта: стоматит, глоссит, </a:t>
                      </a:r>
                      <a:r>
                        <a:rPr lang="ru-RU" sz="1500" dirty="0" err="1">
                          <a:effectLst/>
                        </a:rPr>
                        <a:t>хейлит</a:t>
                      </a:r>
                      <a:r>
                        <a:rPr lang="ru-RU" sz="1500" dirty="0">
                          <a:effectLst/>
                        </a:rPr>
                        <a:t>, лейкоплакия.</a:t>
                      </a:r>
                      <a:endParaRPr lang="ru-RU" sz="1500" dirty="0">
                        <a:effectLst/>
                        <a:latin typeface="Calibri"/>
                        <a:ea typeface="Calibri"/>
                        <a:cs typeface="Times New Roman"/>
                      </a:endParaRPr>
                    </a:p>
                  </a:txBody>
                  <a:tcPr marL="33736" marR="33736" marT="33736" marB="33736" anchor="ctr"/>
                </a:tc>
                <a:tc rowSpan="2">
                  <a:txBody>
                    <a:bodyPr/>
                    <a:lstStyle/>
                    <a:p>
                      <a:pPr>
                        <a:lnSpc>
                          <a:spcPct val="115000"/>
                        </a:lnSpc>
                        <a:spcAft>
                          <a:spcPts val="1000"/>
                        </a:spcAft>
                      </a:pPr>
                      <a:r>
                        <a:rPr lang="ru-RU" sz="1500" dirty="0">
                          <a:effectLst/>
                        </a:rPr>
                        <a:t>Руководитель школы врач-стоматолог</a:t>
                      </a:r>
                      <a:endParaRPr lang="ru-RU" sz="1500" dirty="0">
                        <a:effectLst/>
                        <a:latin typeface="Calibri"/>
                        <a:ea typeface="Calibri"/>
                        <a:cs typeface="Times New Roman"/>
                      </a:endParaRPr>
                    </a:p>
                    <a:p>
                      <a:pPr>
                        <a:lnSpc>
                          <a:spcPct val="115000"/>
                        </a:lnSpc>
                        <a:spcAft>
                          <a:spcPts val="1000"/>
                        </a:spcAft>
                      </a:pPr>
                      <a:r>
                        <a:rPr lang="ru-RU" sz="1500" dirty="0">
                          <a:effectLst/>
                        </a:rPr>
                        <a:t> </a:t>
                      </a:r>
                      <a:endParaRPr lang="ru-RU" sz="1500" dirty="0">
                        <a:effectLst/>
                        <a:latin typeface="Calibri"/>
                        <a:ea typeface="Calibri"/>
                        <a:cs typeface="Times New Roman"/>
                      </a:endParaRPr>
                    </a:p>
                  </a:txBody>
                  <a:tcPr marL="33736" marR="33736" marT="33736" marB="33736" anchor="ctr"/>
                </a:tc>
              </a:tr>
              <a:tr h="578395">
                <a:tc>
                  <a:txBody>
                    <a:bodyPr/>
                    <a:lstStyle/>
                    <a:p>
                      <a:pPr>
                        <a:lnSpc>
                          <a:spcPct val="115000"/>
                        </a:lnSpc>
                        <a:spcAft>
                          <a:spcPts val="1000"/>
                        </a:spcAft>
                      </a:pPr>
                      <a:r>
                        <a:rPr lang="ru-RU" sz="1500">
                          <a:effectLst/>
                        </a:rPr>
                        <a:t> </a:t>
                      </a:r>
                      <a:endParaRPr lang="ru-RU" sz="1500">
                        <a:effectLst/>
                        <a:latin typeface="Calibri"/>
                        <a:ea typeface="Calibri"/>
                        <a:cs typeface="Times New Roman"/>
                      </a:endParaRPr>
                    </a:p>
                  </a:txBody>
                  <a:tcPr marL="33736" marR="33736" marT="33736" marB="33736" anchor="ctr"/>
                </a:tc>
                <a:tc>
                  <a:txBody>
                    <a:bodyPr/>
                    <a:lstStyle/>
                    <a:p>
                      <a:pPr algn="just">
                        <a:lnSpc>
                          <a:spcPct val="115000"/>
                        </a:lnSpc>
                        <a:spcAft>
                          <a:spcPts val="1000"/>
                        </a:spcAft>
                      </a:pPr>
                      <a:r>
                        <a:rPr lang="ru-RU" sz="1500" dirty="0">
                          <a:effectLst/>
                        </a:rPr>
                        <a:t>В. Почему бывает неприятный запах изо рта. Фитотерапия стоматологических заболеваний</a:t>
                      </a:r>
                      <a:endParaRPr lang="ru-RU" sz="1500" dirty="0">
                        <a:effectLst/>
                        <a:latin typeface="Calibri"/>
                        <a:ea typeface="Calibri"/>
                        <a:cs typeface="Times New Roman"/>
                      </a:endParaRPr>
                    </a:p>
                  </a:txBody>
                  <a:tcPr marL="33736" marR="33736" marT="33736" marB="33736" anchor="ctr"/>
                </a:tc>
                <a:tc vMerge="1">
                  <a:txBody>
                    <a:bodyPr/>
                    <a:lstStyle/>
                    <a:p>
                      <a:pPr>
                        <a:lnSpc>
                          <a:spcPct val="115000"/>
                        </a:lnSpc>
                        <a:spcAft>
                          <a:spcPts val="1000"/>
                        </a:spcAft>
                      </a:pPr>
                      <a:endParaRPr lang="ru-RU" sz="1800" dirty="0">
                        <a:effectLst/>
                        <a:latin typeface="Calibri"/>
                        <a:ea typeface="Calibri"/>
                        <a:cs typeface="Times New Roman"/>
                      </a:endParaRPr>
                    </a:p>
                  </a:txBody>
                  <a:tcPr marL="33736" marR="33736" marT="33736" marB="33736" anchor="ctr"/>
                </a:tc>
              </a:tr>
              <a:tr h="479289">
                <a:tc>
                  <a:txBody>
                    <a:bodyPr/>
                    <a:lstStyle/>
                    <a:p>
                      <a:pPr>
                        <a:lnSpc>
                          <a:spcPct val="115000"/>
                        </a:lnSpc>
                        <a:spcAft>
                          <a:spcPts val="1000"/>
                        </a:spcAft>
                      </a:pPr>
                      <a:r>
                        <a:rPr lang="ru-RU" sz="1500">
                          <a:effectLst/>
                        </a:rPr>
                        <a:t>4.</a:t>
                      </a:r>
                      <a:endParaRPr lang="ru-RU" sz="1500">
                        <a:effectLst/>
                        <a:latin typeface="Calibri"/>
                        <a:ea typeface="Calibri"/>
                        <a:cs typeface="Times New Roman"/>
                      </a:endParaRPr>
                    </a:p>
                  </a:txBody>
                  <a:tcPr marL="33736" marR="33736" marT="33736" marB="33736" anchor="ctr"/>
                </a:tc>
                <a:tc>
                  <a:txBody>
                    <a:bodyPr/>
                    <a:lstStyle/>
                    <a:p>
                      <a:pPr algn="just">
                        <a:lnSpc>
                          <a:spcPct val="115000"/>
                        </a:lnSpc>
                        <a:spcAft>
                          <a:spcPts val="1000"/>
                        </a:spcAft>
                      </a:pPr>
                      <a:r>
                        <a:rPr lang="ru-RU" sz="1500">
                          <a:effectLst/>
                        </a:rPr>
                        <a:t>А. Ответы детского стоматолога на вопросы, наиболее часто задаваемые родителями.</a:t>
                      </a:r>
                      <a:endParaRPr lang="ru-RU" sz="1500">
                        <a:effectLst/>
                        <a:latin typeface="Calibri"/>
                        <a:ea typeface="Calibri"/>
                        <a:cs typeface="Times New Roman"/>
                      </a:endParaRPr>
                    </a:p>
                  </a:txBody>
                  <a:tcPr marL="33736" marR="33736" marT="33736" marB="33736" anchor="ctr"/>
                </a:tc>
                <a:tc rowSpan="2">
                  <a:txBody>
                    <a:bodyPr/>
                    <a:lstStyle/>
                    <a:p>
                      <a:pPr>
                        <a:lnSpc>
                          <a:spcPct val="115000"/>
                        </a:lnSpc>
                        <a:spcAft>
                          <a:spcPts val="1000"/>
                        </a:spcAft>
                      </a:pPr>
                      <a:r>
                        <a:rPr lang="ru-RU" sz="1500" dirty="0">
                          <a:effectLst/>
                        </a:rPr>
                        <a:t>Руководитель школы детский стоматолог.</a:t>
                      </a:r>
                      <a:endParaRPr lang="ru-RU" sz="1500" dirty="0">
                        <a:effectLst/>
                        <a:latin typeface="Calibri"/>
                        <a:ea typeface="Calibri"/>
                        <a:cs typeface="Times New Roman"/>
                      </a:endParaRPr>
                    </a:p>
                    <a:p>
                      <a:pPr>
                        <a:lnSpc>
                          <a:spcPct val="115000"/>
                        </a:lnSpc>
                        <a:spcAft>
                          <a:spcPts val="1000"/>
                        </a:spcAft>
                      </a:pPr>
                      <a:r>
                        <a:rPr lang="ru-RU" sz="1500" dirty="0">
                          <a:effectLst/>
                        </a:rPr>
                        <a:t> </a:t>
                      </a:r>
                      <a:endParaRPr lang="ru-RU" sz="1500" dirty="0">
                        <a:effectLst/>
                        <a:latin typeface="Calibri"/>
                        <a:ea typeface="Calibri"/>
                        <a:cs typeface="Times New Roman"/>
                      </a:endParaRPr>
                    </a:p>
                  </a:txBody>
                  <a:tcPr marL="33736" marR="33736" marT="33736" marB="33736" anchor="ctr"/>
                </a:tc>
              </a:tr>
              <a:tr h="479289">
                <a:tc>
                  <a:txBody>
                    <a:bodyPr/>
                    <a:lstStyle/>
                    <a:p>
                      <a:pPr>
                        <a:lnSpc>
                          <a:spcPct val="115000"/>
                        </a:lnSpc>
                        <a:spcAft>
                          <a:spcPts val="1000"/>
                        </a:spcAft>
                      </a:pPr>
                      <a:r>
                        <a:rPr lang="ru-RU" sz="1500">
                          <a:effectLst/>
                        </a:rPr>
                        <a:t> </a:t>
                      </a:r>
                      <a:endParaRPr lang="ru-RU" sz="1500">
                        <a:effectLst/>
                        <a:latin typeface="Calibri"/>
                        <a:ea typeface="Calibri"/>
                        <a:cs typeface="Times New Roman"/>
                      </a:endParaRPr>
                    </a:p>
                  </a:txBody>
                  <a:tcPr marL="33736" marR="33736" marT="33736" marB="33736" anchor="ctr"/>
                </a:tc>
                <a:tc>
                  <a:txBody>
                    <a:bodyPr/>
                    <a:lstStyle/>
                    <a:p>
                      <a:pPr algn="just">
                        <a:lnSpc>
                          <a:spcPct val="115000"/>
                        </a:lnSpc>
                        <a:spcAft>
                          <a:spcPts val="1000"/>
                        </a:spcAft>
                      </a:pPr>
                      <a:r>
                        <a:rPr lang="ru-RU" sz="1500" dirty="0">
                          <a:effectLst/>
                        </a:rPr>
                        <a:t>В. Аномальные прикус: </a:t>
                      </a:r>
                      <a:r>
                        <a:rPr lang="ru-RU" sz="1500" dirty="0" err="1">
                          <a:effectLst/>
                        </a:rPr>
                        <a:t>брекеты</a:t>
                      </a:r>
                      <a:r>
                        <a:rPr lang="ru-RU" sz="1500" dirty="0">
                          <a:effectLst/>
                        </a:rPr>
                        <a:t> и как они работают. Что нужно знать о пирсинге мягких тканей полости рта.</a:t>
                      </a:r>
                      <a:endParaRPr lang="ru-RU" sz="1500" dirty="0">
                        <a:effectLst/>
                        <a:latin typeface="Calibri"/>
                        <a:ea typeface="Calibri"/>
                        <a:cs typeface="Times New Roman"/>
                      </a:endParaRPr>
                    </a:p>
                  </a:txBody>
                  <a:tcPr marL="33736" marR="33736" marT="33736" marB="33736" anchor="ctr"/>
                </a:tc>
                <a:tc vMerge="1">
                  <a:txBody>
                    <a:bodyPr/>
                    <a:lstStyle/>
                    <a:p>
                      <a:pPr>
                        <a:lnSpc>
                          <a:spcPct val="115000"/>
                        </a:lnSpc>
                        <a:spcAft>
                          <a:spcPts val="1000"/>
                        </a:spcAft>
                      </a:pPr>
                      <a:endParaRPr lang="ru-RU" sz="1800" dirty="0">
                        <a:effectLst/>
                        <a:latin typeface="Calibri"/>
                        <a:ea typeface="Calibri"/>
                        <a:cs typeface="Times New Roman"/>
                      </a:endParaRPr>
                    </a:p>
                  </a:txBody>
                  <a:tcPr marL="33736" marR="33736" marT="33736" marB="33736" anchor="ctr"/>
                </a:tc>
              </a:tr>
            </a:tbl>
          </a:graphicData>
        </a:graphic>
      </p:graphicFrame>
    </p:spTree>
    <p:extLst>
      <p:ext uri="{BB962C8B-B14F-4D97-AF65-F5344CB8AC3E}">
        <p14:creationId xmlns:p14="http://schemas.microsoft.com/office/powerpoint/2010/main" val="194179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332657"/>
            <a:ext cx="7632848" cy="1467544"/>
          </a:xfrm>
        </p:spPr>
        <p:txBody>
          <a:bodyPr/>
          <a:lstStyle/>
          <a:p>
            <a:pPr algn="just"/>
            <a:r>
              <a:rPr lang="ru-RU" dirty="0"/>
              <a:t>Глосситы – </a:t>
            </a:r>
            <a:r>
              <a:rPr lang="ru-RU" b="0" dirty="0"/>
              <a:t>это воспалительные заболевания языка, причиной которых чаще всего бывает бактериальная или вирусная инфекция. Глоссит может быть симптомом более серьезного заболевания всего организма, связанного с поражением внутренних органов и нарушением обмена веществ (железодефицитная анемия, В-</a:t>
            </a:r>
            <a:r>
              <a:rPr lang="ru-RU" b="0" dirty="0" err="1"/>
              <a:t>витаминодефицитные</a:t>
            </a:r>
            <a:r>
              <a:rPr lang="ru-RU" b="0" dirty="0"/>
              <a:t> состояния).</a:t>
            </a:r>
          </a:p>
        </p:txBody>
      </p:sp>
      <p:pic>
        <p:nvPicPr>
          <p:cNvPr id="30722" name="Picture 2" descr="http://www.mnogo-otvetov.ru/wp-content/uploads/2016/05/00546-123rf.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176" t="3827" r="16191" b="6581"/>
          <a:stretch/>
        </p:blipFill>
        <p:spPr bwMode="auto">
          <a:xfrm>
            <a:off x="4463" y="0"/>
            <a:ext cx="1439340" cy="18002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1832581"/>
            <a:ext cx="8712968" cy="1107996"/>
          </a:xfrm>
          <a:prstGeom prst="rect">
            <a:avLst/>
          </a:prstGeom>
        </p:spPr>
        <p:txBody>
          <a:bodyPr wrap="square">
            <a:spAutoFit/>
          </a:bodyPr>
          <a:lstStyle/>
          <a:p>
            <a:pPr algn="just"/>
            <a:r>
              <a:rPr lang="ru-RU" b="1" dirty="0"/>
              <a:t>Инфекция (особенно вирус герпеса) </a:t>
            </a:r>
            <a:r>
              <a:rPr lang="ru-RU" sz="1600" dirty="0"/>
              <a:t>проникает в слизистую языка, пораженную ожогами, механическими травмами. Способствует развитию глоссита курение, алкоголь, горячая пища, острые специи, а также аллергические реакции на зубную пасту, жидкости для полоскания рта, сладости.</a:t>
            </a:r>
          </a:p>
        </p:txBody>
      </p:sp>
      <p:sp>
        <p:nvSpPr>
          <p:cNvPr id="5" name="Прямоугольник 4"/>
          <p:cNvSpPr/>
          <p:nvPr/>
        </p:nvSpPr>
        <p:spPr>
          <a:xfrm>
            <a:off x="179512" y="2974924"/>
            <a:ext cx="8568952" cy="203132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a:t>Острый глоссит достаточно быстро проявляет себя, его симптомы ярко выражены и замечаются больным. Это</a:t>
            </a:r>
            <a:r>
              <a:rPr lang="ru-RU" b="1" dirty="0" smtClean="0"/>
              <a:t>:</a:t>
            </a:r>
            <a:endParaRPr lang="ru-RU" dirty="0"/>
          </a:p>
          <a:p>
            <a:r>
              <a:rPr lang="ru-RU" dirty="0"/>
              <a:t>- жжение, воспаление языка;</a:t>
            </a:r>
          </a:p>
          <a:p>
            <a:r>
              <a:rPr lang="ru-RU" dirty="0"/>
              <a:t>- красный или бордовый цвет слизистой;</a:t>
            </a:r>
          </a:p>
          <a:p>
            <a:r>
              <a:rPr lang="ru-RU" dirty="0"/>
              <a:t>- бледный налет на поверхности языка;</a:t>
            </a:r>
          </a:p>
          <a:p>
            <a:r>
              <a:rPr lang="ru-RU" dirty="0"/>
              <a:t>- увеличение языка в размерах, его размягчение;</a:t>
            </a:r>
          </a:p>
          <a:p>
            <a:r>
              <a:rPr lang="ru-RU" dirty="0"/>
              <a:t>- трудности при жевании, глотании, речи.</a:t>
            </a:r>
          </a:p>
        </p:txBody>
      </p:sp>
      <p:sp>
        <p:nvSpPr>
          <p:cNvPr id="6" name="Прямоугольник 5"/>
          <p:cNvSpPr/>
          <p:nvPr/>
        </p:nvSpPr>
        <p:spPr>
          <a:xfrm>
            <a:off x="179512" y="5494265"/>
            <a:ext cx="8568952"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a:t>Необходимое лекарство должен подобрать только доктор с учетом сделанных анализов. В домашних условиях можно применять частые (6-8 раз в день) полоскания теплыми растворами шалфея, ромашки, календулы.</a:t>
            </a:r>
          </a:p>
        </p:txBody>
      </p:sp>
      <p:sp>
        <p:nvSpPr>
          <p:cNvPr id="7" name="AutoShape 4" descr="http://dersen-nn.ru/images1/5760e9d67115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http://dersen-nn.ru/images1/5760e9d671155.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28" name="Picture 8" descr="http://lor-expert.ru/wp-content/uploads/2015/09/inglyafarin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695" y="3298304"/>
            <a:ext cx="278067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84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00" y="116632"/>
            <a:ext cx="8838488" cy="936103"/>
          </a:xfrm>
        </p:spPr>
        <p:txBody>
          <a:bodyPr/>
          <a:lstStyle/>
          <a:p>
            <a:pPr algn="just"/>
            <a:r>
              <a:rPr lang="ru-RU" dirty="0"/>
              <a:t>Хейлит – </a:t>
            </a:r>
            <a:r>
              <a:rPr lang="ru-RU" b="0" dirty="0"/>
              <a:t>одно из самых распространенных заболеваний губ. Определяющим фактором, способствующим возникновению </a:t>
            </a:r>
            <a:r>
              <a:rPr lang="ru-RU" b="0" dirty="0" err="1"/>
              <a:t>хейлита</a:t>
            </a:r>
            <a:r>
              <a:rPr lang="ru-RU" b="0" dirty="0"/>
              <a:t>, является нарушение формы губ, их неправильное смыкание.</a:t>
            </a:r>
          </a:p>
        </p:txBody>
      </p:sp>
      <p:pic>
        <p:nvPicPr>
          <p:cNvPr id="31746" name="Picture 2" descr="http://www.adent.ru/images/hejlit.jpg"/>
          <p:cNvPicPr>
            <a:picLocks noChangeAspect="1" noChangeArrowheads="1"/>
          </p:cNvPicPr>
          <p:nvPr/>
        </p:nvPicPr>
        <p:blipFill rotWithShape="1">
          <a:blip r:embed="rId2">
            <a:extLst>
              <a:ext uri="{28A0092B-C50C-407E-A947-70E740481C1C}">
                <a14:useLocalDpi xmlns:a14="http://schemas.microsoft.com/office/drawing/2010/main" val="0"/>
              </a:ext>
            </a:extLst>
          </a:blip>
          <a:srcRect b="10235"/>
          <a:stretch/>
        </p:blipFill>
        <p:spPr bwMode="auto">
          <a:xfrm>
            <a:off x="107506" y="980728"/>
            <a:ext cx="2260381"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836712"/>
            <a:ext cx="6480720" cy="3293209"/>
          </a:xfrm>
          <a:prstGeom prst="rect">
            <a:avLst/>
          </a:prstGeom>
        </p:spPr>
        <p:txBody>
          <a:bodyPr wrap="square">
            <a:spAutoFit/>
          </a:bodyPr>
          <a:lstStyle/>
          <a:p>
            <a:pPr algn="just"/>
            <a:r>
              <a:rPr lang="ru-RU" sz="1600" dirty="0"/>
              <a:t>Другая группа причин заболевания </a:t>
            </a:r>
            <a:r>
              <a:rPr lang="ru-RU" sz="1600" dirty="0" err="1"/>
              <a:t>хейлитом</a:t>
            </a:r>
            <a:r>
              <a:rPr lang="ru-RU" sz="1600" dirty="0"/>
              <a:t> – нарушение покровных тканей губ: кожи, красной каймы и слизистой оболочки; аллергические реакции, пониженная устойчивость к микроорганизмам (бактериям и грибкам). Взаимодействуя, эти два фактора приводят к поражению губ патогенной микрофлорой. Высушенные покровы губ трескаются, туда проникают микроорганизмы и начинается воспалительный процесс. В запущенных случаях на красной кайме губ появляются небольшие язвочки, пузырьки, которые после созревания оставляют болезненные эрозии. В более поздних стадиях образуется трещина, не заживающая и приносящая страдания человеку. Причиной развития </a:t>
            </a:r>
            <a:r>
              <a:rPr lang="ru-RU" sz="1600" dirty="0" err="1"/>
              <a:t>хейлита</a:t>
            </a:r>
            <a:r>
              <a:rPr lang="ru-RU" sz="1600" dirty="0"/>
              <a:t> может быть и аллергия (часто на косметические средства). Такой Хейлит протекает с наличием влажных эрозий, труднее поддается лечению и требует наблюдения у врача-аллерголога.</a:t>
            </a:r>
          </a:p>
        </p:txBody>
      </p:sp>
      <p:pic>
        <p:nvPicPr>
          <p:cNvPr id="31748" name="Picture 4" descr="http://samimsebe.ru/up/article/img/151201_403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1" r="4718"/>
          <a:stretch/>
        </p:blipFill>
        <p:spPr bwMode="auto">
          <a:xfrm>
            <a:off x="121974" y="2564904"/>
            <a:ext cx="2260382" cy="15841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1974" y="4293096"/>
            <a:ext cx="8842514" cy="230832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1" dirty="0"/>
              <a:t>Лечение </a:t>
            </a:r>
            <a:r>
              <a:rPr lang="ru-RU" sz="1600" b="1" dirty="0" err="1"/>
              <a:t>хейлита</a:t>
            </a:r>
            <a:r>
              <a:rPr lang="ru-RU" sz="1600" b="1" dirty="0"/>
              <a:t> </a:t>
            </a:r>
            <a:r>
              <a:rPr lang="ru-RU" sz="1600" dirty="0"/>
              <a:t>заключается в назначении </a:t>
            </a:r>
            <a:r>
              <a:rPr lang="ru-RU" sz="1600" dirty="0" err="1"/>
              <a:t>физиопроцедур</a:t>
            </a:r>
            <a:r>
              <a:rPr lang="ru-RU" sz="1600" dirty="0"/>
              <a:t> (лазеротерапии, иглорефлексотерапии), кортикостероидных препаратов, антиаллергических препаратов, снижающих чувствительность слизистой оболочки, витаминов, успокаивающих средств. Для сохранения нормального увлажнения слизистой губ нужно пользоваться постоянно гигиенической помадой.</a:t>
            </a:r>
          </a:p>
          <a:p>
            <a:pPr algn="just"/>
            <a:r>
              <a:rPr lang="ru-RU" sz="1600" dirty="0"/>
              <a:t>Основной исцеляющей мерой является восстановление правильного смыкания губ. Оно проводится после основной терапии, когда удается снять воспаление, избавиться от эрозий и язвочек. </a:t>
            </a:r>
            <a:r>
              <a:rPr lang="ru-RU" sz="1600" b="1" dirty="0" err="1"/>
              <a:t>Миотерапия</a:t>
            </a:r>
            <a:r>
              <a:rPr lang="ru-RU" sz="1600" b="1" dirty="0"/>
              <a:t> </a:t>
            </a:r>
            <a:r>
              <a:rPr lang="ru-RU" sz="1600" dirty="0"/>
              <a:t>– восстановление нормального тонуса мышц – проводится с помощью специальной гимнастики.</a:t>
            </a:r>
          </a:p>
        </p:txBody>
      </p:sp>
    </p:spTree>
    <p:extLst>
      <p:ext uri="{BB962C8B-B14F-4D97-AF65-F5344CB8AC3E}">
        <p14:creationId xmlns:p14="http://schemas.microsoft.com/office/powerpoint/2010/main" val="2929764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1080120"/>
          </a:xfrm>
        </p:spPr>
        <p:txBody>
          <a:bodyPr/>
          <a:lstStyle/>
          <a:p>
            <a:pPr algn="just"/>
            <a:r>
              <a:rPr lang="ru-RU" dirty="0"/>
              <a:t>Лейкоплакия – </a:t>
            </a:r>
            <a:r>
              <a:rPr lang="ru-RU" b="0" dirty="0"/>
              <a:t>это ороговение слизистой оболочки полости рта или красной каймы губ в ответ на экзогенное раздражение. Лейкоплакия относится к группе заболеваний, которые могут переходить в рак. </a:t>
            </a:r>
            <a:r>
              <a:rPr lang="ru-RU" dirty="0"/>
              <a:t>Причин развития этого заболевания может быть несколько:</a:t>
            </a:r>
          </a:p>
        </p:txBody>
      </p:sp>
      <p:pic>
        <p:nvPicPr>
          <p:cNvPr id="32770" name="Picture 2" descr="http://cp894459.cpsite.ru/leukoplakia-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213" y="980728"/>
            <a:ext cx="2258616" cy="182571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02767" y="980728"/>
            <a:ext cx="6192688" cy="2308324"/>
          </a:xfrm>
          <a:prstGeom prst="rect">
            <a:avLst/>
          </a:prstGeom>
        </p:spPr>
        <p:txBody>
          <a:bodyPr wrap="square">
            <a:spAutoFit/>
          </a:bodyPr>
          <a:lstStyle/>
          <a:p>
            <a:pPr algn="just"/>
            <a:r>
              <a:rPr lang="ru-RU" dirty="0"/>
              <a:t>- внешние факторы: механические травмы (пломбы, протезы, вредные привычки), термические (сигареты, горячая пища), химические;</a:t>
            </a:r>
          </a:p>
          <a:p>
            <a:pPr algn="just"/>
            <a:r>
              <a:rPr lang="ru-RU" dirty="0"/>
              <a:t>- патология желудочно-кишечного тракта, снижающая устойчивость слизистой оболочки к внешним раздражителям;</a:t>
            </a:r>
          </a:p>
          <a:p>
            <a:pPr algn="just"/>
            <a:r>
              <a:rPr lang="ru-RU" dirty="0"/>
              <a:t>- наследственная предрасположенность;</a:t>
            </a:r>
          </a:p>
          <a:p>
            <a:pPr algn="just"/>
            <a:r>
              <a:rPr lang="ru-RU" dirty="0"/>
              <a:t>- сахарный диабет и нарушение обмена холестерина.</a:t>
            </a:r>
          </a:p>
        </p:txBody>
      </p:sp>
      <p:sp>
        <p:nvSpPr>
          <p:cNvPr id="5" name="Прямоугольник 4"/>
          <p:cNvSpPr/>
          <p:nvPr/>
        </p:nvSpPr>
        <p:spPr>
          <a:xfrm>
            <a:off x="2341418" y="3419708"/>
            <a:ext cx="4395306" cy="369332"/>
          </a:xfrm>
          <a:prstGeom prst="rect">
            <a:avLst/>
          </a:prstGeom>
        </p:spPr>
        <p:txBody>
          <a:bodyPr wrap="none">
            <a:spAutoFit/>
          </a:bodyPr>
          <a:lstStyle/>
          <a:p>
            <a:r>
              <a:rPr lang="ru-RU" b="1" dirty="0"/>
              <a:t>Почему бывает неприятный запах изо рта</a:t>
            </a:r>
          </a:p>
        </p:txBody>
      </p:sp>
      <p:sp>
        <p:nvSpPr>
          <p:cNvPr id="6" name="Прямоугольник 5"/>
          <p:cNvSpPr/>
          <p:nvPr/>
        </p:nvSpPr>
        <p:spPr>
          <a:xfrm>
            <a:off x="2602767" y="3933056"/>
            <a:ext cx="6361720" cy="175432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b="1" dirty="0"/>
              <a:t>Появление неприятного запаха изо рта </a:t>
            </a:r>
            <a:r>
              <a:rPr lang="ru-RU" dirty="0"/>
              <a:t>(</a:t>
            </a:r>
            <a:r>
              <a:rPr lang="ru-RU" dirty="0" err="1"/>
              <a:t>галитоза</a:t>
            </a:r>
            <a:r>
              <a:rPr lang="ru-RU" dirty="0"/>
              <a:t>) может быть обусловлено несколькими причинами, которые можно разделить на "местные" и "общие". Местные причины возникновения </a:t>
            </a:r>
            <a:r>
              <a:rPr lang="ru-RU" dirty="0" err="1"/>
              <a:t>галитоза</a:t>
            </a:r>
            <a:r>
              <a:rPr lang="ru-RU" dirty="0"/>
              <a:t> связаны с деятельностью бактерий, выделяющих летучие сернистые выделения. Связано это может быть с несколькими обстоятельствами.</a:t>
            </a:r>
          </a:p>
        </p:txBody>
      </p:sp>
      <p:pic>
        <p:nvPicPr>
          <p:cNvPr id="32772" name="Picture 4" descr="http://mtdata.ru/u23/photoDE82/20551739379-0/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7" y="3911136"/>
            <a:ext cx="2602767" cy="179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914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1"/>
            <a:ext cx="8712968" cy="648071"/>
          </a:xfrm>
        </p:spPr>
        <p:txBody>
          <a:bodyPr/>
          <a:lstStyle/>
          <a:p>
            <a:pPr algn="just"/>
            <a:r>
              <a:rPr lang="ru-RU" dirty="0"/>
              <a:t>Микробный налет. </a:t>
            </a:r>
            <a:r>
              <a:rPr lang="ru-RU" b="0" dirty="0"/>
              <a:t>Недостаточная гигиена полости рта приводит к накоплению зубного налета, который является благоприятной средой для развития микробных колоний.</a:t>
            </a:r>
          </a:p>
        </p:txBody>
      </p:sp>
      <p:pic>
        <p:nvPicPr>
          <p:cNvPr id="33794" name="Picture 2" descr="http://lechdok.ru/wp-content/uploads/2013/10/%D0%9D%D0%B0%D1%80%D0%BE%D0%B4%D0%BD%D0%BE%D0%B5-%D0%BB%D0%B5%D1%87%D0%B5%D0%BD%D0%B8%D0%B5-%D0%BD%D0%B5%D0%BF%D1%80%D0%B8%D1%8F%D1%82%D0%BD%D0%BE%D0%B3%D0%BE-%D0%B7%D0%B0%D0%BF%D0%B0%D1%85%D0%B0-%D0%B8%D0%B7%D0%BE-%D1%80%D1%82%D0%B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99356"/>
            <a:ext cx="2520280" cy="17921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2924944"/>
            <a:ext cx="8784976" cy="1107996"/>
          </a:xfrm>
          <a:prstGeom prst="rect">
            <a:avLst/>
          </a:prstGeom>
        </p:spPr>
        <p:txBody>
          <a:bodyPr wrap="square">
            <a:spAutoFit/>
          </a:bodyPr>
          <a:lstStyle/>
          <a:p>
            <a:pPr algn="just"/>
            <a:r>
              <a:rPr lang="ru-RU" b="1" dirty="0"/>
              <a:t>Заболевания десен и кариес. </a:t>
            </a:r>
            <a:r>
              <a:rPr lang="ru-RU" sz="1600" dirty="0"/>
              <a:t>При пародонтозах и </a:t>
            </a:r>
            <a:r>
              <a:rPr lang="ru-RU" sz="1600" dirty="0" err="1"/>
              <a:t>пародонтитах</a:t>
            </a:r>
            <a:r>
              <a:rPr lang="ru-RU" sz="1600" dirty="0"/>
              <a:t> между зубом и десной возникает карман, в котором могут задерживаться остатки пищи. Размножение микробов и распад пищевых веществ приводит к появлению неприятного запаха. Скапливаться остатки пищи могут и под зубными протезами.</a:t>
            </a:r>
          </a:p>
        </p:txBody>
      </p:sp>
      <p:pic>
        <p:nvPicPr>
          <p:cNvPr id="33796" name="Picture 4" descr="http://dent-prestij.ru/images/rerite/17.jpg"/>
          <p:cNvPicPr>
            <a:picLocks noChangeAspect="1" noChangeArrowheads="1"/>
          </p:cNvPicPr>
          <p:nvPr/>
        </p:nvPicPr>
        <p:blipFill rotWithShape="1">
          <a:blip r:embed="rId3">
            <a:extLst>
              <a:ext uri="{28A0092B-C50C-407E-A947-70E740481C1C}">
                <a14:useLocalDpi xmlns:a14="http://schemas.microsoft.com/office/drawing/2010/main" val="0"/>
              </a:ext>
            </a:extLst>
          </a:blip>
          <a:srcRect r="25424"/>
          <a:stretch/>
        </p:blipFill>
        <p:spPr bwMode="auto">
          <a:xfrm>
            <a:off x="3445362" y="889991"/>
            <a:ext cx="2397291" cy="181088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4027665"/>
            <a:ext cx="8784976"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1" dirty="0"/>
              <a:t>Уменьшение выделение слюны </a:t>
            </a:r>
            <a:r>
              <a:rPr lang="ru-RU" sz="1600" dirty="0"/>
              <a:t>нередко отмечается у тех, кто храпит по ночам, а также при хроническом насморке, когда нарушается проходимость носа для воздуха. Сухость слизистой оболочки может быть связана с применением лекарств, например, атропина. Известно, что табачные смолы и алкоголь также вызывают сухость слизистой оболочки рта. Это, в свою очередь, приводит к активации микробной флоры.</a:t>
            </a:r>
          </a:p>
        </p:txBody>
      </p:sp>
      <p:sp>
        <p:nvSpPr>
          <p:cNvPr id="6" name="Прямоугольник 5"/>
          <p:cNvSpPr/>
          <p:nvPr/>
        </p:nvSpPr>
        <p:spPr>
          <a:xfrm>
            <a:off x="294318" y="5404008"/>
            <a:ext cx="8742177"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b="1" dirty="0"/>
              <a:t>Дисбаланс микрофлоры полости рта. </a:t>
            </a:r>
            <a:r>
              <a:rPr lang="ru-RU" dirty="0"/>
              <a:t>Чаще всего преобладание патологической флоры отмечается после антибактериальной терапии, а также длительного использования гормональных средств.</a:t>
            </a:r>
          </a:p>
        </p:txBody>
      </p:sp>
      <p:pic>
        <p:nvPicPr>
          <p:cNvPr id="33798" name="Picture 6" descr="http://doctor-alex.ua/i/182/547.jpg"/>
          <p:cNvPicPr>
            <a:picLocks noChangeAspect="1" noChangeArrowheads="1"/>
          </p:cNvPicPr>
          <p:nvPr/>
        </p:nvPicPr>
        <p:blipFill rotWithShape="1">
          <a:blip r:embed="rId4">
            <a:extLst>
              <a:ext uri="{28A0092B-C50C-407E-A947-70E740481C1C}">
                <a14:useLocalDpi xmlns:a14="http://schemas.microsoft.com/office/drawing/2010/main" val="0"/>
              </a:ext>
            </a:extLst>
          </a:blip>
          <a:srcRect l="7565" t="6880" r="8555" b="6890"/>
          <a:stretch/>
        </p:blipFill>
        <p:spPr bwMode="auto">
          <a:xfrm rot="5400000">
            <a:off x="6508205" y="609970"/>
            <a:ext cx="1829609" cy="238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31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9"/>
            <a:ext cx="8784976" cy="1152128"/>
          </a:xfrm>
        </p:spPr>
        <p:txBody>
          <a:bodyPr/>
          <a:lstStyle/>
          <a:p>
            <a:pPr algn="just"/>
            <a:r>
              <a:rPr lang="ru-RU" dirty="0"/>
              <a:t>Гормональные нарушения. </a:t>
            </a:r>
            <a:r>
              <a:rPr lang="ru-RU" b="0" dirty="0"/>
              <a:t>Нередко сухость и неприятный запах изо рта отмечается при предменструальном синдроме. Повышение уровня эстрогенов приводит к усилению слущивания клеток слизистой полости рта. В результате образуется благоприятная среда для размножения микробов.</a:t>
            </a:r>
          </a:p>
        </p:txBody>
      </p:sp>
      <p:sp>
        <p:nvSpPr>
          <p:cNvPr id="4" name="Прямоугольник 3"/>
          <p:cNvSpPr/>
          <p:nvPr/>
        </p:nvSpPr>
        <p:spPr>
          <a:xfrm>
            <a:off x="164704" y="1412776"/>
            <a:ext cx="8727776" cy="1600438"/>
          </a:xfrm>
          <a:prstGeom prst="rect">
            <a:avLst/>
          </a:prstGeom>
        </p:spPr>
        <p:txBody>
          <a:bodyPr wrap="square">
            <a:spAutoFit/>
          </a:bodyPr>
          <a:lstStyle/>
          <a:p>
            <a:pPr algn="just"/>
            <a:r>
              <a:rPr lang="ru-RU" b="1" dirty="0"/>
              <a:t>Еда. </a:t>
            </a:r>
            <a:r>
              <a:rPr lang="ru-RU" sz="1600" dirty="0"/>
              <a:t>Чаще всего вызывают неприятный запах острые приправы, чеснок, лук, сыр. С одной стороны, они могут приводить к сухости во рту. С другой стороны, содержащиеся в них соединения серы попадают в кровь и уже через легкие вместе с дыханием ее покидают. Потому с запахом после употребления этих продуктов бороться достаточно сложно. Аналогичный механизм у алкоголя. Избавиться от запаха, связанного с пищей и употреблением алкоголя, проще всего – достаточно от этих продуктов отказаться.</a:t>
            </a:r>
          </a:p>
        </p:txBody>
      </p:sp>
      <p:pic>
        <p:nvPicPr>
          <p:cNvPr id="34818" name="Picture 2" descr="http://nedelya40.ru/wp-content/uploads/2016/01/914175c59b3a12ce71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65" y="3140968"/>
            <a:ext cx="2621694" cy="192795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3000" y="5229200"/>
            <a:ext cx="8677472"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1" dirty="0"/>
              <a:t>Заболевания горла и носа. </a:t>
            </a:r>
            <a:r>
              <a:rPr lang="ru-RU" sz="1600" dirty="0"/>
              <a:t>Нередко хронический насморк и фарингит сопровождаются появлением "несвежего дыхания". Возникает оно вследствие деятельности бактерий, размножающихся на слизистой оболочке. Аналогичный механизм отмечается при заболеваниях пищевода и желудка. Механизм возникновения неприятного запаха в этом случае не отличается от того, что имеет место при заболеваниях ЛОР-органов.</a:t>
            </a:r>
          </a:p>
        </p:txBody>
      </p:sp>
      <p:pic>
        <p:nvPicPr>
          <p:cNvPr id="34820" name="Picture 4" descr="http://www.likar.info/uploads/7f/ff/b9/7fffb9e0-4733-4a99-8da0-268be9bd6e4b_670x0_re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158379"/>
            <a:ext cx="2448272" cy="1910543"/>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http://hiji.ru/files/uploads/gde-zhivut-raznye-gormony-i-zachem-oni-nam-nuzhny-01-min.jpg"/>
          <p:cNvPicPr>
            <a:picLocks noChangeAspect="1" noChangeArrowheads="1"/>
          </p:cNvPicPr>
          <p:nvPr/>
        </p:nvPicPr>
        <p:blipFill rotWithShape="1">
          <a:blip r:embed="rId4">
            <a:extLst>
              <a:ext uri="{28A0092B-C50C-407E-A947-70E740481C1C}">
                <a14:useLocalDpi xmlns:a14="http://schemas.microsoft.com/office/drawing/2010/main" val="0"/>
              </a:ext>
            </a:extLst>
          </a:blip>
          <a:srcRect l="6454" t="5389" r="5683" b="5156"/>
          <a:stretch/>
        </p:blipFill>
        <p:spPr bwMode="auto">
          <a:xfrm>
            <a:off x="6095528" y="3140968"/>
            <a:ext cx="2706351" cy="192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366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75982"/>
            <a:ext cx="5508104" cy="369332"/>
          </a:xfrm>
          <a:prstGeom prst="rect">
            <a:avLst/>
          </a:prstGeom>
        </p:spPr>
        <p:txBody>
          <a:bodyPr wrap="square">
            <a:spAutoFit/>
          </a:bodyPr>
          <a:lstStyle/>
          <a:p>
            <a:r>
              <a:rPr lang="ru-RU" b="1" i="1" dirty="0"/>
              <a:t>Фитотерапия в лечении заболеваний полости рта</a:t>
            </a:r>
            <a:endParaRPr lang="ru-RU" dirty="0"/>
          </a:p>
        </p:txBody>
      </p:sp>
      <p:sp>
        <p:nvSpPr>
          <p:cNvPr id="5" name="Прямоугольник 4"/>
          <p:cNvSpPr/>
          <p:nvPr/>
        </p:nvSpPr>
        <p:spPr>
          <a:xfrm>
            <a:off x="161256" y="445314"/>
            <a:ext cx="8712968" cy="3046988"/>
          </a:xfrm>
          <a:prstGeom prst="rect">
            <a:avLst/>
          </a:prstGeom>
        </p:spPr>
        <p:txBody>
          <a:bodyPr wrap="square">
            <a:spAutoFit/>
          </a:bodyPr>
          <a:lstStyle/>
          <a:p>
            <a:pPr algn="ctr"/>
            <a:r>
              <a:rPr lang="ru-RU" sz="1600" u="sng" dirty="0"/>
              <a:t>Антисептические и антибактериальные настои и сборы</a:t>
            </a:r>
            <a:endParaRPr lang="ru-RU" sz="1600" dirty="0"/>
          </a:p>
          <a:p>
            <a:pPr algn="just"/>
            <a:r>
              <a:rPr lang="ru-RU" sz="1600" dirty="0"/>
              <a:t>- 1 столовую ложку цветков ромашки заварить в стакане кипятка, охладить, процедить. Полоскать рот утром, после приема пищи и на ночь.</a:t>
            </a:r>
          </a:p>
          <a:p>
            <a:pPr algn="just"/>
            <a:r>
              <a:rPr lang="ru-RU" sz="1600" dirty="0"/>
              <a:t>- 40-60 капель настойки календулы развести в стакане теплой воды. Тщательно полоскать рот 5-6 раз в день. Этим же раствором с помощью шприца без иглы можно орошать десневые карманы при пародонтозе.</a:t>
            </a:r>
          </a:p>
          <a:p>
            <a:pPr algn="just"/>
            <a:r>
              <a:rPr lang="ru-RU" sz="1600" dirty="0"/>
              <a:t>- 1 столовую ложку листьев шалфея залить стаканом кипятка, настоять 20 минут, охладить, процедить. Полоскать рот после приема пищи, утром и перед сном.</a:t>
            </a:r>
          </a:p>
          <a:p>
            <a:pPr algn="just"/>
            <a:r>
              <a:rPr lang="ru-RU" sz="1600" dirty="0"/>
              <a:t>- 20 миллилитров настойки шалфея развести в стакане теплой воды. Использовать для полоскания рта.</a:t>
            </a:r>
          </a:p>
          <a:p>
            <a:pPr algn="just"/>
            <a:r>
              <a:rPr lang="ru-RU" sz="1600" dirty="0"/>
              <a:t>- 25-30 капель настойки эвкалипта развести в 0,5 стакана теплой воды. Полоскать рот 3-4 раза в день, на ночь можно провести ингаляцию полости рта.</a:t>
            </a:r>
          </a:p>
        </p:txBody>
      </p:sp>
      <p:pic>
        <p:nvPicPr>
          <p:cNvPr id="1026" name="Picture 2" descr="Картинки по запросу ромашка насто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718926"/>
            <a:ext cx="2944615" cy="1840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лендула насто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718926"/>
            <a:ext cx="2689147" cy="18403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настойка эвкалипт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573016"/>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82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4525963"/>
          </a:xfrm>
        </p:spPr>
        <p:txBody>
          <a:bodyPr>
            <a:normAutofit/>
          </a:bodyPr>
          <a:lstStyle/>
          <a:p>
            <a:pPr algn="just"/>
            <a:r>
              <a:rPr lang="ru-RU" sz="1600" b="1" u="sng" dirty="0"/>
              <a:t>Противовоспалительные и заживляющие </a:t>
            </a:r>
            <a:r>
              <a:rPr lang="ru-RU" sz="1600" b="1" u="sng" dirty="0" smtClean="0"/>
              <a:t>средства</a:t>
            </a:r>
            <a:endParaRPr lang="ru-RU" sz="1600" dirty="0"/>
          </a:p>
          <a:p>
            <a:pPr algn="just"/>
            <a:r>
              <a:rPr lang="ru-RU" sz="1600" dirty="0"/>
              <a:t>- </a:t>
            </a:r>
            <a:r>
              <a:rPr lang="ru-RU" sz="1600" b="0" dirty="0"/>
              <a:t>100 г свежих листьев </a:t>
            </a:r>
            <a:r>
              <a:rPr lang="ru-RU" sz="1600" b="0" dirty="0" err="1"/>
              <a:t>каланхоэ</a:t>
            </a:r>
            <a:r>
              <a:rPr lang="ru-RU" sz="1600" b="0" dirty="0"/>
              <a:t> пропустить через мясорубку, отжать сок. Смочить салфетку соком и наложить на 15-20 минут на десну при гингивите 3-4 раза в день</a:t>
            </a:r>
            <a:r>
              <a:rPr lang="ru-RU" sz="1600" b="0" dirty="0" smtClean="0"/>
              <a:t>.</a:t>
            </a:r>
            <a:endParaRPr lang="ru-RU" sz="1600" b="0" dirty="0"/>
          </a:p>
          <a:p>
            <a:pPr algn="just"/>
            <a:r>
              <a:rPr lang="ru-RU" sz="1600" b="0" dirty="0"/>
              <a:t>- 50 г листьев зверобоя залить 0,5 л 40 %-</a:t>
            </a:r>
            <a:r>
              <a:rPr lang="ru-RU" sz="1600" b="0" dirty="0" err="1"/>
              <a:t>ного</a:t>
            </a:r>
            <a:r>
              <a:rPr lang="ru-RU" sz="1600" b="0" dirty="0"/>
              <a:t> спирта или водки. Настаивать 1 месяц в темном месте. Использовать как противовоспалительное средство при заболеваниях полости рта. Смазывать и накладывать салфетки на 5-10 минут.</a:t>
            </a:r>
          </a:p>
          <a:p>
            <a:pPr algn="just"/>
            <a:endParaRPr lang="ru-RU" sz="1600" b="0" dirty="0"/>
          </a:p>
          <a:p>
            <a:pPr algn="just"/>
            <a:r>
              <a:rPr lang="ru-RU" sz="1600" b="0" u="sng" dirty="0"/>
              <a:t>Кровоостанавливающие </a:t>
            </a:r>
            <a:r>
              <a:rPr lang="ru-RU" sz="1600" b="0" u="sng" dirty="0" smtClean="0"/>
              <a:t>средства</a:t>
            </a:r>
            <a:endParaRPr lang="ru-RU" sz="1600" b="0" dirty="0"/>
          </a:p>
          <a:p>
            <a:pPr algn="just"/>
            <a:r>
              <a:rPr lang="ru-RU" sz="1600" b="0" dirty="0"/>
              <a:t>- 1 столовую ложку коры дуба залить стаканом воды, кипятить на водяной бане 15 минут, остудить, процедить. Полоскать рот 3-4 раза в день</a:t>
            </a:r>
            <a:r>
              <a:rPr lang="ru-RU" sz="1600" b="0" dirty="0" smtClean="0"/>
              <a:t>.</a:t>
            </a:r>
            <a:endParaRPr lang="ru-RU" sz="1600" b="0" dirty="0"/>
          </a:p>
          <a:p>
            <a:pPr algn="just"/>
            <a:r>
              <a:rPr lang="ru-RU" sz="1600" b="0" dirty="0"/>
              <a:t>- 1 столовую ложку травы горца перечного (водяного перца) залить стаканом кипятка, настоять 30 минут, процедить. Полоскать рот при кровоточивости десен.</a:t>
            </a:r>
          </a:p>
        </p:txBody>
      </p:sp>
      <p:pic>
        <p:nvPicPr>
          <p:cNvPr id="2050" name="Picture 2" descr="Картинки по запросу листья каланхоэ"/>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58" y="3918101"/>
            <a:ext cx="2170034" cy="16275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листья зверобоя"/>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b="4372"/>
          <a:stretch/>
        </p:blipFill>
        <p:spPr bwMode="auto">
          <a:xfrm>
            <a:off x="2041577" y="4725144"/>
            <a:ext cx="1338993" cy="16409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кора дуб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570" y="3980423"/>
            <a:ext cx="3449085" cy="17026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Картинки по запросу водяной пере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4725144"/>
            <a:ext cx="228600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45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424936" cy="3960440"/>
          </a:xfrm>
        </p:spPr>
        <p:txBody>
          <a:bodyPr>
            <a:normAutofit fontScale="85000" lnSpcReduction="10000"/>
          </a:bodyPr>
          <a:lstStyle/>
          <a:p>
            <a:pPr algn="ctr"/>
            <a:r>
              <a:rPr lang="ru-RU" sz="1600" b="1" u="sng" dirty="0"/>
              <a:t>Растительные средства, способствующие удалению зубных </a:t>
            </a:r>
            <a:r>
              <a:rPr lang="ru-RU" sz="1600" b="1" u="sng" dirty="0" smtClean="0"/>
              <a:t>отложений</a:t>
            </a:r>
            <a:endParaRPr lang="ru-RU" sz="1600" dirty="0"/>
          </a:p>
          <a:p>
            <a:pPr algn="just"/>
            <a:r>
              <a:rPr lang="ru-RU" sz="1700" dirty="0"/>
              <a:t>- </a:t>
            </a:r>
            <a:r>
              <a:rPr lang="ru-RU" sz="1700" b="0" dirty="0"/>
              <a:t>2 столовые ложки травы хвоща полевого заварить стаканом кипятка, настоять 1 час, процедить. Пить по ¼ стакана 3 раза в день</a:t>
            </a:r>
            <a:r>
              <a:rPr lang="ru-RU" sz="1700" b="0" dirty="0" smtClean="0"/>
              <a:t>.</a:t>
            </a:r>
            <a:endParaRPr lang="ru-RU" sz="1700" b="0" dirty="0"/>
          </a:p>
          <a:p>
            <a:pPr algn="just"/>
            <a:r>
              <a:rPr lang="ru-RU" sz="1700" b="0" dirty="0"/>
              <a:t>- 1 чайную ложку почек березы залить стаканом кипятка, настоять в течение 45 минут, процедить. Принимать 2-3 раза в день по 1 столовой ложке перед едой</a:t>
            </a:r>
            <a:r>
              <a:rPr lang="ru-RU" sz="1700" b="0" dirty="0" smtClean="0"/>
              <a:t>.</a:t>
            </a:r>
            <a:endParaRPr lang="ru-RU" sz="1700" b="0" dirty="0"/>
          </a:p>
          <a:p>
            <a:pPr algn="just"/>
            <a:r>
              <a:rPr lang="ru-RU" sz="1700" b="0" dirty="0"/>
              <a:t>Обезболивающие и снижающие аллергические реакции </a:t>
            </a:r>
            <a:r>
              <a:rPr lang="ru-RU" sz="1700" b="0" dirty="0" err="1" smtClean="0"/>
              <a:t>фитопроцедуры</a:t>
            </a:r>
            <a:endParaRPr lang="ru-RU" sz="1700" b="0" dirty="0"/>
          </a:p>
          <a:p>
            <a:pPr algn="just"/>
            <a:r>
              <a:rPr lang="ru-RU" sz="1700" b="0" dirty="0"/>
              <a:t>- 1 чайную ложку сухих корней алтея лекарственного залить стаканом воды, прокипятить 5 минут, остудить. Смочить салфетку в отваре, осторожно наложить ее на болезненные десны, особенно с изъязвлениями</a:t>
            </a:r>
            <a:r>
              <a:rPr lang="ru-RU" sz="1700" b="0" dirty="0" smtClean="0"/>
              <a:t>.</a:t>
            </a:r>
            <a:endParaRPr lang="ru-RU" sz="1700" b="0" dirty="0"/>
          </a:p>
          <a:p>
            <a:pPr algn="just"/>
            <a:r>
              <a:rPr lang="ru-RU" sz="1700" b="0" dirty="0"/>
              <a:t>- 1 чайную ложку 4%-</a:t>
            </a:r>
            <a:r>
              <a:rPr lang="ru-RU" sz="1700" b="0" dirty="0" err="1"/>
              <a:t>ного</a:t>
            </a:r>
            <a:r>
              <a:rPr lang="ru-RU" sz="1700" b="0" dirty="0"/>
              <a:t> раствора прополиса смешать с таким же количеством глицерина (для уменьшения раздражения). Ватной палочкой нанести осторожно смесь на пораженные десны</a:t>
            </a:r>
            <a:r>
              <a:rPr lang="ru-RU" sz="1700" b="0" dirty="0" smtClean="0"/>
              <a:t>.</a:t>
            </a:r>
            <a:endParaRPr lang="ru-RU" sz="1700" b="0" dirty="0"/>
          </a:p>
          <a:p>
            <a:pPr algn="just"/>
            <a:r>
              <a:rPr lang="ru-RU" sz="1700" b="0" dirty="0"/>
              <a:t>- 1 столовую ложку череды трехраздельной залить стаканом кипятка, настаивать 1 час. Принимать внутрь по 1 столовой ложке настоя 3-4 раза в день – это способствует снижению сенсибилизации (аллергических реакций) организма</a:t>
            </a:r>
            <a:r>
              <a:rPr lang="ru-RU" sz="1700" b="0" dirty="0" smtClean="0"/>
              <a:t>.</a:t>
            </a:r>
            <a:endParaRPr lang="ru-RU" sz="1700" b="0" dirty="0"/>
          </a:p>
          <a:p>
            <a:pPr algn="just"/>
            <a:r>
              <a:rPr lang="ru-RU" sz="1700" b="0" dirty="0"/>
              <a:t>- 1 столовую ложку листьев земляники заварить стаканом воды как чай. Пить по 0,5 стакана 3-4 раза в день. Курс лечения два месяца. Снижает сенсибилизацию организма.</a:t>
            </a:r>
          </a:p>
          <a:p>
            <a:pPr marL="0" indent="0">
              <a:buNone/>
            </a:pPr>
            <a:endParaRPr lang="ru-RU" sz="1100" dirty="0"/>
          </a:p>
        </p:txBody>
      </p:sp>
      <p:pic>
        <p:nvPicPr>
          <p:cNvPr id="3074" name="Picture 2" descr="Картинки по запросу травы хвоща полевог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75" y="4527128"/>
            <a:ext cx="2001063"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почек березы"/>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031" b="5653"/>
          <a:stretch/>
        </p:blipFill>
        <p:spPr bwMode="auto">
          <a:xfrm>
            <a:off x="2168464" y="3933056"/>
            <a:ext cx="191060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Картинки по запросу раствора прополиса"/>
          <p:cNvPicPr>
            <a:picLocks noChangeAspect="1" noChangeArrowheads="1"/>
          </p:cNvPicPr>
          <p:nvPr/>
        </p:nvPicPr>
        <p:blipFill rotWithShape="1">
          <a:blip r:embed="rId4">
            <a:extLst>
              <a:ext uri="{28A0092B-C50C-407E-A947-70E740481C1C}">
                <a14:useLocalDpi xmlns:a14="http://schemas.microsoft.com/office/drawing/2010/main" val="0"/>
              </a:ext>
            </a:extLst>
          </a:blip>
          <a:srcRect l="16847" t="7936" r="18306"/>
          <a:stretch/>
        </p:blipFill>
        <p:spPr bwMode="auto">
          <a:xfrm>
            <a:off x="3851920" y="4377041"/>
            <a:ext cx="1786385" cy="16685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Картинки по запросу череды трехраздельной"/>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63" t="23470" r="10663" b="-11097"/>
          <a:stretch/>
        </p:blipFill>
        <p:spPr bwMode="auto">
          <a:xfrm>
            <a:off x="5814432" y="4077072"/>
            <a:ext cx="2016224" cy="15371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Картинки по запросу листьев земляник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485276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227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445624" cy="504056"/>
          </a:xfrm>
        </p:spPr>
        <p:txBody>
          <a:bodyPr>
            <a:normAutofit/>
          </a:bodyPr>
          <a:lstStyle/>
          <a:p>
            <a:r>
              <a:rPr lang="ru-RU" sz="2400" b="1" dirty="0"/>
              <a:t>Занятие </a:t>
            </a:r>
            <a:r>
              <a:rPr lang="ru-RU" sz="2400" b="1" dirty="0" smtClean="0"/>
              <a:t>4. Когда </a:t>
            </a:r>
            <a:r>
              <a:rPr lang="ru-RU" sz="2400" b="1" dirty="0"/>
              <a:t>следует начинать чистить зубы ребенку?</a:t>
            </a:r>
          </a:p>
        </p:txBody>
      </p:sp>
      <p:sp>
        <p:nvSpPr>
          <p:cNvPr id="4" name="Прямоугольник 3"/>
          <p:cNvSpPr/>
          <p:nvPr/>
        </p:nvSpPr>
        <p:spPr>
          <a:xfrm>
            <a:off x="251520" y="836712"/>
            <a:ext cx="6552728" cy="1569660"/>
          </a:xfrm>
          <a:prstGeom prst="rect">
            <a:avLst/>
          </a:prstGeom>
        </p:spPr>
        <p:txBody>
          <a:bodyPr wrap="square">
            <a:spAutoFit/>
          </a:bodyPr>
          <a:lstStyle/>
          <a:p>
            <a:pPr algn="just"/>
            <a:r>
              <a:rPr lang="ru-RU" sz="1600" dirty="0"/>
              <a:t>Начинать очищать полость рта новорожденного следует с первых дней его появления на свет. В начале для этих целей можно использовать мягкую махровую тряпочку, смоченную в теплой кипяченой воде или специальную щетку-</a:t>
            </a:r>
            <a:r>
              <a:rPr lang="ru-RU" sz="1600" dirty="0" err="1"/>
              <a:t>напалечник</a:t>
            </a:r>
            <a:r>
              <a:rPr lang="ru-RU" sz="1600" dirty="0"/>
              <a:t>. Благодаря этой процедуре полость рта очищается от остатков пищи и слизи. Кроме того, это хороший массаж десен и языка</a:t>
            </a:r>
            <a:r>
              <a:rPr lang="ru-RU" sz="1600" dirty="0" smtClean="0"/>
              <a:t>.</a:t>
            </a:r>
            <a:endParaRPr lang="ru-RU" sz="1600" dirty="0"/>
          </a:p>
        </p:txBody>
      </p:sp>
      <p:sp>
        <p:nvSpPr>
          <p:cNvPr id="5" name="Прямоугольник 4"/>
          <p:cNvSpPr/>
          <p:nvPr/>
        </p:nvSpPr>
        <p:spPr>
          <a:xfrm>
            <a:off x="2051720" y="4941168"/>
            <a:ext cx="6646060" cy="1077218"/>
          </a:xfrm>
          <a:prstGeom prst="rect">
            <a:avLst/>
          </a:prstGeom>
        </p:spPr>
        <p:txBody>
          <a:bodyPr wrap="square">
            <a:spAutoFit/>
          </a:bodyPr>
          <a:lstStyle/>
          <a:p>
            <a:pPr algn="just"/>
            <a:r>
              <a:rPr lang="ru-RU" sz="1600" dirty="0"/>
              <a:t>А вот зубную пасту не рекомендуется начинать использовать слишком рано, маленькие дети еще не умеют сплевывать, и будут ею давиться, глотать, срыгивать. На использование пасты переходят постепенно, в более позднем возрасте, причем начиная с очень малого количества.</a:t>
            </a:r>
          </a:p>
        </p:txBody>
      </p:sp>
      <p:sp>
        <p:nvSpPr>
          <p:cNvPr id="6" name="Прямоугольник 5"/>
          <p:cNvSpPr/>
          <p:nvPr/>
        </p:nvSpPr>
        <p:spPr>
          <a:xfrm>
            <a:off x="2051720" y="2636912"/>
            <a:ext cx="6710536" cy="2062103"/>
          </a:xfrm>
          <a:prstGeom prst="rect">
            <a:avLst/>
          </a:prstGeom>
        </p:spPr>
        <p:txBody>
          <a:bodyPr wrap="square">
            <a:spAutoFit/>
          </a:bodyPr>
          <a:lstStyle/>
          <a:p>
            <a:pPr algn="just"/>
            <a:r>
              <a:rPr lang="ru-RU" sz="1600" dirty="0"/>
              <a:t>После прорезывания первого зуба можно еще какое-то время использовать щетку-</a:t>
            </a:r>
            <a:r>
              <a:rPr lang="ru-RU" sz="1600" dirty="0" err="1"/>
              <a:t>напалечник</a:t>
            </a:r>
            <a:r>
              <a:rPr lang="ru-RU" sz="1600" dirty="0"/>
              <a:t>, но затем следует перейти на мануальную зубную щетку, предназначенную для детей от 4 до 24 месяцев. У такой щетки достаточно крупная, удобная для удержания взрослым человеком ручка, что упрощает задачу родителей. Предварительное использование махровой тряпочки приучит ребенка к процедуре очищения рта, и когда произойдет постепенный переход на зубную щетку, он воспримет это спокойно, без криков и истерик.</a:t>
            </a:r>
          </a:p>
        </p:txBody>
      </p:sp>
      <p:pic>
        <p:nvPicPr>
          <p:cNvPr id="4098" name="Picture 2" descr="Картинки по запросу щетку-напальчник для новорожденны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792073"/>
            <a:ext cx="1479823" cy="16142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щетка-для детей от 4 до 24 месяцев"/>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2885389"/>
            <a:ext cx="2267744" cy="1551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Картинки по запросу детская зубная паста"/>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1" y="4533245"/>
            <a:ext cx="1800200" cy="189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51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92088"/>
          </a:xfrm>
        </p:spPr>
        <p:txBody>
          <a:bodyPr>
            <a:noAutofit/>
          </a:bodyPr>
          <a:lstStyle/>
          <a:p>
            <a:pPr algn="ctr"/>
            <a:r>
              <a:rPr lang="ru-RU" sz="3200" dirty="0"/>
              <a:t>Когда ребенка следует показать стоматологу</a:t>
            </a:r>
            <a:r>
              <a:rPr lang="ru-RU" sz="3200" dirty="0" smtClean="0"/>
              <a:t>?</a:t>
            </a:r>
            <a:endParaRPr lang="ru-RU" sz="3200" dirty="0"/>
          </a:p>
        </p:txBody>
      </p:sp>
      <p:sp>
        <p:nvSpPr>
          <p:cNvPr id="3" name="Объект 2"/>
          <p:cNvSpPr>
            <a:spLocks noGrp="1"/>
          </p:cNvSpPr>
          <p:nvPr>
            <p:ph idx="1"/>
          </p:nvPr>
        </p:nvSpPr>
        <p:spPr>
          <a:xfrm>
            <a:off x="251520" y="548680"/>
            <a:ext cx="8640960" cy="1872208"/>
          </a:xfrm>
        </p:spPr>
        <p:txBody>
          <a:bodyPr>
            <a:normAutofit lnSpcReduction="10000"/>
          </a:bodyPr>
          <a:lstStyle/>
          <a:p>
            <a:pPr marL="0" indent="0">
              <a:buNone/>
            </a:pPr>
            <a:endParaRPr lang="ru-RU" dirty="0"/>
          </a:p>
          <a:p>
            <a:pPr algn="just"/>
            <a:endParaRPr lang="ru-RU" sz="1400" b="0" dirty="0" smtClean="0"/>
          </a:p>
          <a:p>
            <a:pPr algn="just"/>
            <a:r>
              <a:rPr lang="ru-RU" sz="1400" b="0" dirty="0" smtClean="0"/>
              <a:t>Чем </a:t>
            </a:r>
            <a:r>
              <a:rPr lang="ru-RU" sz="1400" b="0" dirty="0"/>
              <a:t>раньше, тем лучше. Желательно, чтобы педиатр, наблюдающий за общим развитием организма ребенка, до двухлетнего возраста следил и за состоянием его ротовой полости. Когда возникают какие-либо стоматологические проблемы, ребенка вне зависимости от возраста нужно обязательно показать детскому стоматологу. И в любом случае, после двух лет или в возрасте около трех лет, посетить стоматолога просто необходимо. Поскольку, начиная с этого возраста, можно проводить профилактические мероприятия и контролировать эффективность их действия.</a:t>
            </a:r>
          </a:p>
        </p:txBody>
      </p:sp>
      <p:sp>
        <p:nvSpPr>
          <p:cNvPr id="4" name="Прямоугольник 3"/>
          <p:cNvSpPr/>
          <p:nvPr/>
        </p:nvSpPr>
        <p:spPr>
          <a:xfrm>
            <a:off x="179512" y="4077072"/>
            <a:ext cx="8679533" cy="2585323"/>
          </a:xfrm>
          <a:prstGeom prst="rect">
            <a:avLst/>
          </a:prstGeom>
        </p:spPr>
        <p:txBody>
          <a:bodyPr wrap="square">
            <a:spAutoFit/>
          </a:bodyPr>
          <a:lstStyle/>
          <a:p>
            <a:pPr algn="ctr"/>
            <a:r>
              <a:rPr lang="ru-RU" b="1" i="1" dirty="0"/>
              <a:t>Можно ли обойтись без чистки зубов?</a:t>
            </a:r>
            <a:endParaRPr lang="ru-RU" dirty="0"/>
          </a:p>
          <a:p>
            <a:pPr algn="just"/>
            <a:r>
              <a:rPr lang="ru-RU" sz="1600" dirty="0"/>
              <a:t>Налет, скапливающийся на зубах, - это бактерии, которые посредством выделяемых ими кислот способны разрушать зубы (кариес зубов) и вызывать воспаление десен (заболевания пародонта). Поэтому необходимо очищать зубы и десны от налета. Очищение полости рта от болезнетворных бактерий – важное лечебно-профилактическое мероприятие. Однако, только одной зубной щеткой далеко не всегда удается удалить налет, поэтому нужна не только щетка, но и пасты, а наряду с этим главными средствами индивидуальной оральной гигиены следует использовать также зубные нити (флоссы), лечебно-профилактические ополаскиватели, вспомогательные средства личной гигиены полости рта, в том числе лечебно-профилактические спреи, ершики, ортодентические зубные щетки и др.</a:t>
            </a:r>
          </a:p>
        </p:txBody>
      </p:sp>
      <p:pic>
        <p:nvPicPr>
          <p:cNvPr id="5122" name="Picture 2" descr="Картинки по запросу детский стоматол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88252"/>
            <a:ext cx="2503365" cy="16707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артинки по запросу зубные нит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2287162"/>
            <a:ext cx="2160240" cy="18125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Картинки по запросу лечебно-профилактические ополаскиватели для зубов"/>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2609" y="2294244"/>
            <a:ext cx="1872208" cy="185878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Картинки по запросу ортодонтические зубные щетк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4817" y="2492239"/>
            <a:ext cx="2314228" cy="140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9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520940" cy="548640"/>
          </a:xfrm>
        </p:spPr>
        <p:txBody>
          <a:bodyPr/>
          <a:lstStyle/>
          <a:p>
            <a:pPr algn="ctr"/>
            <a:r>
              <a:rPr lang="ru-RU" sz="1800" dirty="0">
                <a:solidFill>
                  <a:srgbClr val="002060"/>
                </a:solidFill>
              </a:rPr>
              <a:t>Занятие </a:t>
            </a:r>
            <a:r>
              <a:rPr lang="ru-RU" sz="1800" dirty="0" smtClean="0">
                <a:solidFill>
                  <a:srgbClr val="002060"/>
                </a:solidFill>
              </a:rPr>
              <a:t>1. Строение </a:t>
            </a:r>
            <a:r>
              <a:rPr lang="ru-RU" sz="1800" dirty="0">
                <a:solidFill>
                  <a:srgbClr val="002060"/>
                </a:solidFill>
              </a:rPr>
              <a:t>зубов</a:t>
            </a:r>
          </a:p>
        </p:txBody>
      </p:sp>
      <p:sp>
        <p:nvSpPr>
          <p:cNvPr id="3" name="Объект 2"/>
          <p:cNvSpPr>
            <a:spLocks noGrp="1"/>
          </p:cNvSpPr>
          <p:nvPr>
            <p:ph idx="1"/>
          </p:nvPr>
        </p:nvSpPr>
        <p:spPr>
          <a:xfrm>
            <a:off x="251520" y="836713"/>
            <a:ext cx="8568952" cy="2520280"/>
          </a:xfrm>
        </p:spPr>
        <p:txBody>
          <a:bodyPr/>
          <a:lstStyle/>
          <a:p>
            <a:pPr algn="just"/>
            <a:r>
              <a:rPr lang="ru-RU" b="0" dirty="0"/>
              <a:t>Все знают, что у человека 32 зуба, по 16 на каждой челюсти. Эволюция привела к тому, что зубы млекопитающих, в том числе и человека, различаются по своему строению в зависимости от выполняемой функции. У человека выделяются резцы – передние зубы, предназначенные для откусывания пищи; клыки, участвующие в отрывании кусочков жесткой пищи, малые коренные (или как их называют стоматологи – </a:t>
            </a:r>
            <a:r>
              <a:rPr lang="ru-RU" b="0" dirty="0" err="1"/>
              <a:t>премоляры</a:t>
            </a:r>
            <a:r>
              <a:rPr lang="ru-RU" b="0" dirty="0"/>
              <a:t>) и большие коренные (моляры), предназначенные для измельчения пищи. Самые маленькие зубы – нижние резцы, самые длинные – клыки, наиболее массивные – первые большие коренные. Эти группы зубов отличаются не только по размеру, но и по форме, рельефу поверхности. Но принципиальное строение всех зубов одинаковое.</a:t>
            </a:r>
          </a:p>
        </p:txBody>
      </p:sp>
      <p:pic>
        <p:nvPicPr>
          <p:cNvPr id="4098" name="Picture 2" descr="http://advices4lady.org/img1_1/kakie_zuby_menyayutsya_u_detey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19" y="3356992"/>
            <a:ext cx="540067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09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и по запросу Когда нужно менять зубную щетк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7501"/>
            <a:ext cx="2123728" cy="16013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691680" y="57240"/>
            <a:ext cx="7200800" cy="2880319"/>
          </a:xfrm>
        </p:spPr>
        <p:txBody>
          <a:bodyPr>
            <a:normAutofit/>
          </a:bodyPr>
          <a:lstStyle/>
          <a:p>
            <a:pPr algn="ctr"/>
            <a:r>
              <a:rPr lang="ru-RU" sz="2000" b="1" dirty="0"/>
              <a:t>Когда нужно менять зубную щетку</a:t>
            </a:r>
            <a:r>
              <a:rPr lang="ru-RU" sz="2000" b="1" dirty="0" smtClean="0"/>
              <a:t>?</a:t>
            </a:r>
            <a:endParaRPr lang="ru-RU" sz="2000" dirty="0"/>
          </a:p>
          <a:p>
            <a:pPr algn="just"/>
            <a:r>
              <a:rPr lang="ru-RU" sz="1600" dirty="0"/>
              <a:t>Необходимо заменить зубную щетку когда произойдет износ ее щетины. Самым простым способом установить, износилась щетина или нет, является изменение цвета индикаторных пучков щетины: в начале они ярко синие, а потом становятся бледно-голубыми</a:t>
            </a:r>
            <a:r>
              <a:rPr lang="ru-RU" sz="1600" dirty="0" smtClean="0"/>
              <a:t>.</a:t>
            </a:r>
            <a:endParaRPr lang="ru-RU" sz="1600" dirty="0"/>
          </a:p>
          <a:p>
            <a:pPr algn="just"/>
            <a:r>
              <a:rPr lang="ru-RU" sz="1600" dirty="0" smtClean="0"/>
              <a:t>Срок </a:t>
            </a:r>
            <a:r>
              <a:rPr lang="ru-RU" sz="1600" dirty="0"/>
              <a:t>износа щетины зависит, в первую очередь, от силы нажима, от частоты чисток зубов, от продолжительности процедуры, от степени </a:t>
            </a:r>
            <a:r>
              <a:rPr lang="ru-RU" sz="1600" dirty="0" err="1"/>
              <a:t>абразивности</a:t>
            </a:r>
            <a:r>
              <a:rPr lang="ru-RU" sz="1600" dirty="0"/>
              <a:t> зубной пасты – ведь от нее изнашиваются не только зубы, но и щетки, и при определенных ситуациях щетина может изнашиваться и за две недели. Но в любом случае щетку следует менять не реже чем раз в три месяца.</a:t>
            </a:r>
          </a:p>
        </p:txBody>
      </p:sp>
      <p:cxnSp>
        <p:nvCxnSpPr>
          <p:cNvPr id="5" name="Прямая соединительная линия 4"/>
          <p:cNvCxnSpPr/>
          <p:nvPr/>
        </p:nvCxnSpPr>
        <p:spPr>
          <a:xfrm>
            <a:off x="-18255" y="36063"/>
            <a:ext cx="2141984" cy="1592738"/>
          </a:xfrm>
          <a:prstGeom prst="line">
            <a:avLst/>
          </a:prstGeom>
        </p:spPr>
        <p:style>
          <a:lnRef idx="2">
            <a:schemeClr val="accent2"/>
          </a:lnRef>
          <a:fillRef idx="0">
            <a:schemeClr val="accent2"/>
          </a:fillRef>
          <a:effectRef idx="1">
            <a:schemeClr val="accent2"/>
          </a:effectRef>
          <a:fontRef idx="minor">
            <a:schemeClr val="tx1"/>
          </a:fontRef>
        </p:style>
      </p:cxnSp>
      <p:sp>
        <p:nvSpPr>
          <p:cNvPr id="8" name="Прямоугольник 7"/>
          <p:cNvSpPr/>
          <p:nvPr/>
        </p:nvSpPr>
        <p:spPr>
          <a:xfrm>
            <a:off x="145162" y="3068960"/>
            <a:ext cx="8747318" cy="3662541"/>
          </a:xfrm>
          <a:prstGeom prst="rect">
            <a:avLst/>
          </a:prstGeom>
        </p:spPr>
        <p:txBody>
          <a:bodyPr wrap="square">
            <a:spAutoFit/>
          </a:bodyPr>
          <a:lstStyle/>
          <a:p>
            <a:pPr algn="ctr"/>
            <a:r>
              <a:rPr lang="ru-RU" b="1" i="1" dirty="0"/>
              <a:t>Как нужно содержать зубную щетку?</a:t>
            </a:r>
            <a:endParaRPr lang="ru-RU" dirty="0"/>
          </a:p>
          <a:p>
            <a:pPr algn="just"/>
            <a:r>
              <a:rPr lang="ru-RU" sz="1600" dirty="0"/>
              <a:t>При хранении зубной щетки дома, в детском саду, в школе или другом учебном заведении – щетка должна иметь четкую маркировку и использоваться только одним человеком.</a:t>
            </a:r>
          </a:p>
          <a:p>
            <a:pPr algn="just"/>
            <a:r>
              <a:rPr lang="ru-RU" sz="1600" b="1" dirty="0"/>
              <a:t>-</a:t>
            </a:r>
            <a:r>
              <a:rPr lang="ru-RU" sz="1600" dirty="0"/>
              <a:t> </a:t>
            </a:r>
            <a:r>
              <a:rPr lang="ru-RU" sz="1600" b="1" dirty="0"/>
              <a:t>Нельзя занимать щетку у соседа по парте.</a:t>
            </a:r>
          </a:p>
          <a:p>
            <a:pPr algn="just"/>
            <a:r>
              <a:rPr lang="ru-RU" sz="1600" b="1" dirty="0"/>
              <a:t>- Нельзя одалживать щетку лучшему другу (подруге).</a:t>
            </a:r>
          </a:p>
          <a:p>
            <a:pPr algn="just"/>
            <a:r>
              <a:rPr lang="ru-RU" sz="1600" b="1" dirty="0"/>
              <a:t>- Нельзя одалживаться щеткой у своего ребенка.</a:t>
            </a:r>
          </a:p>
          <a:p>
            <a:pPr algn="just"/>
            <a:r>
              <a:rPr lang="ru-RU" sz="1600" b="1" dirty="0"/>
              <a:t>- Нельзя всем членам семьи пользоваться одной зубной щеткой.</a:t>
            </a:r>
          </a:p>
          <a:p>
            <a:pPr algn="just"/>
            <a:r>
              <a:rPr lang="ru-RU" sz="1600" b="1" dirty="0"/>
              <a:t>- На щетку должно наноситься небольшое количество зубной пасты.</a:t>
            </a:r>
          </a:p>
          <a:p>
            <a:pPr algn="just"/>
            <a:r>
              <a:rPr lang="ru-RU" sz="1600" dirty="0"/>
              <a:t>- Зубная щетка требует антибактериального ухода, т.е. ее следует очищать от тех микробов, которые на ней остались после чистки зубов, а для этого можно использовать слабые растворы антисептиков или ополаскивателей, или растворы типа слабой марганцовки, фурацилина и т.п.</a:t>
            </a:r>
          </a:p>
          <a:p>
            <a:pPr algn="just"/>
            <a:r>
              <a:rPr lang="ru-RU" sz="1600" dirty="0"/>
              <a:t>Зубные щетки должны сушиться и храниться так, чтобы они не соприкасались между собой. Если произошел такой контакт или чьей-то щеткой воспользовался посторонний человек, она тут же должна быть заменена новой.</a:t>
            </a:r>
          </a:p>
        </p:txBody>
      </p:sp>
      <p:pic>
        <p:nvPicPr>
          <p:cNvPr id="6150" name="Picture 6" descr="Картинки по запросу Нельзя пользоваться чужой зубной щетко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 y="1844824"/>
            <a:ext cx="2134442" cy="16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876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3"/>
            <a:ext cx="8856984" cy="2664295"/>
          </a:xfrm>
        </p:spPr>
        <p:txBody>
          <a:bodyPr>
            <a:normAutofit/>
          </a:bodyPr>
          <a:lstStyle/>
          <a:p>
            <a:pPr algn="ctr"/>
            <a:r>
              <a:rPr lang="ru-RU" sz="2800" b="1" dirty="0"/>
              <a:t>У кого развивается кариес</a:t>
            </a:r>
            <a:r>
              <a:rPr lang="ru-RU" sz="2800" b="1" dirty="0" smtClean="0"/>
              <a:t>?</a:t>
            </a:r>
            <a:endParaRPr lang="ru-RU" sz="1600" dirty="0"/>
          </a:p>
          <a:p>
            <a:pPr algn="just"/>
            <a:r>
              <a:rPr lang="ru-RU" sz="1600" dirty="0"/>
              <a:t>Кариес появляется у детей уже с молочным прикусом, а у отдельных особо избалованных чад молочные зубы прорезаются уже с "дырками", а это самый откровенный предвестник того, что та же участь ждет и постоянные зубы. Кариес развивается в любом возрасте и в любых зубах, особенно он процветает, когда для этого создаются все благоприятные условия. В тех семьях, где родители или любящие бабушки и дедушки пичкают своих ненаглядных деточек, внучек и внучков, конфетками, тортиками, пирожными и прочими сладостями, боясь разгневать любимое чадо отказом или ограничением, у детей кариес проявит себя в полной красе и в очень раннем возрасте.</a:t>
            </a:r>
          </a:p>
          <a:p>
            <a:endParaRPr lang="ru-RU" dirty="0"/>
          </a:p>
        </p:txBody>
      </p:sp>
      <p:sp>
        <p:nvSpPr>
          <p:cNvPr id="4" name="Прямоугольник 3"/>
          <p:cNvSpPr/>
          <p:nvPr/>
        </p:nvSpPr>
        <p:spPr>
          <a:xfrm>
            <a:off x="323528" y="4941168"/>
            <a:ext cx="8640960" cy="1200329"/>
          </a:xfrm>
          <a:prstGeom prst="rect">
            <a:avLst/>
          </a:prstGeom>
        </p:spPr>
        <p:txBody>
          <a:bodyPr wrap="square">
            <a:spAutoFit/>
          </a:bodyPr>
          <a:lstStyle/>
          <a:p>
            <a:pPr algn="just"/>
            <a:r>
              <a:rPr lang="ru-RU" dirty="0"/>
              <a:t>Родители, будьте особенно внимательными, если обнаружите на поверхности зубов белые, желтые или коричневые пятна, а также если зуб ребенка реагирует на холодную, горячую или сладкую пищу. Эти признаки могут свидетельствовать о поражении зуба кариесом.</a:t>
            </a:r>
          </a:p>
        </p:txBody>
      </p:sp>
      <p:pic>
        <p:nvPicPr>
          <p:cNvPr id="7170" name="Picture 2" descr="Картинки по запросу кариес у детей от сладког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895391"/>
            <a:ext cx="28575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Картинки по запросу кариес у детей симптом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800141"/>
            <a:ext cx="3524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531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6552728"/>
          </a:xfrm>
        </p:spPr>
        <p:txBody>
          <a:bodyPr>
            <a:normAutofit fontScale="25000" lnSpcReduction="20000"/>
          </a:bodyPr>
          <a:lstStyle/>
          <a:p>
            <a:pPr algn="ctr"/>
            <a:r>
              <a:rPr lang="ru-RU" sz="8000" b="1" dirty="0"/>
              <a:t>Бруксизм</a:t>
            </a:r>
          </a:p>
          <a:p>
            <a:endParaRPr lang="ru-RU" dirty="0"/>
          </a:p>
          <a:p>
            <a:pPr algn="just"/>
            <a:r>
              <a:rPr lang="ru-RU" sz="6400" b="0" dirty="0"/>
              <a:t>Бруксизм означает скрежетание зубами. Скрежетание – это непроизвольное сжимание челюстей и воспроизведение зубами характерных звуков</a:t>
            </a:r>
            <a:r>
              <a:rPr lang="ru-RU" sz="6400" b="0" dirty="0" smtClean="0"/>
              <a:t>.</a:t>
            </a:r>
            <a:endParaRPr lang="ru-RU" sz="6400" b="0" dirty="0"/>
          </a:p>
          <a:p>
            <a:pPr algn="just"/>
            <a:r>
              <a:rPr lang="ru-RU" sz="6400" b="0" dirty="0"/>
              <a:t>Обычно это явление наблюдается во время сна. Оно не такое уж редкое: как утверждает международная статистика, симптомы бруксизма выявляются у 50-96% взрослых и приблизительно у 15 % детей. </a:t>
            </a:r>
          </a:p>
          <a:p>
            <a:pPr algn="ctr"/>
            <a:r>
              <a:rPr lang="ru-RU" sz="6400" b="1" dirty="0"/>
              <a:t>Признаки бруксизма</a:t>
            </a:r>
            <a:r>
              <a:rPr lang="ru-RU" sz="6400" b="1" dirty="0" smtClean="0"/>
              <a:t>:</a:t>
            </a:r>
            <a:endParaRPr lang="ru-RU" sz="6400" dirty="0"/>
          </a:p>
          <a:p>
            <a:pPr algn="just"/>
            <a:r>
              <a:rPr lang="ru-RU" sz="6400" b="1" dirty="0"/>
              <a:t>- непроизвольное скрежетание зубами</a:t>
            </a:r>
            <a:r>
              <a:rPr lang="ru-RU" sz="6400" b="1" dirty="0" smtClean="0"/>
              <a:t>;</a:t>
            </a:r>
            <a:endParaRPr lang="ru-RU" sz="6400" b="1" dirty="0"/>
          </a:p>
          <a:p>
            <a:pPr algn="just"/>
            <a:r>
              <a:rPr lang="ru-RU" sz="6400" b="1" dirty="0"/>
              <a:t>- повышенная стираемость зубов, переломы, отколы зубов или </a:t>
            </a:r>
            <a:endParaRPr lang="ru-RU" sz="6400" b="1" dirty="0" smtClean="0"/>
          </a:p>
          <a:p>
            <a:pPr marL="0" indent="0" algn="just">
              <a:buNone/>
            </a:pPr>
            <a:r>
              <a:rPr lang="ru-RU" sz="6400" b="1" dirty="0" smtClean="0"/>
              <a:t>пломб</a:t>
            </a:r>
            <a:r>
              <a:rPr lang="ru-RU" sz="6400" b="1" dirty="0"/>
              <a:t>, особенно в переднем участке зубов</a:t>
            </a:r>
            <a:r>
              <a:rPr lang="ru-RU" sz="6400" b="1" dirty="0" smtClean="0"/>
              <a:t>;</a:t>
            </a:r>
            <a:endParaRPr lang="ru-RU" sz="6400" b="1" dirty="0"/>
          </a:p>
          <a:p>
            <a:pPr algn="just"/>
            <a:r>
              <a:rPr lang="ru-RU" sz="6400" b="1" dirty="0"/>
              <a:t>- боли лицевых мышц и их усталость после сна</a:t>
            </a:r>
            <a:r>
              <a:rPr lang="ru-RU" sz="6400" b="1" dirty="0" smtClean="0"/>
              <a:t>;</a:t>
            </a:r>
            <a:endParaRPr lang="ru-RU" sz="6400" b="1" dirty="0"/>
          </a:p>
          <a:p>
            <a:pPr algn="just"/>
            <a:r>
              <a:rPr lang="ru-RU" sz="6400" b="1" dirty="0"/>
              <a:t>- щелканье и хруст в височно-нижнечелюстном суставе</a:t>
            </a:r>
            <a:r>
              <a:rPr lang="ru-RU" sz="6400" b="1" dirty="0" smtClean="0"/>
              <a:t>;</a:t>
            </a:r>
            <a:endParaRPr lang="ru-RU" sz="6400" b="1" dirty="0"/>
          </a:p>
          <a:p>
            <a:pPr algn="just"/>
            <a:r>
              <a:rPr lang="ru-RU" sz="6400" b="1" dirty="0"/>
              <a:t>- головные боли</a:t>
            </a:r>
            <a:r>
              <a:rPr lang="ru-RU" sz="6400" b="1" dirty="0" smtClean="0"/>
              <a:t>;</a:t>
            </a:r>
            <a:endParaRPr lang="ru-RU" sz="6400" b="1" dirty="0"/>
          </a:p>
          <a:p>
            <a:pPr algn="just"/>
            <a:r>
              <a:rPr lang="ru-RU" sz="6400" b="1" dirty="0"/>
              <a:t>- подвижность зубов</a:t>
            </a:r>
            <a:r>
              <a:rPr lang="ru-RU" sz="6400" b="1" dirty="0" smtClean="0"/>
              <a:t>;</a:t>
            </a:r>
            <a:endParaRPr lang="ru-RU" sz="6400" b="1" dirty="0"/>
          </a:p>
          <a:p>
            <a:pPr algn="just"/>
            <a:r>
              <a:rPr lang="ru-RU" sz="6400" b="1" dirty="0"/>
              <a:t>- повышенная чувствительность зубов</a:t>
            </a:r>
            <a:r>
              <a:rPr lang="ru-RU" sz="6400" b="1" dirty="0" smtClean="0"/>
              <a:t>.</a:t>
            </a:r>
            <a:endParaRPr lang="ru-RU" sz="6400" b="1" dirty="0"/>
          </a:p>
          <a:p>
            <a:pPr algn="ctr"/>
            <a:r>
              <a:rPr lang="ru-RU" sz="6400" b="1" dirty="0" smtClean="0"/>
              <a:t>Причины бруксизма: </a:t>
            </a:r>
          </a:p>
          <a:p>
            <a:pPr algn="just"/>
            <a:r>
              <a:rPr lang="ru-RU" sz="6400" b="1" dirty="0" smtClean="0"/>
              <a:t>- </a:t>
            </a:r>
            <a:r>
              <a:rPr lang="ru-RU" sz="5600" b="0" dirty="0"/>
              <a:t>эмоциональный стресс</a:t>
            </a:r>
            <a:r>
              <a:rPr lang="ru-RU" sz="5600" b="0" dirty="0" smtClean="0"/>
              <a:t>;</a:t>
            </a:r>
            <a:endParaRPr lang="ru-RU" sz="5600" b="0" dirty="0"/>
          </a:p>
          <a:p>
            <a:pPr algn="just"/>
            <a:r>
              <a:rPr lang="ru-RU" sz="5600" b="0" dirty="0"/>
              <a:t>- личностные особенности, такие как: агрессивность, повышенное и постоянное сдерживание себя и своих эмоций в повседневной жизни; излишняя щепетильность и педантизм; пуританство; люди, которые находятся в состоянии постоянного или временного цейтнота, также склонны к </a:t>
            </a:r>
            <a:r>
              <a:rPr lang="ru-RU" sz="5600" b="0" dirty="0" err="1"/>
              <a:t>бруксизму</a:t>
            </a:r>
            <a:r>
              <a:rPr lang="ru-RU" sz="5600" b="0" dirty="0" smtClean="0"/>
              <a:t>;</a:t>
            </a:r>
            <a:endParaRPr lang="ru-RU" sz="5600" b="0" dirty="0"/>
          </a:p>
          <a:p>
            <a:pPr algn="just"/>
            <a:r>
              <a:rPr lang="ru-RU" sz="5600" b="0" dirty="0"/>
              <a:t>- </a:t>
            </a:r>
            <a:r>
              <a:rPr lang="ru-RU" sz="5600" b="0" dirty="0" err="1"/>
              <a:t>малокклюзия</a:t>
            </a:r>
            <a:r>
              <a:rPr lang="ru-RU" sz="5600" b="0" dirty="0"/>
              <a:t> – отсутствие ровного, правильного смыкания зубов</a:t>
            </a:r>
            <a:r>
              <a:rPr lang="ru-RU" sz="5600" b="0" dirty="0" smtClean="0"/>
              <a:t>;</a:t>
            </a:r>
            <a:endParaRPr lang="ru-RU" sz="5600" b="0" dirty="0"/>
          </a:p>
          <a:p>
            <a:pPr algn="just"/>
            <a:r>
              <a:rPr lang="ru-RU" sz="5600" b="0" dirty="0"/>
              <a:t>- наследственный фактор: </a:t>
            </a:r>
            <a:r>
              <a:rPr lang="ru-RU" sz="5600" b="0" dirty="0" err="1"/>
              <a:t>бруксизм</a:t>
            </a:r>
            <a:r>
              <a:rPr lang="ru-RU" sz="5600" b="0" dirty="0"/>
              <a:t> чаще встречается у тех детей, чьи родители имеют склонность к этому заболеванию</a:t>
            </a:r>
            <a:r>
              <a:rPr lang="ru-RU" sz="5600" b="0" dirty="0" smtClean="0"/>
              <a:t>.</a:t>
            </a:r>
            <a:endParaRPr lang="ru-RU" sz="5600" b="0" dirty="0"/>
          </a:p>
          <a:p>
            <a:pPr algn="just"/>
            <a:r>
              <a:rPr lang="ru-RU" sz="5600" b="0" dirty="0"/>
              <a:t>Лечение бруксизма заключается в поведенческой терапии, которая проводится у психотерапевта, реже у невропатолога или психоаналитика, после выявления причин и постановки диагноза.</a:t>
            </a:r>
          </a:p>
        </p:txBody>
      </p:sp>
      <p:pic>
        <p:nvPicPr>
          <p:cNvPr id="8194" name="Picture 2" descr="C:\Users\Мася\Desktop\Lechenie-bruksiz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765" y="1578631"/>
            <a:ext cx="2052398" cy="136826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Картинки по запросу Бруксиз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158" y="2918892"/>
            <a:ext cx="2100002" cy="137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93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712968" cy="5544616"/>
          </a:xfrm>
        </p:spPr>
        <p:txBody>
          <a:bodyPr>
            <a:normAutofit fontScale="32500" lnSpcReduction="20000"/>
          </a:bodyPr>
          <a:lstStyle/>
          <a:p>
            <a:pPr algn="ctr"/>
            <a:r>
              <a:rPr lang="ru-RU" sz="7400" b="1" dirty="0"/>
              <a:t>Аномальный </a:t>
            </a:r>
            <a:r>
              <a:rPr lang="ru-RU" sz="7400" b="1" dirty="0" smtClean="0"/>
              <a:t>прикус</a:t>
            </a:r>
            <a:endParaRPr lang="ru-RU" sz="4900" dirty="0"/>
          </a:p>
          <a:p>
            <a:pPr algn="just"/>
            <a:r>
              <a:rPr lang="ru-RU" sz="4900" dirty="0"/>
              <a:t>Причиной появления аномалии положения зубов и прикуса могут быть</a:t>
            </a:r>
            <a:r>
              <a:rPr lang="ru-RU" sz="4900" dirty="0" smtClean="0"/>
              <a:t>:</a:t>
            </a:r>
            <a:endParaRPr lang="ru-RU" sz="4900" dirty="0"/>
          </a:p>
          <a:p>
            <a:pPr algn="just"/>
            <a:r>
              <a:rPr lang="ru-RU" sz="4900" b="0" dirty="0"/>
              <a:t>- наследственность, так, например, можно унаследовать маленькую челюсть матери и крупные зубы отца. В таком случае зубам будет не хватать места в челюсти</a:t>
            </a:r>
            <a:r>
              <a:rPr lang="ru-RU" sz="4900" b="0" dirty="0" smtClean="0"/>
              <a:t>;</a:t>
            </a:r>
            <a:endParaRPr lang="ru-RU" sz="4900" b="0" dirty="0"/>
          </a:p>
          <a:p>
            <a:pPr algn="just"/>
            <a:r>
              <a:rPr lang="ru-RU" sz="4900" b="0" dirty="0"/>
              <a:t>- травма – потеря зубов в результате какого-то несчастного случая, что приводит к смещению рядом стоящих зубов в сторону дефекта</a:t>
            </a:r>
            <a:r>
              <a:rPr lang="ru-RU" sz="4900" b="0" dirty="0" smtClean="0"/>
              <a:t>;</a:t>
            </a:r>
            <a:endParaRPr lang="ru-RU" sz="4900" b="0" dirty="0"/>
          </a:p>
          <a:p>
            <a:pPr algn="just"/>
            <a:r>
              <a:rPr lang="ru-RU" sz="4900" b="0" dirty="0"/>
              <a:t>- заболевания – можно потерять зубы в результате осложненных форм кариеса или заболеваний десен. Это также приводит к смещению зубов</a:t>
            </a:r>
            <a:r>
              <a:rPr lang="ru-RU" sz="4900" b="0" dirty="0" smtClean="0"/>
              <a:t>;</a:t>
            </a:r>
            <a:endParaRPr lang="ru-RU" sz="4900" b="0" dirty="0"/>
          </a:p>
          <a:p>
            <a:pPr algn="just"/>
            <a:r>
              <a:rPr lang="ru-RU" sz="4900" b="0" dirty="0"/>
              <a:t>- недостатки питания в период роста организма, которые сказываются на развитии челюстей</a:t>
            </a:r>
            <a:r>
              <a:rPr lang="ru-RU" sz="4900" b="0" dirty="0" smtClean="0"/>
              <a:t>;</a:t>
            </a:r>
            <a:endParaRPr lang="ru-RU" sz="4900" b="0" dirty="0"/>
          </a:p>
          <a:p>
            <a:pPr algn="just"/>
            <a:r>
              <a:rPr lang="ru-RU" sz="4900" b="0" dirty="0"/>
              <a:t>- вредные привычки – такие как сосание пальца, особенно если они практикуются длительное время</a:t>
            </a:r>
            <a:r>
              <a:rPr lang="ru-RU" sz="4900" b="0" dirty="0" smtClean="0"/>
              <a:t>;</a:t>
            </a:r>
            <a:endParaRPr lang="ru-RU" sz="4900" b="0" dirty="0"/>
          </a:p>
          <a:p>
            <a:pPr algn="just"/>
            <a:r>
              <a:rPr lang="ru-RU" sz="4900" b="0" dirty="0"/>
              <a:t>- непропорционально большой язык может быть причиной выдвижения центральных нижних зубов или даже нижней челюсти вперед</a:t>
            </a:r>
            <a:r>
              <a:rPr lang="ru-RU" sz="4900" b="0" dirty="0" smtClean="0"/>
              <a:t>;</a:t>
            </a:r>
            <a:endParaRPr lang="ru-RU" sz="4900" b="0" dirty="0"/>
          </a:p>
          <a:p>
            <a:pPr algn="just"/>
            <a:r>
              <a:rPr lang="ru-RU" sz="4900" b="0" dirty="0"/>
              <a:t>- преждевременное удаление молочного зуба, в результате его разрушения, может привести к деформации развития </a:t>
            </a:r>
            <a:r>
              <a:rPr lang="ru-RU" sz="4900" b="0" dirty="0" smtClean="0"/>
              <a:t>челюсти.</a:t>
            </a:r>
            <a:endParaRPr lang="ru-RU" sz="4900" b="0" dirty="0"/>
          </a:p>
          <a:p>
            <a:pPr algn="just"/>
            <a:r>
              <a:rPr lang="ru-RU" sz="4900" b="0" dirty="0" err="1"/>
              <a:t>Ортодонтическое</a:t>
            </a:r>
            <a:r>
              <a:rPr lang="ru-RU" sz="4900" b="0" dirty="0"/>
              <a:t> лечение лучше проводить в период роста челюстей, т.е. в детском и подростковом возрасте, когда еще не закончилось формирование челюстей и прорезывание зубов. В таких условиях и легче, и проще, и быстрее справиться с устранением </a:t>
            </a:r>
            <a:r>
              <a:rPr lang="ru-RU" sz="4900" b="0" dirty="0" err="1"/>
              <a:t>ортодонтических</a:t>
            </a:r>
            <a:r>
              <a:rPr lang="ru-RU" sz="4900" b="0" dirty="0"/>
              <a:t> недостатков.</a:t>
            </a:r>
          </a:p>
        </p:txBody>
      </p:sp>
      <p:pic>
        <p:nvPicPr>
          <p:cNvPr id="9218" name="Picture 2" descr="Картинки по запросу Аномальный прикус"/>
          <p:cNvPicPr>
            <a:picLocks noChangeAspect="1" noChangeArrowheads="1"/>
          </p:cNvPicPr>
          <p:nvPr/>
        </p:nvPicPr>
        <p:blipFill>
          <a:blip r:embed="rId2" cstate="print">
            <a:clrChange>
              <a:clrFrom>
                <a:srgbClr val="FCFEFB"/>
              </a:clrFrom>
              <a:clrTo>
                <a:srgbClr val="FCFEFB">
                  <a:alpha val="0"/>
                </a:srgbClr>
              </a:clrTo>
            </a:clrChange>
            <a:extLst>
              <a:ext uri="{28A0092B-C50C-407E-A947-70E740481C1C}">
                <a14:useLocalDpi xmlns:a14="http://schemas.microsoft.com/office/drawing/2010/main" val="0"/>
              </a:ext>
            </a:extLst>
          </a:blip>
          <a:srcRect/>
          <a:stretch>
            <a:fillRect/>
          </a:stretch>
        </p:blipFill>
        <p:spPr bwMode="auto">
          <a:xfrm>
            <a:off x="1475656" y="4788631"/>
            <a:ext cx="3116288" cy="217828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Картинки по запросу Аномальный прикус леч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5020102"/>
            <a:ext cx="2283741" cy="17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585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5400600"/>
          </a:xfrm>
        </p:spPr>
        <p:txBody>
          <a:bodyPr>
            <a:normAutofit fontScale="92500" lnSpcReduction="20000"/>
          </a:bodyPr>
          <a:lstStyle/>
          <a:p>
            <a:pPr algn="ctr"/>
            <a:r>
              <a:rPr lang="ru-RU" b="1" dirty="0"/>
              <a:t>Что такое </a:t>
            </a:r>
            <a:r>
              <a:rPr lang="ru-RU" b="1" dirty="0" err="1"/>
              <a:t>брекеты</a:t>
            </a:r>
            <a:r>
              <a:rPr lang="ru-RU" b="1" dirty="0"/>
              <a:t> и как они работают</a:t>
            </a:r>
            <a:r>
              <a:rPr lang="ru-RU" b="1" dirty="0" smtClean="0"/>
              <a:t>?</a:t>
            </a:r>
            <a:endParaRPr lang="ru-RU" sz="900" dirty="0"/>
          </a:p>
          <a:p>
            <a:pPr algn="just"/>
            <a:r>
              <a:rPr lang="ru-RU" b="0" dirty="0"/>
              <a:t>Зубы могут быть в определенной степени перемещены в нужном направлении в результате приложения к ним давления определенной силы. В последнее время все чаще стали использовать систему </a:t>
            </a:r>
            <a:r>
              <a:rPr lang="ru-RU" b="0" dirty="0" err="1"/>
              <a:t>брекетов</a:t>
            </a:r>
            <a:r>
              <a:rPr lang="ru-RU" b="0" dirty="0"/>
              <a:t> – проволочных дуг с памятью формы и резиновой тягой. Процесс перемещения зубов длительный и должен проводиться очень осторожно, чтобы не причинить вреда пациенту</a:t>
            </a:r>
            <a:r>
              <a:rPr lang="ru-RU" b="0" dirty="0" smtClean="0"/>
              <a:t>.</a:t>
            </a:r>
            <a:endParaRPr lang="ru-RU" b="0" dirty="0"/>
          </a:p>
          <a:p>
            <a:pPr algn="just"/>
            <a:r>
              <a:rPr lang="ru-RU" b="0" dirty="0"/>
              <a:t>После использования </a:t>
            </a:r>
            <a:r>
              <a:rPr lang="ru-RU" b="0" dirty="0" err="1"/>
              <a:t>брекетов</a:t>
            </a:r>
            <a:r>
              <a:rPr lang="ru-RU" b="0" dirty="0"/>
              <a:t> очень часто дополнительно применяют специальные </a:t>
            </a:r>
            <a:r>
              <a:rPr lang="ru-RU" b="0" dirty="0" err="1"/>
              <a:t>ретейнеры</a:t>
            </a:r>
            <a:r>
              <a:rPr lang="ru-RU" b="0" dirty="0"/>
              <a:t> (фиксаторы) для удержания зубов в их новом положении и предупреждения их смещения на прежнее место</a:t>
            </a:r>
            <a:r>
              <a:rPr lang="ru-RU" b="0" dirty="0" smtClean="0"/>
              <a:t>.</a:t>
            </a:r>
            <a:endParaRPr lang="ru-RU" b="0" dirty="0"/>
          </a:p>
          <a:p>
            <a:pPr algn="ctr"/>
            <a:r>
              <a:rPr lang="ru-RU" b="0" dirty="0"/>
              <a:t>Уход за </a:t>
            </a:r>
            <a:r>
              <a:rPr lang="ru-RU" b="0" dirty="0" err="1"/>
              <a:t>брекетами</a:t>
            </a:r>
            <a:r>
              <a:rPr lang="ru-RU" b="0" dirty="0"/>
              <a:t>. </a:t>
            </a:r>
            <a:endParaRPr lang="ru-RU" b="0" dirty="0" smtClean="0"/>
          </a:p>
          <a:p>
            <a:pPr algn="just"/>
            <a:r>
              <a:rPr lang="ru-RU" b="0" dirty="0" smtClean="0"/>
              <a:t>Зубной </a:t>
            </a:r>
            <a:r>
              <a:rPr lang="ru-RU" b="0" dirty="0"/>
              <a:t>налет очень легко и быстро скапливается на </a:t>
            </a:r>
            <a:r>
              <a:rPr lang="ru-RU" b="0" dirty="0" err="1"/>
              <a:t>ортодонтических</a:t>
            </a:r>
            <a:r>
              <a:rPr lang="ru-RU" b="0" dirty="0"/>
              <a:t> конструкциях длительного ношения, поэтому требуется очень тщательный уход за ними. Этот уход более сложный, чем обычно, и требует не только большего времени и тщательности, но большего количества индивидуальных средств гигиены полости рта. К ним относятся лечебно-профилактические зубные пасты, содержащие фтористые, кальциевые и противовоспалительные (лучше травяные) компоненты; профилактические зубные щетки, щетки типа "</a:t>
            </a:r>
            <a:r>
              <a:rPr lang="ru-RU" b="0" dirty="0" err="1"/>
              <a:t>орто</a:t>
            </a:r>
            <a:r>
              <a:rPr lang="ru-RU" b="0" dirty="0"/>
              <a:t>", зубные нити обычные и </a:t>
            </a:r>
            <a:r>
              <a:rPr lang="ru-RU" b="0" dirty="0" err="1"/>
              <a:t>суперфлоссы</a:t>
            </a:r>
            <a:r>
              <a:rPr lang="ru-RU" b="0" dirty="0"/>
              <a:t>, щетки-ершики, </a:t>
            </a:r>
            <a:r>
              <a:rPr lang="ru-RU" b="0" dirty="0" err="1"/>
              <a:t>массажеры</a:t>
            </a:r>
            <a:r>
              <a:rPr lang="ru-RU" b="0" dirty="0"/>
              <a:t>, ирригаторы (или оральные центры), лечебно-профилактические ополаскиватели</a:t>
            </a:r>
            <a:r>
              <a:rPr lang="ru-RU" b="0" dirty="0" smtClean="0"/>
              <a:t>.</a:t>
            </a:r>
            <a:endParaRPr lang="ru-RU" b="0" dirty="0"/>
          </a:p>
          <a:p>
            <a:pPr algn="just"/>
            <a:r>
              <a:rPr lang="ru-RU" b="0" dirty="0"/>
              <a:t>Если необходимая гигиена полости рта не соблюдается, то вероятность развития кариеса зубов и заболеваний десен у пациентов увеличивается в несколько раз по сравнению с их сверстниками без </a:t>
            </a:r>
            <a:r>
              <a:rPr lang="ru-RU" b="0" dirty="0" err="1"/>
              <a:t>ортодонтических</a:t>
            </a:r>
            <a:r>
              <a:rPr lang="ru-RU" b="0" dirty="0"/>
              <a:t> аппаратов на зубах</a:t>
            </a:r>
            <a:r>
              <a:rPr lang="ru-RU" b="0" dirty="0" smtClean="0"/>
              <a:t>.</a:t>
            </a:r>
            <a:endParaRPr lang="ru-RU" b="0" dirty="0"/>
          </a:p>
          <a:p>
            <a:pPr algn="just"/>
            <a:r>
              <a:rPr lang="ru-RU" b="0" dirty="0"/>
              <a:t>Надо заметить, что при ношении </a:t>
            </a:r>
            <a:r>
              <a:rPr lang="ru-RU" b="0" dirty="0" err="1"/>
              <a:t>брекетов</a:t>
            </a:r>
            <a:r>
              <a:rPr lang="ru-RU" b="0" dirty="0"/>
              <a:t> износ средств гигиены, за счет их соприкосновения с жесткими металлическими конструкциями, будет происходить в несколько раз быстрее, и, например, той же зубной щетки будет хватать только на 2-3 недели. Обязательно надо полоскать рот лечебно-профилактическими ополаскивателями, содержащими фтористые, противоналетные и противовоспалительные травяные компоненты.</a:t>
            </a:r>
          </a:p>
        </p:txBody>
      </p:sp>
      <p:pic>
        <p:nvPicPr>
          <p:cNvPr id="10242" name="Picture 2" descr="Картинки по запросу брекет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442338"/>
            <a:ext cx="2376596" cy="133906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Картинки по запросу ортодонтические зубные щет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5442338"/>
            <a:ext cx="1800200" cy="13306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Картинки по запросу специальные ретейнер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275" y="5442338"/>
            <a:ext cx="2065412" cy="130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598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640960" cy="4087895"/>
          </a:xfrm>
        </p:spPr>
        <p:txBody>
          <a:bodyPr>
            <a:normAutofit fontScale="92500" lnSpcReduction="10000"/>
          </a:bodyPr>
          <a:lstStyle/>
          <a:p>
            <a:pPr algn="just"/>
            <a:r>
              <a:rPr lang="ru-RU" b="1" dirty="0"/>
              <a:t>Пищевые ограничения. </a:t>
            </a:r>
            <a:r>
              <a:rPr lang="ru-RU" b="0" dirty="0"/>
              <a:t>При наличии </a:t>
            </a:r>
            <a:r>
              <a:rPr lang="ru-RU" b="0" dirty="0" err="1"/>
              <a:t>брекетов</a:t>
            </a:r>
            <a:r>
              <a:rPr lang="ru-RU" b="0" dirty="0"/>
              <a:t> лучше избегать жесткой и грубой пищи, чтобы не спровоцировать перелома, смещения и других поломок аппарата. При употреблении сырых овощей и фруктов их необходимо порезать на мелкие кусочки. Также следует ограничить прием пиши, такой как булка, пирожки, или жевательная резинка, так как после них очень трудно очистить систему </a:t>
            </a:r>
            <a:r>
              <a:rPr lang="ru-RU" b="0" dirty="0" err="1"/>
              <a:t>брекетов</a:t>
            </a:r>
            <a:r>
              <a:rPr lang="ru-RU" b="0" dirty="0"/>
              <a:t>, для этого требуется немало усилий и занимает эта процедура длительное время. Пищу, богатую сахарами, лучше полностью исключить из рациона, так как она в еще большей степени будет способствовать развитию кариеса, особенно в местах, трудных для очищения из-за сложных и множественных конструкций, зафиксированных на зубах. Если же ребенок с </a:t>
            </a:r>
            <a:r>
              <a:rPr lang="ru-RU" b="0" dirty="0" err="1"/>
              <a:t>брекет</a:t>
            </a:r>
            <a:r>
              <a:rPr lang="ru-RU" b="0" dirty="0"/>
              <a:t>-системой съел какую-либо сладкую пищу, богатую сахарами, то после этого в обязательном порядке необходимо почистить зубы и прополоскать рот фторсодержащим ополаскивателем</a:t>
            </a:r>
            <a:r>
              <a:rPr lang="ru-RU" b="0" dirty="0" smtClean="0"/>
              <a:t>.</a:t>
            </a:r>
            <a:endParaRPr lang="ru-RU" b="0" dirty="0"/>
          </a:p>
          <a:p>
            <a:pPr algn="just"/>
            <a:r>
              <a:rPr lang="ru-RU" dirty="0" err="1"/>
              <a:t>Пащиентам</a:t>
            </a:r>
            <a:r>
              <a:rPr lang="ru-RU" dirty="0"/>
              <a:t> с </a:t>
            </a:r>
            <a:r>
              <a:rPr lang="ru-RU" dirty="0" err="1"/>
              <a:t>брекет</a:t>
            </a:r>
            <a:r>
              <a:rPr lang="ru-RU" dirty="0"/>
              <a:t>-системами необходимо регулярно осматриваться у лечащего </a:t>
            </a:r>
            <a:r>
              <a:rPr lang="ru-RU" dirty="0" err="1"/>
              <a:t>ортодонта</a:t>
            </a:r>
            <a:r>
              <a:rPr lang="ru-RU" dirty="0"/>
              <a:t>, чтобы тот мог отслеживать результаты процесса, как позитивные, так и негативные. Именно постоянное и систематическое наблюдение позволяет своевременно избежать возможных негативных проявлений в процессе лечения</a:t>
            </a:r>
            <a:r>
              <a:rPr lang="ru-RU" dirty="0" smtClean="0"/>
              <a:t>.</a:t>
            </a:r>
            <a:endParaRPr lang="ru-RU" dirty="0"/>
          </a:p>
          <a:p>
            <a:pPr algn="just"/>
            <a:r>
              <a:rPr lang="ru-RU" dirty="0" err="1"/>
              <a:t>Ортодонтическое</a:t>
            </a:r>
            <a:r>
              <a:rPr lang="ru-RU" dirty="0"/>
              <a:t> лечение требует огромных усилий со стороны пациента. Но после того как он преодолеет все препятствия, оставшуюся жизнь он сможет гордиться своей улыбкой.</a:t>
            </a:r>
          </a:p>
        </p:txBody>
      </p:sp>
      <p:pic>
        <p:nvPicPr>
          <p:cNvPr id="11266" name="Picture 2" descr="Картинки по запросу питание при ношении брекет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93" y="4420551"/>
            <a:ext cx="2501206" cy="186548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Картинки по запросу осмотр стоматолога  при ношении брекетов"/>
          <p:cNvPicPr>
            <a:picLocks noChangeAspect="1" noChangeArrowheads="1"/>
          </p:cNvPicPr>
          <p:nvPr/>
        </p:nvPicPr>
        <p:blipFill rotWithShape="1">
          <a:blip r:embed="rId3">
            <a:extLst>
              <a:ext uri="{28A0092B-C50C-407E-A947-70E740481C1C}">
                <a14:useLocalDpi xmlns:a14="http://schemas.microsoft.com/office/drawing/2010/main" val="0"/>
              </a:ext>
            </a:extLst>
          </a:blip>
          <a:srcRect r="3057"/>
          <a:stretch/>
        </p:blipFill>
        <p:spPr bwMode="auto">
          <a:xfrm>
            <a:off x="3189319" y="4509120"/>
            <a:ext cx="2646944" cy="168834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Картинки по запросу осмотр стоматолога  при ношении брекето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671" y="4509120"/>
            <a:ext cx="2532521" cy="168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40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5688632"/>
          </a:xfrm>
        </p:spPr>
        <p:txBody>
          <a:bodyPr>
            <a:noAutofit/>
          </a:bodyPr>
          <a:lstStyle/>
          <a:p>
            <a:pPr algn="ctr"/>
            <a:r>
              <a:rPr lang="ru-RU" sz="1400" b="1" dirty="0"/>
              <a:t>Что нужно знать решаясь на пирсинг?</a:t>
            </a:r>
          </a:p>
          <a:p>
            <a:endParaRPr lang="ru-RU" sz="1400" dirty="0"/>
          </a:p>
          <a:p>
            <a:pPr algn="just"/>
            <a:r>
              <a:rPr lang="ru-RU" sz="1400" dirty="0"/>
              <a:t>Прокалывание мягких тканей ротовой полости может стать причиной </a:t>
            </a:r>
            <a:endParaRPr lang="ru-RU" sz="1400" dirty="0" smtClean="0"/>
          </a:p>
          <a:p>
            <a:pPr marL="0" indent="0" algn="just">
              <a:buNone/>
            </a:pPr>
            <a:r>
              <a:rPr lang="ru-RU" sz="1400" dirty="0" smtClean="0"/>
              <a:t>появления </a:t>
            </a:r>
            <a:r>
              <a:rPr lang="ru-RU" sz="1400" dirty="0"/>
              <a:t>разного рода осложнений</a:t>
            </a:r>
            <a:r>
              <a:rPr lang="ru-RU" sz="1400" dirty="0" smtClean="0"/>
              <a:t>.</a:t>
            </a:r>
            <a:endParaRPr lang="ru-RU" sz="1400" dirty="0"/>
          </a:p>
          <a:p>
            <a:pPr algn="ctr"/>
            <a:r>
              <a:rPr lang="ru-RU" sz="1400" b="1" dirty="0"/>
              <a:t>Наиболее распространенными симптомами осложнений являются</a:t>
            </a:r>
            <a:r>
              <a:rPr lang="ru-RU" sz="1400" b="1" dirty="0" smtClean="0"/>
              <a:t>:</a:t>
            </a:r>
            <a:endParaRPr lang="ru-RU" sz="1400" b="1" dirty="0"/>
          </a:p>
          <a:p>
            <a:pPr algn="just"/>
            <a:r>
              <a:rPr lang="ru-RU" sz="1400" dirty="0"/>
              <a:t>- </a:t>
            </a:r>
            <a:r>
              <a:rPr lang="ru-RU" sz="1400" b="0" dirty="0"/>
              <a:t>боль, отек из-за увеличивающегося потока ротовой жидкости</a:t>
            </a:r>
            <a:r>
              <a:rPr lang="ru-RU" sz="1400" b="0" dirty="0" smtClean="0"/>
              <a:t>;</a:t>
            </a:r>
            <a:endParaRPr lang="ru-RU" sz="1400" b="0" dirty="0"/>
          </a:p>
          <a:p>
            <a:pPr algn="just"/>
            <a:r>
              <a:rPr lang="ru-RU" sz="1400" b="0" dirty="0"/>
              <a:t>- покраснения из-за повышенного притока крови к языку</a:t>
            </a:r>
            <a:r>
              <a:rPr lang="ru-RU" sz="1400" b="0" dirty="0" smtClean="0"/>
              <a:t>;</a:t>
            </a:r>
            <a:endParaRPr lang="ru-RU" sz="1400" b="0" dirty="0"/>
          </a:p>
          <a:p>
            <a:pPr algn="just"/>
            <a:r>
              <a:rPr lang="ru-RU" sz="1400" b="0" dirty="0"/>
              <a:t>- инфицирование раны из-за большого количества патогенных микроорганизмов во рту</a:t>
            </a:r>
            <a:r>
              <a:rPr lang="ru-RU" sz="1400" b="0" dirty="0" smtClean="0"/>
              <a:t>.</a:t>
            </a:r>
            <a:endParaRPr lang="ru-RU" sz="1400" b="0" dirty="0"/>
          </a:p>
          <a:p>
            <a:pPr algn="just"/>
            <a:r>
              <a:rPr lang="ru-RU" sz="1400" dirty="0"/>
              <a:t>При проведении пирсинга даже квалифицированным специалистом остается риск заражения такими заболеваниями, как гепатит, СПИД. Не исключаются вероятность продолжительного кровотечения из-за повреждений сосудов, аллергических реакций на используемые в украшении материалы</a:t>
            </a:r>
            <a:r>
              <a:rPr lang="ru-RU" sz="1400" dirty="0" smtClean="0"/>
              <a:t>.</a:t>
            </a:r>
            <a:endParaRPr lang="ru-RU" sz="1400" dirty="0"/>
          </a:p>
          <a:p>
            <a:pPr algn="just"/>
            <a:r>
              <a:rPr lang="ru-RU" sz="1400" dirty="0"/>
              <a:t>Имеется также вероятность гальванических токов во рту из-за наличия разнородных металлов, возможна потеря вкусовой чувствительности языка, утрата его подвижности или онемение, постоянное покраснение мягких тканей во рту, включая постоянную травму десны.</a:t>
            </a:r>
          </a:p>
          <a:p>
            <a:pPr algn="just"/>
            <a:endParaRPr lang="ru-RU" sz="1400" dirty="0"/>
          </a:p>
          <a:p>
            <a:pPr algn="ctr"/>
            <a:r>
              <a:rPr lang="ru-RU" sz="1400" b="1" dirty="0"/>
              <a:t>Помимо этого не исключены</a:t>
            </a:r>
            <a:r>
              <a:rPr lang="ru-RU" sz="1400" b="1" dirty="0" smtClean="0"/>
              <a:t>:</a:t>
            </a:r>
            <a:endParaRPr lang="ru-RU" sz="1400" b="1" dirty="0"/>
          </a:p>
          <a:p>
            <a:pPr algn="just"/>
            <a:r>
              <a:rPr lang="ru-RU" sz="1400" dirty="0"/>
              <a:t>- </a:t>
            </a:r>
            <a:r>
              <a:rPr lang="ru-RU" sz="1400" b="0" dirty="0"/>
              <a:t>сложности, связанные с употреблением пищи, ее жеванием, заглатыванием и формированием пищевого комка</a:t>
            </a:r>
            <a:r>
              <a:rPr lang="ru-RU" sz="1400" b="0" dirty="0" smtClean="0"/>
              <a:t>;</a:t>
            </a:r>
            <a:endParaRPr lang="ru-RU" sz="1400" b="0" dirty="0"/>
          </a:p>
          <a:p>
            <a:pPr algn="just"/>
            <a:r>
              <a:rPr lang="ru-RU" sz="1400" b="0" dirty="0"/>
              <a:t>- вероятность стирания, разрушения зубных пломб</a:t>
            </a:r>
            <a:r>
              <a:rPr lang="ru-RU" sz="1400" b="0" dirty="0" smtClean="0"/>
              <a:t>;</a:t>
            </a:r>
            <a:endParaRPr lang="ru-RU" sz="1400" b="0" dirty="0"/>
          </a:p>
          <a:p>
            <a:pPr algn="just"/>
            <a:r>
              <a:rPr lang="ru-RU" sz="1400" b="0" dirty="0"/>
              <a:t>- повреждения зубов, вплоть до повреждений пульпы</a:t>
            </a:r>
            <a:r>
              <a:rPr lang="ru-RU" sz="1400" b="0" dirty="0" smtClean="0"/>
              <a:t>;</a:t>
            </a:r>
            <a:endParaRPr lang="ru-RU" sz="1400" b="0" dirty="0"/>
          </a:p>
          <a:p>
            <a:pPr algn="just"/>
            <a:r>
              <a:rPr lang="ru-RU" sz="1400" b="0" dirty="0"/>
              <a:t>- вероятность появления дефектов и искажений в изображении при проведении рентгенологического исследования рта и черепа</a:t>
            </a:r>
            <a:r>
              <a:rPr lang="ru-RU" sz="1400" b="0" dirty="0" smtClean="0"/>
              <a:t>;</a:t>
            </a:r>
            <a:endParaRPr lang="ru-RU" sz="1400" b="0" dirty="0"/>
          </a:p>
          <a:p>
            <a:pPr algn="just"/>
            <a:r>
              <a:rPr lang="ru-RU" sz="1400" b="0" dirty="0"/>
              <a:t>- затруднение обследования ротовой полости.</a:t>
            </a:r>
          </a:p>
        </p:txBody>
      </p:sp>
      <p:pic>
        <p:nvPicPr>
          <p:cNvPr id="12290" name="Picture 2" descr="Картинки по запросу Что нужно знать решаясь на пирсин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90135"/>
            <a:ext cx="2256251" cy="169218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Картинки по запросу отек языка векто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0032" y="5373216"/>
            <a:ext cx="2412639"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55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640960" cy="4608512"/>
          </a:xfrm>
        </p:spPr>
        <p:txBody>
          <a:bodyPr>
            <a:normAutofit fontScale="25000" lnSpcReduction="20000"/>
          </a:bodyPr>
          <a:lstStyle/>
          <a:p>
            <a:pPr algn="ctr"/>
            <a:r>
              <a:rPr lang="ru-RU" sz="6400" b="1" dirty="0"/>
              <a:t>Уход за вставленным средством.</a:t>
            </a:r>
          </a:p>
          <a:p>
            <a:endParaRPr lang="ru-RU" sz="6400" dirty="0"/>
          </a:p>
          <a:p>
            <a:pPr algn="just"/>
            <a:r>
              <a:rPr lang="ru-RU" sz="6400" dirty="0"/>
              <a:t>В течение 4-6-недельного периода заживления следует</a:t>
            </a:r>
            <a:r>
              <a:rPr lang="ru-RU" sz="6400" dirty="0" smtClean="0"/>
              <a:t>:</a:t>
            </a:r>
            <a:endParaRPr lang="ru-RU" sz="6400" dirty="0"/>
          </a:p>
          <a:p>
            <a:pPr algn="just"/>
            <a:r>
              <a:rPr lang="ru-RU" sz="6400" dirty="0"/>
              <a:t>- воздерживаться от продолжительных разговоров, особенно в первые часы и дни после пирсинга. </a:t>
            </a:r>
            <a:endParaRPr lang="ru-RU" sz="6400" dirty="0" smtClean="0"/>
          </a:p>
          <a:p>
            <a:pPr algn="just"/>
            <a:r>
              <a:rPr lang="ru-RU" sz="6400" dirty="0" smtClean="0"/>
              <a:t>- </a:t>
            </a:r>
            <a:r>
              <a:rPr lang="ru-RU" sz="6400" dirty="0"/>
              <a:t>постоянно использовать для ополаскивания полости рта теплую, слегка подсоленную воду или специальные антисептические средства</a:t>
            </a:r>
            <a:r>
              <a:rPr lang="ru-RU" sz="6400" dirty="0" smtClean="0"/>
              <a:t>;</a:t>
            </a:r>
            <a:endParaRPr lang="ru-RU" sz="6400" dirty="0"/>
          </a:p>
          <a:p>
            <a:pPr algn="just"/>
            <a:r>
              <a:rPr lang="ru-RU" sz="6400" dirty="0"/>
              <a:t>- отказаться от курения, употребления алкоголя и специй в пище</a:t>
            </a:r>
            <a:r>
              <a:rPr lang="ru-RU" sz="6400" dirty="0" smtClean="0"/>
              <a:t>;</a:t>
            </a:r>
            <a:endParaRPr lang="ru-RU" sz="6400" dirty="0"/>
          </a:p>
          <a:p>
            <a:pPr algn="just"/>
            <a:r>
              <a:rPr lang="ru-RU" sz="6400" dirty="0"/>
              <a:t>- употреблять мягкую пищу и витамины, это будет способствовать более быстрому заживлению</a:t>
            </a:r>
            <a:r>
              <a:rPr lang="ru-RU" sz="6400" dirty="0" smtClean="0"/>
              <a:t>.</a:t>
            </a:r>
            <a:endParaRPr lang="ru-RU" sz="6400" dirty="0"/>
          </a:p>
          <a:p>
            <a:pPr algn="just"/>
            <a:r>
              <a:rPr lang="ru-RU" sz="6400" dirty="0"/>
              <a:t>После заживления перфорации украшение можно на непродолжительное время удалять изо рта. Тем более что периодически в этом обязательно будет возникать необходимость, например</a:t>
            </a:r>
            <a:r>
              <a:rPr lang="ru-RU" sz="6400" dirty="0" smtClean="0"/>
              <a:t>:</a:t>
            </a:r>
            <a:endParaRPr lang="ru-RU" sz="6400" dirty="0"/>
          </a:p>
          <a:p>
            <a:pPr algn="just"/>
            <a:r>
              <a:rPr lang="ru-RU" sz="6400" dirty="0"/>
              <a:t>- для тщательного очищения полости рта</a:t>
            </a:r>
            <a:r>
              <a:rPr lang="ru-RU" sz="6400" dirty="0" smtClean="0"/>
              <a:t>;</a:t>
            </a:r>
            <a:endParaRPr lang="ru-RU" sz="6400" dirty="0"/>
          </a:p>
          <a:p>
            <a:pPr algn="just"/>
            <a:r>
              <a:rPr lang="ru-RU" sz="6400" dirty="0"/>
              <a:t>- для очищения всех поверхностей украшения</a:t>
            </a:r>
            <a:r>
              <a:rPr lang="ru-RU" sz="6400" dirty="0" smtClean="0"/>
              <a:t>;</a:t>
            </a:r>
            <a:endParaRPr lang="ru-RU" sz="6400" dirty="0"/>
          </a:p>
          <a:p>
            <a:pPr algn="just"/>
            <a:r>
              <a:rPr lang="ru-RU" sz="6400" dirty="0"/>
              <a:t>- чтобы избежать контакта с жесткой и клейкой пищей</a:t>
            </a:r>
            <a:r>
              <a:rPr lang="ru-RU" sz="6400" dirty="0" smtClean="0"/>
              <a:t>;</a:t>
            </a:r>
            <a:endParaRPr lang="ru-RU" sz="6400" dirty="0"/>
          </a:p>
          <a:p>
            <a:pPr algn="just"/>
            <a:r>
              <a:rPr lang="ru-RU" sz="6400" dirty="0"/>
              <a:t>- при занятии силовыми и контактными видами спорта</a:t>
            </a:r>
            <a:r>
              <a:rPr lang="ru-RU" sz="6400" dirty="0" smtClean="0"/>
              <a:t>;</a:t>
            </a:r>
            <a:endParaRPr lang="ru-RU" sz="6400" dirty="0"/>
          </a:p>
          <a:p>
            <a:pPr algn="just"/>
            <a:r>
              <a:rPr lang="ru-RU" sz="6400" dirty="0"/>
              <a:t>- если развивается привычка покусывать украшение</a:t>
            </a:r>
            <a:r>
              <a:rPr lang="ru-RU" sz="6400" dirty="0" smtClean="0"/>
              <a:t>.</a:t>
            </a:r>
            <a:endParaRPr lang="ru-RU" sz="6400" dirty="0"/>
          </a:p>
          <a:p>
            <a:endParaRPr lang="ru-RU" sz="4900" dirty="0"/>
          </a:p>
          <a:p>
            <a:pPr marL="0" indent="0">
              <a:buNone/>
            </a:pPr>
            <a:endParaRPr lang="ru-RU" dirty="0"/>
          </a:p>
        </p:txBody>
      </p:sp>
      <p:pic>
        <p:nvPicPr>
          <p:cNvPr id="13314" name="Picture 2" descr="Картинки по запросу уход за пирсингом во рт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983" y="4941168"/>
            <a:ext cx="2110135" cy="178084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Картинки по запросу ополаскивание рт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565" y="4920431"/>
            <a:ext cx="2322123" cy="18015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Картинки по запросу питание при ношении брекет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725144"/>
            <a:ext cx="2501206" cy="186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263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900igr.net/datas/biologija/Urok-Pischevarenie/0027-027-Spasibo-za-vnimanie.jp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419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71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9"/>
            <a:ext cx="8640960" cy="2232248"/>
          </a:xfrm>
        </p:spPr>
        <p:txBody>
          <a:bodyPr/>
          <a:lstStyle/>
          <a:p>
            <a:pPr algn="just"/>
            <a:r>
              <a:rPr lang="ru-RU" dirty="0"/>
              <a:t>Зуб </a:t>
            </a:r>
            <a:r>
              <a:rPr lang="ru-RU" b="0" dirty="0"/>
              <a:t>состоит из коронки, выступающей над слизистой оболочкой десны, корня, находящегося в кости челюсти, и шейки – немного суженной части зуба, соединяющей коронку и корень. Сам зуб крепится в лунке – альвеоле – специальной впадине в кости челюсти. Внутри зуба расположена полость, в которой находится сосудисто-нервный канал, или пульпа. Полость расширена в коронке, при переходе в корневую часть зуба сужается, образуя корневой канал, заканчивающийся верхушечным отверстием. В эти отверстия в зуб входят кровеносные сосуды и нервы. Резцы, клыки и нижние малые коренные зубы имеют по одному корню, остальные - по два и три (верхние большие коренные).</a:t>
            </a:r>
          </a:p>
        </p:txBody>
      </p:sp>
      <p:pic>
        <p:nvPicPr>
          <p:cNvPr id="5122" name="Picture 2" descr="http://1pozubam.ru/wp-content/uploads/2015/11/zub.jpg"/>
          <p:cNvPicPr>
            <a:picLocks noChangeAspect="1" noChangeArrowheads="1"/>
          </p:cNvPicPr>
          <p:nvPr/>
        </p:nvPicPr>
        <p:blipFill rotWithShape="1">
          <a:blip r:embed="rId2">
            <a:extLst>
              <a:ext uri="{28A0092B-C50C-407E-A947-70E740481C1C}">
                <a14:useLocalDpi xmlns:a14="http://schemas.microsoft.com/office/drawing/2010/main" val="0"/>
              </a:ext>
            </a:extLst>
          </a:blip>
          <a:srcRect t="3106" r="2307" b="4125"/>
          <a:stretch/>
        </p:blipFill>
        <p:spPr bwMode="auto">
          <a:xfrm>
            <a:off x="5364088" y="2276872"/>
            <a:ext cx="3779912" cy="3096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5517232"/>
            <a:ext cx="8877250" cy="107721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dirty="0" smtClean="0"/>
              <a:t>Содержащиеся </a:t>
            </a:r>
            <a:r>
              <a:rPr lang="ru-RU" sz="1600" dirty="0"/>
              <a:t>в мякоти зуба клетки-</a:t>
            </a:r>
            <a:r>
              <a:rPr lang="ru-RU" sz="1600" dirty="0" err="1"/>
              <a:t>одонтобласты</a:t>
            </a:r>
            <a:r>
              <a:rPr lang="ru-RU" sz="1600" dirty="0"/>
              <a:t> участвуют в производстве составных элементов дентина. Хотя с прорезыванием зубов формирование дентина резко сокращается, но при экстренных ситуациях – травмах, химических повреждениях, кариесе – </a:t>
            </a:r>
            <a:r>
              <a:rPr lang="ru-RU" sz="1600" dirty="0" err="1"/>
              <a:t>одонтобласты</a:t>
            </a:r>
            <a:r>
              <a:rPr lang="ru-RU" sz="1600" dirty="0"/>
              <a:t> производят так называемый вторичный дентин.</a:t>
            </a:r>
          </a:p>
        </p:txBody>
      </p:sp>
      <p:sp>
        <p:nvSpPr>
          <p:cNvPr id="5" name="Прямоугольник 4"/>
          <p:cNvSpPr/>
          <p:nvPr/>
        </p:nvSpPr>
        <p:spPr>
          <a:xfrm>
            <a:off x="107504" y="2528167"/>
            <a:ext cx="5256584" cy="2585323"/>
          </a:xfrm>
          <a:prstGeom prst="rect">
            <a:avLst/>
          </a:prstGeom>
        </p:spPr>
        <p:txBody>
          <a:bodyPr wrap="square">
            <a:spAutoFit/>
          </a:bodyPr>
          <a:lstStyle/>
          <a:p>
            <a:pPr algn="just"/>
            <a:r>
              <a:rPr lang="ru-RU" sz="1600" b="1" dirty="0"/>
              <a:t>Сверху зуб покрыт эмалью. </a:t>
            </a:r>
            <a:r>
              <a:rPr lang="ru-RU" sz="1600" dirty="0"/>
              <a:t>Это самая твердая ткань нашего организма. Под эмалью зуба находится основное вещество зуба – дентин, твердость которого равна 5. По своему составу он схож с костной тканью и на 69 % состоит из неорганических веществ, на 17,5 % - из органических, остальное – вода. В дентин из пульпы входят нервные окончания.</a:t>
            </a:r>
          </a:p>
          <a:p>
            <a:pPr algn="just"/>
            <a:r>
              <a:rPr lang="ru-RU" sz="1600" dirty="0"/>
              <a:t>Полость зуба заполнена пульпой, в состав которой входят соединительная ткань, клеточные включения, обширная сеть кровеносных сосудов и нервных волокон</a:t>
            </a:r>
            <a:r>
              <a:rPr lang="ru-RU" dirty="0"/>
              <a:t>. </a:t>
            </a:r>
          </a:p>
        </p:txBody>
      </p:sp>
    </p:spTree>
    <p:extLst>
      <p:ext uri="{BB962C8B-B14F-4D97-AF65-F5344CB8AC3E}">
        <p14:creationId xmlns:p14="http://schemas.microsoft.com/office/powerpoint/2010/main" val="322870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520940" cy="398944"/>
          </a:xfrm>
        </p:spPr>
        <p:txBody>
          <a:bodyPr/>
          <a:lstStyle/>
          <a:p>
            <a:pPr algn="ctr"/>
            <a:r>
              <a:rPr lang="ru-RU" b="1" dirty="0">
                <a:solidFill>
                  <a:srgbClr val="0070C0"/>
                </a:solidFill>
              </a:rPr>
              <a:t>Кариес</a:t>
            </a:r>
          </a:p>
        </p:txBody>
      </p:sp>
      <p:sp>
        <p:nvSpPr>
          <p:cNvPr id="3" name="Объект 2"/>
          <p:cNvSpPr>
            <a:spLocks noGrp="1"/>
          </p:cNvSpPr>
          <p:nvPr>
            <p:ph idx="1"/>
          </p:nvPr>
        </p:nvSpPr>
        <p:spPr>
          <a:xfrm>
            <a:off x="179512" y="692696"/>
            <a:ext cx="8784976" cy="1656183"/>
          </a:xfrm>
        </p:spPr>
        <p:txBody>
          <a:bodyPr>
            <a:normAutofit/>
          </a:bodyPr>
          <a:lstStyle/>
          <a:p>
            <a:pPr algn="just"/>
            <a:r>
              <a:rPr lang="ru-RU" b="0" dirty="0"/>
              <a:t>В научной литературе можно встретить определение кариеса как патологического процесса, сопровождающегося изменением цвета зубной эмали, размягчением твердой ткани и последующей их убылью при участии микроорганизмов. Само название этого заболевания происходит от латинского слова </a:t>
            </a:r>
            <a:r>
              <a:rPr lang="ru-RU" b="0" dirty="0" err="1"/>
              <a:t>caries</a:t>
            </a:r>
            <a:r>
              <a:rPr lang="ru-RU" b="0" dirty="0"/>
              <a:t> – гниль.</a:t>
            </a:r>
          </a:p>
        </p:txBody>
      </p:sp>
      <p:pic>
        <p:nvPicPr>
          <p:cNvPr id="6146" name="Picture 2" descr="https://www.startsmile.ru/upload/iblock/898/shutterstock_1883648751111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67693"/>
            <a:ext cx="3168352" cy="210853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4061115"/>
            <a:ext cx="8856984"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b="1" dirty="0"/>
              <a:t>Основными причинами </a:t>
            </a:r>
            <a:r>
              <a:rPr lang="ru-RU" b="1" dirty="0" smtClean="0"/>
              <a:t>кариеса являются:</a:t>
            </a:r>
            <a:endParaRPr lang="ru-RU" dirty="0"/>
          </a:p>
          <a:p>
            <a:pPr algn="just"/>
            <a:r>
              <a:rPr lang="ru-RU" dirty="0"/>
              <a:t>- состояние микрофлоры полости рта</a:t>
            </a:r>
            <a:r>
              <a:rPr lang="ru-RU" dirty="0" smtClean="0"/>
              <a:t>;</a:t>
            </a:r>
            <a:endParaRPr lang="ru-RU" dirty="0"/>
          </a:p>
          <a:p>
            <a:pPr algn="just"/>
            <a:r>
              <a:rPr lang="ru-RU" dirty="0"/>
              <a:t>- характер и режим питания (неполноценное питание и низкое качество питьевой воды, чрезмерное употребление углеводов</a:t>
            </a:r>
            <a:r>
              <a:rPr lang="ru-RU" dirty="0" smtClean="0"/>
              <a:t>);</a:t>
            </a:r>
            <a:endParaRPr lang="ru-RU" dirty="0"/>
          </a:p>
          <a:p>
            <a:pPr algn="just"/>
            <a:r>
              <a:rPr lang="ru-RU" dirty="0"/>
              <a:t>- низкое содержание фтора в воде</a:t>
            </a:r>
            <a:r>
              <a:rPr lang="ru-RU" dirty="0" smtClean="0"/>
              <a:t>;</a:t>
            </a:r>
            <a:endParaRPr lang="ru-RU" dirty="0"/>
          </a:p>
          <a:p>
            <a:pPr algn="just"/>
            <a:r>
              <a:rPr lang="ru-RU" dirty="0"/>
              <a:t>- количество и качество слюноотделения</a:t>
            </a:r>
            <a:r>
              <a:rPr lang="ru-RU" dirty="0" smtClean="0"/>
              <a:t>;</a:t>
            </a:r>
            <a:endParaRPr lang="ru-RU" dirty="0"/>
          </a:p>
          <a:p>
            <a:pPr algn="just"/>
            <a:r>
              <a:rPr lang="ru-RU" dirty="0"/>
              <a:t>- общее состояние организма (заболевания внутренних органов и систем</a:t>
            </a:r>
            <a:r>
              <a:rPr lang="ru-RU" dirty="0" smtClean="0"/>
              <a:t>);</a:t>
            </a:r>
            <a:endParaRPr lang="ru-RU" dirty="0"/>
          </a:p>
          <a:p>
            <a:pPr algn="just"/>
            <a:r>
              <a:rPr lang="ru-RU" dirty="0"/>
              <a:t>- стрессы</a:t>
            </a:r>
            <a:r>
              <a:rPr lang="ru-RU" dirty="0" smtClean="0"/>
              <a:t>;</a:t>
            </a:r>
            <a:endParaRPr lang="ru-RU" dirty="0"/>
          </a:p>
          <a:p>
            <a:pPr algn="just"/>
            <a:r>
              <a:rPr lang="ru-RU" dirty="0"/>
              <a:t>- наследственность, определяющая химический состав тканей зуба.</a:t>
            </a:r>
          </a:p>
        </p:txBody>
      </p:sp>
      <p:pic>
        <p:nvPicPr>
          <p:cNvPr id="6148" name="Picture 4" descr="http://sdorov.ru/attachments/Image/Karies.jpg?template=gene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729788"/>
            <a:ext cx="3503712" cy="218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04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520940" cy="360040"/>
          </a:xfrm>
        </p:spPr>
        <p:txBody>
          <a:bodyPr/>
          <a:lstStyle/>
          <a:p>
            <a:pPr algn="ctr"/>
            <a:r>
              <a:rPr lang="ru-RU" b="1" dirty="0">
                <a:solidFill>
                  <a:srgbClr val="0070C0"/>
                </a:solidFill>
              </a:rPr>
              <a:t>Симптомы кариеса</a:t>
            </a:r>
          </a:p>
        </p:txBody>
      </p:sp>
      <p:sp>
        <p:nvSpPr>
          <p:cNvPr id="3" name="Объект 2"/>
          <p:cNvSpPr>
            <a:spLocks noGrp="1"/>
          </p:cNvSpPr>
          <p:nvPr>
            <p:ph idx="1"/>
          </p:nvPr>
        </p:nvSpPr>
        <p:spPr>
          <a:xfrm>
            <a:off x="251520" y="726809"/>
            <a:ext cx="8640960" cy="1872208"/>
          </a:xfrm>
        </p:spPr>
        <p:txBody>
          <a:bodyPr/>
          <a:lstStyle/>
          <a:p>
            <a:pPr algn="just"/>
            <a:r>
              <a:rPr lang="ru-RU" dirty="0"/>
              <a:t>1. Начальный кариес, или стадия пятна, </a:t>
            </a:r>
            <a:r>
              <a:rPr lang="ru-RU" b="0" dirty="0"/>
              <a:t>когда на эмали появляется пятно различной окраски (от белого до темно-коричневого) величиной в среднем 1-3 мм округлой или расплывчатой формы. Зачастую неприятных ощущений этот процесс не вызывает, иногда возникает оскомина. Кариес сначала проявляется потерей блеска эмали на ограниченном участке, после чего </a:t>
            </a:r>
            <a:r>
              <a:rPr lang="ru-RU" b="0" dirty="0" err="1"/>
              <a:t>меловидное</a:t>
            </a:r>
            <a:r>
              <a:rPr lang="ru-RU" b="0" dirty="0"/>
              <a:t> пятно может темнеть, приобретая шероховатую поверхность. С течением времени на месте пятна образуется небольшой дефект и кариес переходит на вторую </a:t>
            </a:r>
            <a:r>
              <a:rPr lang="ru-RU" b="0" dirty="0" smtClean="0"/>
              <a:t>стадию.</a:t>
            </a:r>
            <a:endParaRPr lang="ru-RU" b="0" dirty="0"/>
          </a:p>
        </p:txBody>
      </p:sp>
      <p:pic>
        <p:nvPicPr>
          <p:cNvPr id="7170" name="Picture 2" descr="http://stomatolog63.ru/assets/img/documents/accii/stadii-kariesa.png"/>
          <p:cNvPicPr>
            <a:picLocks noChangeAspect="1" noChangeArrowheads="1"/>
          </p:cNvPicPr>
          <p:nvPr/>
        </p:nvPicPr>
        <p:blipFill rotWithShape="1">
          <a:blip r:embed="rId2">
            <a:extLst>
              <a:ext uri="{28A0092B-C50C-407E-A947-70E740481C1C}">
                <a14:useLocalDpi xmlns:a14="http://schemas.microsoft.com/office/drawing/2010/main" val="0"/>
              </a:ext>
            </a:extLst>
          </a:blip>
          <a:srcRect r="60000"/>
          <a:stretch/>
        </p:blipFill>
        <p:spPr bwMode="auto">
          <a:xfrm>
            <a:off x="5868143" y="2348880"/>
            <a:ext cx="3196615" cy="29813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5840" y="2924944"/>
            <a:ext cx="5472608" cy="209288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b="1" dirty="0"/>
              <a:t>2. Поверхностный кариес </a:t>
            </a:r>
            <a:r>
              <a:rPr lang="ru-RU" dirty="0"/>
              <a:t>– </a:t>
            </a:r>
            <a:r>
              <a:rPr lang="ru-RU" sz="1600" dirty="0"/>
              <a:t>в эмали образуются дефекты разных размеров. Изредка возможны жалобы на боль при попадании на зуб сладкого, соленого, кислого, но при устранении раздражителя (например, после полоскания рта) боль быстро проходит. Редко появляется чувствительность при чистке зубов жесткой зубной щеткой и районе шейки зуба. Поверхностный кариес легко определяется врачом при осмотре.</a:t>
            </a:r>
          </a:p>
        </p:txBody>
      </p:sp>
    </p:spTree>
    <p:extLst>
      <p:ext uri="{BB962C8B-B14F-4D97-AF65-F5344CB8AC3E}">
        <p14:creationId xmlns:p14="http://schemas.microsoft.com/office/powerpoint/2010/main" val="201039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1"/>
            <a:ext cx="8640960" cy="2016224"/>
          </a:xfrm>
        </p:spPr>
        <p:txBody>
          <a:bodyPr/>
          <a:lstStyle/>
          <a:p>
            <a:pPr algn="just"/>
            <a:r>
              <a:rPr lang="ru-RU" dirty="0"/>
              <a:t>3. Средний кариес </a:t>
            </a:r>
            <a:r>
              <a:rPr lang="ru-RU" b="0" dirty="0"/>
              <a:t>более глубоко поражает ткани, достигая дентина и размягчая его. Но все же дефект не доходит до полости зуба, еще остается достаточно толстый слой дентина. Как правило, жалоб нет, но может возникнуть боль после приема пищи, особенно сладкого, кислого, проходящая сразу после устранения раздражителя. Стоматолог определяет глубину распространения кариозной полости с помощью стоматологического зонда, который застревает в дефекте, содержащем размягченную ткань зуба и остатки пищи.</a:t>
            </a:r>
          </a:p>
        </p:txBody>
      </p:sp>
      <p:pic>
        <p:nvPicPr>
          <p:cNvPr id="4" name="Picture 2" descr="http://stomatolog63.ru/assets/img/documents/accii/stadii-kariesa.png"/>
          <p:cNvPicPr>
            <a:picLocks noChangeAspect="1" noChangeArrowheads="1"/>
          </p:cNvPicPr>
          <p:nvPr/>
        </p:nvPicPr>
        <p:blipFill rotWithShape="1">
          <a:blip r:embed="rId2">
            <a:extLst>
              <a:ext uri="{28A0092B-C50C-407E-A947-70E740481C1C}">
                <a14:useLocalDpi xmlns:a14="http://schemas.microsoft.com/office/drawing/2010/main" val="0"/>
              </a:ext>
            </a:extLst>
          </a:blip>
          <a:srcRect l="40390"/>
          <a:stretch/>
        </p:blipFill>
        <p:spPr bwMode="auto">
          <a:xfrm>
            <a:off x="2154117" y="3470785"/>
            <a:ext cx="4763758" cy="298132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1916832"/>
            <a:ext cx="8568952"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1" dirty="0"/>
              <a:t>4. Глубокий кариес </a:t>
            </a:r>
            <a:r>
              <a:rPr lang="ru-RU" sz="1600" dirty="0"/>
              <a:t>развивается тогда, когда кариозная полость достигает глубоких слоев дентина. Даже при попадании в кариозную полость пищи появляется боль, возможны боли от термических раздражителей. Иногда больно становится и без всякого раздражителя. При осмотре больного зуба врач увидит глубокую кариозную полость с нависающими краями эмали, заполненную размягченным пигментированным дентином. </a:t>
            </a:r>
          </a:p>
        </p:txBody>
      </p:sp>
    </p:spTree>
    <p:extLst>
      <p:ext uri="{BB962C8B-B14F-4D97-AF65-F5344CB8AC3E}">
        <p14:creationId xmlns:p14="http://schemas.microsoft.com/office/powerpoint/2010/main" val="135440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534" y="116632"/>
            <a:ext cx="7520940" cy="470952"/>
          </a:xfrm>
        </p:spPr>
        <p:txBody>
          <a:bodyPr/>
          <a:lstStyle/>
          <a:p>
            <a:pPr algn="ctr"/>
            <a:r>
              <a:rPr lang="ru-RU" sz="2400" b="1" dirty="0">
                <a:solidFill>
                  <a:srgbClr val="0070C0"/>
                </a:solidFill>
              </a:rPr>
              <a:t>Лечение кариеса</a:t>
            </a:r>
          </a:p>
        </p:txBody>
      </p:sp>
      <p:sp>
        <p:nvSpPr>
          <p:cNvPr id="3" name="Объект 2"/>
          <p:cNvSpPr>
            <a:spLocks noGrp="1"/>
          </p:cNvSpPr>
          <p:nvPr>
            <p:ph idx="1"/>
          </p:nvPr>
        </p:nvSpPr>
        <p:spPr>
          <a:xfrm>
            <a:off x="305340" y="548680"/>
            <a:ext cx="8640960" cy="360040"/>
          </a:xfrm>
        </p:spPr>
        <p:style>
          <a:lnRef idx="2">
            <a:schemeClr val="accent2"/>
          </a:lnRef>
          <a:fillRef idx="1">
            <a:schemeClr val="lt1"/>
          </a:fillRef>
          <a:effectRef idx="0">
            <a:schemeClr val="accent2"/>
          </a:effectRef>
          <a:fontRef idx="minor">
            <a:schemeClr val="dk1"/>
          </a:fontRef>
        </p:style>
        <p:txBody>
          <a:bodyPr/>
          <a:lstStyle/>
          <a:p>
            <a:pPr algn="ctr"/>
            <a:r>
              <a:rPr lang="ru-RU" dirty="0"/>
              <a:t>В домашних условиях нельзя вылечить ни одно стоматологическое заболевание. </a:t>
            </a:r>
          </a:p>
        </p:txBody>
      </p:sp>
      <p:sp>
        <p:nvSpPr>
          <p:cNvPr id="5" name="Прямоугольник 4"/>
          <p:cNvSpPr/>
          <p:nvPr/>
        </p:nvSpPr>
        <p:spPr>
          <a:xfrm>
            <a:off x="969503" y="981549"/>
            <a:ext cx="7632848" cy="369332"/>
          </a:xfrm>
          <a:prstGeom prst="rect">
            <a:avLst/>
          </a:prstGeom>
        </p:spPr>
        <p:txBody>
          <a:bodyPr wrap="square">
            <a:spAutoFit/>
          </a:bodyPr>
          <a:lstStyle/>
          <a:p>
            <a:r>
              <a:rPr lang="ru-RU" dirty="0"/>
              <a:t>Сегодня используются три основных вида пломбировочных материалов:</a:t>
            </a:r>
          </a:p>
        </p:txBody>
      </p:sp>
      <p:sp>
        <p:nvSpPr>
          <p:cNvPr id="6" name="Прямоугольник 5"/>
          <p:cNvSpPr/>
          <p:nvPr/>
        </p:nvSpPr>
        <p:spPr>
          <a:xfrm>
            <a:off x="179512" y="1387676"/>
            <a:ext cx="8856984"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b="1" dirty="0"/>
              <a:t>Цементы </a:t>
            </a:r>
            <a:r>
              <a:rPr lang="ru-RU" sz="1600" dirty="0"/>
              <a:t>- большая группа материалов, основными из которых являются цинк-фосфатные, силикатные, </a:t>
            </a:r>
            <a:r>
              <a:rPr lang="ru-RU" sz="1600" dirty="0" err="1"/>
              <a:t>силико</a:t>
            </a:r>
            <a:r>
              <a:rPr lang="ru-RU" sz="1600" dirty="0"/>
              <a:t>-фосфатные, </a:t>
            </a:r>
            <a:r>
              <a:rPr lang="ru-RU" sz="1600" dirty="0" err="1"/>
              <a:t>поликарбоксилатные</a:t>
            </a:r>
            <a:r>
              <a:rPr lang="ru-RU" sz="1600" dirty="0"/>
              <a:t> и </a:t>
            </a:r>
            <a:r>
              <a:rPr lang="ru-RU" sz="1600" dirty="0" err="1"/>
              <a:t>акрилатные</a:t>
            </a:r>
            <a:r>
              <a:rPr lang="ru-RU" sz="1600" dirty="0"/>
              <a:t>. Цинк-фосфатные цементы используются для постоянных пломб в исключительных случаях, например, для лечения временных зубов или постановки пломбы на зуб, на который планируется изготовить коронку.</a:t>
            </a:r>
          </a:p>
        </p:txBody>
      </p:sp>
      <p:sp>
        <p:nvSpPr>
          <p:cNvPr id="7" name="Прямоугольник 6"/>
          <p:cNvSpPr/>
          <p:nvPr/>
        </p:nvSpPr>
        <p:spPr>
          <a:xfrm>
            <a:off x="179511" y="2636912"/>
            <a:ext cx="8856984" cy="13234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u-RU" sz="1600" b="1" dirty="0"/>
              <a:t>Металлсодержащие пломбировочные материалы </a:t>
            </a:r>
            <a:r>
              <a:rPr lang="ru-RU" sz="1600" dirty="0"/>
              <a:t>представлены различными видами амальгамы, содержащими ртуть, и металлсодержащими материалами, ртуть не содержащими. Амальгама наиболее часто используется для пломбирования жевательных зубов. В настоящее время нет материала, способного полностью заменить амальгаму, обладающую высокой прочностью при сжатии. </a:t>
            </a:r>
          </a:p>
        </p:txBody>
      </p:sp>
      <p:sp>
        <p:nvSpPr>
          <p:cNvPr id="8" name="Прямоугольник 7"/>
          <p:cNvSpPr/>
          <p:nvPr/>
        </p:nvSpPr>
        <p:spPr>
          <a:xfrm>
            <a:off x="167949" y="4131791"/>
            <a:ext cx="8856984" cy="132343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sz="1600" b="1" dirty="0"/>
              <a:t>Композиты</a:t>
            </a:r>
            <a:r>
              <a:rPr lang="ru-RU" sz="1600" dirty="0"/>
              <a:t> – современные пломбировочные материалы, наиболее широко применяемые для пломбирования зубов. Они, как правило, состоят из трех частей – органической (полимерной) матрицы, неорганического наполнителя и поверхностных активных веществ (</a:t>
            </a:r>
            <a:r>
              <a:rPr lang="ru-RU" sz="1600" dirty="0" err="1"/>
              <a:t>силанов</a:t>
            </a:r>
            <a:r>
              <a:rPr lang="ru-RU" sz="1600" dirty="0"/>
              <a:t>). Композитный материал подбирается врачом индивидуально для конкретного зуба и в зависимости от формы кариозной полости.</a:t>
            </a:r>
          </a:p>
        </p:txBody>
      </p:sp>
      <p:pic>
        <p:nvPicPr>
          <p:cNvPr id="8196" name="Picture 4" descr="http://budzdr.ru/images/stories/plombi.jpg"/>
          <p:cNvPicPr>
            <a:picLocks noChangeAspect="1" noChangeArrowheads="1"/>
          </p:cNvPicPr>
          <p:nvPr/>
        </p:nvPicPr>
        <p:blipFill rotWithShape="1">
          <a:blip r:embed="rId2">
            <a:extLst>
              <a:ext uri="{28A0092B-C50C-407E-A947-70E740481C1C}">
                <a14:useLocalDpi xmlns:a14="http://schemas.microsoft.com/office/drawing/2010/main" val="0"/>
              </a:ext>
            </a:extLst>
          </a:blip>
          <a:srcRect l="2938" t="8556" r="6230" b="15278"/>
          <a:stretch/>
        </p:blipFill>
        <p:spPr bwMode="auto">
          <a:xfrm>
            <a:off x="2539718" y="5455230"/>
            <a:ext cx="4136571" cy="141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0756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305</TotalTime>
  <Words>7639</Words>
  <Application>Microsoft Office PowerPoint</Application>
  <PresentationFormat>Экран (4:3)</PresentationFormat>
  <Paragraphs>323</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Углы</vt:lpstr>
      <vt:lpstr>Презентация PowerPoint</vt:lpstr>
      <vt:lpstr>Презентация PowerPoint</vt:lpstr>
      <vt:lpstr>План занятий</vt:lpstr>
      <vt:lpstr>Занятие 1. Строение зубов</vt:lpstr>
      <vt:lpstr>Презентация PowerPoint</vt:lpstr>
      <vt:lpstr>Кариес</vt:lpstr>
      <vt:lpstr>Симптомы кариеса</vt:lpstr>
      <vt:lpstr>Презентация PowerPoint</vt:lpstr>
      <vt:lpstr>Лечение кариеса</vt:lpstr>
      <vt:lpstr>Профилактика кариеса</vt:lpstr>
      <vt:lpstr>Правильное питание</vt:lpstr>
      <vt:lpstr>Выбор зубной щетки</vt:lpstr>
      <vt:lpstr>Зубные пасты</vt:lpstr>
      <vt:lpstr>Зубные гели</vt:lpstr>
      <vt:lpstr>Занятие 2. Пульпит.</vt:lpstr>
      <vt:lpstr>Презентация PowerPoint</vt:lpstr>
      <vt:lpstr>Периодонтит. Причины заболевания</vt:lpstr>
      <vt:lpstr>Лечение острого и хронического периодонтита</vt:lpstr>
      <vt:lpstr>пародонтит</vt:lpstr>
      <vt:lpstr>Пародонтоз </vt:lpstr>
      <vt:lpstr>Но более тяжелы общие осложнения, опасные не только для здоровья, но и для жизни:</vt:lpstr>
      <vt:lpstr>Лечение заболеваний пародонта</vt:lpstr>
      <vt:lpstr>Презентация PowerPoint</vt:lpstr>
      <vt:lpstr>Как правильно чистить зубы</vt:lpstr>
      <vt:lpstr>О пользе и вреде жевательной резинки</vt:lpstr>
      <vt:lpstr>Презентация PowerPoint</vt:lpstr>
      <vt:lpstr>Массаж десен</vt:lpstr>
      <vt:lpstr>Занятие 3. Стоматит</vt:lpstr>
      <vt:lpstr>Симптомы стоматита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Когда ребенка следует показать стоматологу?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Заброда Мария</dc:creator>
  <cp:lastModifiedBy>Сыроватко Юлия</cp:lastModifiedBy>
  <cp:revision>119</cp:revision>
  <dcterms:created xsi:type="dcterms:W3CDTF">2016-09-16T08:32:19Z</dcterms:created>
  <dcterms:modified xsi:type="dcterms:W3CDTF">2016-10-11T11:07:29Z</dcterms:modified>
</cp:coreProperties>
</file>