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256" r:id="rId2"/>
    <p:sldId id="258" r:id="rId3"/>
    <p:sldId id="259" r:id="rId4"/>
    <p:sldId id="260" r:id="rId5"/>
    <p:sldId id="261" r:id="rId6"/>
    <p:sldId id="397" r:id="rId7"/>
    <p:sldId id="398" r:id="rId8"/>
    <p:sldId id="262" r:id="rId9"/>
    <p:sldId id="263" r:id="rId10"/>
    <p:sldId id="399" r:id="rId11"/>
    <p:sldId id="405" r:id="rId12"/>
    <p:sldId id="404" r:id="rId13"/>
    <p:sldId id="403" r:id="rId14"/>
    <p:sldId id="402" r:id="rId15"/>
    <p:sldId id="401" r:id="rId16"/>
    <p:sldId id="409" r:id="rId17"/>
    <p:sldId id="408" r:id="rId18"/>
    <p:sldId id="407" r:id="rId19"/>
    <p:sldId id="264" r:id="rId20"/>
    <p:sldId id="265" r:id="rId21"/>
    <p:sldId id="266" r:id="rId22"/>
    <p:sldId id="268" r:id="rId23"/>
    <p:sldId id="269" r:id="rId24"/>
    <p:sldId id="270" r:id="rId25"/>
    <p:sldId id="271" r:id="rId26"/>
    <p:sldId id="272" r:id="rId27"/>
    <p:sldId id="274" r:id="rId28"/>
    <p:sldId id="288" r:id="rId29"/>
    <p:sldId id="276" r:id="rId30"/>
    <p:sldId id="278" r:id="rId31"/>
    <p:sldId id="280" r:id="rId32"/>
    <p:sldId id="281" r:id="rId33"/>
    <p:sldId id="282" r:id="rId34"/>
    <p:sldId id="283" r:id="rId35"/>
    <p:sldId id="286" r:id="rId36"/>
    <p:sldId id="285" r:id="rId37"/>
    <p:sldId id="287" r:id="rId38"/>
    <p:sldId id="291" r:id="rId39"/>
    <p:sldId id="292" r:id="rId40"/>
    <p:sldId id="294" r:id="rId41"/>
    <p:sldId id="296" r:id="rId42"/>
    <p:sldId id="295" r:id="rId43"/>
    <p:sldId id="298" r:id="rId44"/>
    <p:sldId id="299" r:id="rId45"/>
    <p:sldId id="301" r:id="rId46"/>
    <p:sldId id="302" r:id="rId47"/>
    <p:sldId id="303" r:id="rId48"/>
    <p:sldId id="320" r:id="rId49"/>
    <p:sldId id="323" r:id="rId50"/>
    <p:sldId id="322" r:id="rId51"/>
    <p:sldId id="325" r:id="rId52"/>
    <p:sldId id="305" r:id="rId53"/>
    <p:sldId id="319" r:id="rId54"/>
    <p:sldId id="318" r:id="rId55"/>
    <p:sldId id="304" r:id="rId56"/>
    <p:sldId id="306" r:id="rId57"/>
    <p:sldId id="307" r:id="rId58"/>
    <p:sldId id="308" r:id="rId59"/>
    <p:sldId id="310" r:id="rId60"/>
    <p:sldId id="311" r:id="rId61"/>
    <p:sldId id="312" r:id="rId62"/>
    <p:sldId id="313" r:id="rId63"/>
    <p:sldId id="314" r:id="rId64"/>
    <p:sldId id="331" r:id="rId65"/>
    <p:sldId id="315" r:id="rId66"/>
    <p:sldId id="332" r:id="rId67"/>
    <p:sldId id="330" r:id="rId68"/>
    <p:sldId id="329" r:id="rId69"/>
    <p:sldId id="328" r:id="rId70"/>
    <p:sldId id="327" r:id="rId71"/>
    <p:sldId id="334" r:id="rId72"/>
    <p:sldId id="336" r:id="rId73"/>
    <p:sldId id="335" r:id="rId74"/>
    <p:sldId id="337" r:id="rId75"/>
    <p:sldId id="339" r:id="rId76"/>
    <p:sldId id="338" r:id="rId77"/>
    <p:sldId id="340" r:id="rId78"/>
    <p:sldId id="341" r:id="rId79"/>
    <p:sldId id="342" r:id="rId80"/>
    <p:sldId id="326" r:id="rId81"/>
    <p:sldId id="343" r:id="rId82"/>
    <p:sldId id="344" r:id="rId83"/>
    <p:sldId id="345" r:id="rId84"/>
    <p:sldId id="346" r:id="rId85"/>
    <p:sldId id="347" r:id="rId86"/>
    <p:sldId id="348" r:id="rId87"/>
    <p:sldId id="365" r:id="rId88"/>
    <p:sldId id="364" r:id="rId89"/>
    <p:sldId id="363" r:id="rId90"/>
    <p:sldId id="362" r:id="rId91"/>
    <p:sldId id="361" r:id="rId92"/>
    <p:sldId id="360" r:id="rId93"/>
    <p:sldId id="359" r:id="rId94"/>
    <p:sldId id="358" r:id="rId95"/>
    <p:sldId id="357" r:id="rId96"/>
    <p:sldId id="349" r:id="rId97"/>
    <p:sldId id="351" r:id="rId98"/>
    <p:sldId id="353" r:id="rId99"/>
    <p:sldId id="352" r:id="rId100"/>
    <p:sldId id="350" r:id="rId101"/>
    <p:sldId id="375" r:id="rId102"/>
    <p:sldId id="374" r:id="rId103"/>
    <p:sldId id="373" r:id="rId104"/>
    <p:sldId id="372" r:id="rId105"/>
    <p:sldId id="371" r:id="rId106"/>
    <p:sldId id="370" r:id="rId107"/>
    <p:sldId id="369" r:id="rId108"/>
    <p:sldId id="368" r:id="rId109"/>
    <p:sldId id="367" r:id="rId110"/>
    <p:sldId id="366" r:id="rId111"/>
    <p:sldId id="389" r:id="rId112"/>
    <p:sldId id="387" r:id="rId113"/>
    <p:sldId id="388" r:id="rId114"/>
    <p:sldId id="386" r:id="rId115"/>
    <p:sldId id="385" r:id="rId116"/>
    <p:sldId id="383" r:id="rId117"/>
    <p:sldId id="382" r:id="rId118"/>
    <p:sldId id="381" r:id="rId119"/>
    <p:sldId id="378" r:id="rId120"/>
    <p:sldId id="396" r:id="rId121"/>
    <p:sldId id="377" r:id="rId122"/>
    <p:sldId id="395" r:id="rId123"/>
    <p:sldId id="394" r:id="rId124"/>
    <p:sldId id="393" r:id="rId125"/>
    <p:sldId id="392" r:id="rId126"/>
    <p:sldId id="391" r:id="rId1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FF6600"/>
    <a:srgbClr val="FFFFCC"/>
    <a:srgbClr val="009999"/>
    <a:srgbClr val="FFFFE5"/>
    <a:srgbClr val="00CC99"/>
    <a:srgbClr val="66FFFF"/>
    <a:srgbClr val="00FF00"/>
    <a:srgbClr val="2BA17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389" autoAdjust="0"/>
  </p:normalViewPr>
  <p:slideViewPr>
    <p:cSldViewPr>
      <p:cViewPr varScale="1">
        <p:scale>
          <a:sx n="97" d="100"/>
          <a:sy n="97" d="100"/>
        </p:scale>
        <p:origin x="-25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F2E832-1C36-4344-8CC2-F42793285129}" type="datetimeFigureOut">
              <a:rPr lang="ru-RU" smtClean="0"/>
              <a:pPr/>
              <a:t>28.02.2017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2E742C-BBA1-4504-8505-1A8EF6AA24A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png"/><Relationship Id="rId4" Type="http://schemas.openxmlformats.org/officeDocument/2006/relationships/image" Target="../media/image166.jpeg"/></Relationships>
</file>

<file path=ppt/slides/_rels/slide10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gif"/><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9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9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9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928670"/>
            <a:ext cx="6309163" cy="452431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9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ЗДОРОВЬЕ</a:t>
            </a:r>
          </a:p>
          <a:p>
            <a:pPr algn="ctr"/>
            <a:r>
              <a:rPr lang="ru-RU"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ПОЖИЛЫХ </a:t>
            </a:r>
          </a:p>
          <a:p>
            <a:pPr algn="ctr"/>
            <a:r>
              <a:rPr lang="ru-RU"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ЛЮДЕЙ</a:t>
            </a:r>
            <a:endParaRPr lang="ru-RU"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C:\Users\ekaterina.gogina\Desktop\Мои рисунки\Пожилые\flowerlady.jpg"/>
          <p:cNvPicPr>
            <a:picLocks noChangeAspect="1" noChangeArrowheads="1"/>
          </p:cNvPicPr>
          <p:nvPr/>
        </p:nvPicPr>
        <p:blipFill>
          <a:blip r:embed="rId2"/>
          <a:srcRect/>
          <a:stretch>
            <a:fillRect/>
          </a:stretch>
        </p:blipFill>
        <p:spPr bwMode="auto">
          <a:xfrm>
            <a:off x="6357950" y="1285860"/>
            <a:ext cx="2605750" cy="392909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54877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Первая доврачебная помощь</a:t>
            </a:r>
            <a:endParaRPr kumimoji="0" lang="ru-RU" sz="2800" b="0" i="0" u="none" strike="noStrike" cap="none" normalizeH="0" baseline="0" dirty="0" smtClean="0">
              <a:ln>
                <a:noFill/>
              </a:ln>
              <a:solidFill>
                <a:srgbClr val="C00000"/>
              </a:solidFill>
              <a:effectLst/>
              <a:latin typeface="Arial" pitchFamily="34" charset="0"/>
              <a:cs typeface="Arial" pitchFamily="34" charset="0"/>
            </a:endParaRPr>
          </a:p>
        </p:txBody>
      </p:sp>
      <p:pic>
        <p:nvPicPr>
          <p:cNvPr id="9219" name="Picture 3" descr="http://sovetclub.ru/tim/c4f057491e8d8fba2537725cb0667fd4.jpg"/>
          <p:cNvPicPr>
            <a:picLocks noChangeAspect="1" noChangeArrowheads="1"/>
          </p:cNvPicPr>
          <p:nvPr/>
        </p:nvPicPr>
        <p:blipFill>
          <a:blip r:embed="rId2" cstate="print"/>
          <a:srcRect/>
          <a:stretch>
            <a:fillRect/>
          </a:stretch>
        </p:blipFill>
        <p:spPr bwMode="auto">
          <a:xfrm>
            <a:off x="6072198" y="1"/>
            <a:ext cx="2883997" cy="2148578"/>
          </a:xfrm>
          <a:prstGeom prst="ellipse">
            <a:avLst/>
          </a:prstGeom>
          <a:ln>
            <a:noFill/>
          </a:ln>
          <a:effectLst>
            <a:softEdge rad="112500"/>
          </a:effectLst>
        </p:spPr>
      </p:pic>
      <p:sp>
        <p:nvSpPr>
          <p:cNvPr id="9220" name="Rectangle 4"/>
          <p:cNvSpPr>
            <a:spLocks noChangeArrowheads="1"/>
          </p:cNvSpPr>
          <p:nvPr/>
        </p:nvSpPr>
        <p:spPr bwMode="auto">
          <a:xfrm>
            <a:off x="142844" y="428604"/>
            <a:ext cx="878687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Профилактика подразумевает и умение оказать первую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доврачебную помощь при несчастных случаях и внезапных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заболеваниях.</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вашей домашней аптечке должны быть средства:</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бинты, йод, пластырь;</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средства, необходимые при заболеваниях сердца, </a:t>
            </a:r>
          </a:p>
          <a:p>
            <a:pPr marR="0" lvl="0" algn="just" defTabSz="914400" rtl="0" eaLnBrk="0" fontAlgn="base" latinLnBrk="0" hangingPunct="0">
              <a:lnSpc>
                <a:spcPct val="100000"/>
              </a:lnSpc>
              <a:spcBef>
                <a:spcPct val="0"/>
              </a:spcBef>
              <a:spcAft>
                <a:spcPct val="0"/>
              </a:spcAft>
              <a:buClrTx/>
              <a:buSzTx/>
              <a:tabLst>
                <a:tab pos="601663" algn="l"/>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отравлениях, желудочных и головных болях, при простудах.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Время от времени надо проводить ревизию вашей домашней аптечки: выбрасывать лекарства с истекшим сроком пользования, а также препараты неизвестного происхождения.</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221" name="Rectangle 5"/>
          <p:cNvSpPr>
            <a:spLocks noChangeArrowheads="1"/>
          </p:cNvSpPr>
          <p:nvPr/>
        </p:nvSpPr>
        <p:spPr bwMode="auto">
          <a:xfrm>
            <a:off x="142844" y="3000372"/>
            <a:ext cx="41434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Как оказать первую помощь</a:t>
            </a:r>
            <a:endParaRPr kumimoji="0" lang="ru-RU" b="1" i="0" u="none" strike="noStrike" cap="none" normalizeH="0" baseline="0" dirty="0" smtClean="0">
              <a:ln>
                <a:noFill/>
              </a:ln>
              <a:solidFill>
                <a:srgbClr val="C00000"/>
              </a:solidFill>
              <a:effectLst/>
              <a:latin typeface="Arial" pitchFamily="34" charset="0"/>
              <a:cs typeface="Arial" pitchFamily="34" charset="0"/>
            </a:endParaRPr>
          </a:p>
        </p:txBody>
      </p:sp>
      <p:sp>
        <p:nvSpPr>
          <p:cNvPr id="9222" name="Rectangle 6"/>
          <p:cNvSpPr>
            <a:spLocks noChangeArrowheads="1"/>
          </p:cNvSpPr>
          <p:nvPr/>
        </p:nvSpPr>
        <p:spPr bwMode="auto">
          <a:xfrm>
            <a:off x="142844" y="3429000"/>
            <a:ext cx="8786874"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 любой экстремальной ситуации, прежде всего, нужно стремиться к немедленному прекращению воздействия повреждающего фактора, выносу пострадавшего из зоны неблагоприятного воздействия, обеспечению доступа свежего воздуха, остановке кровотечения, наложению чистой (по возможности стерильной) повязки, фиксации (обездвижению) выявленных вывихов и переломов и организации транспортировки пострадавшего в ближайшее лечебное учреждение. При этом всегда нужны осторожность и бережность в обращении с пострадавшим, чтобы своими неумелыми или грубыми действиями не причинить ему дополнительных страданий.</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http://www.selbutik.ru/images/articles/0_1dccf3_28689a09_orig.Jpg"/>
          <p:cNvPicPr>
            <a:picLocks noChangeAspect="1" noChangeArrowheads="1"/>
          </p:cNvPicPr>
          <p:nvPr/>
        </p:nvPicPr>
        <p:blipFill>
          <a:blip r:embed="rId2"/>
          <a:srcRect/>
          <a:stretch>
            <a:fillRect/>
          </a:stretch>
        </p:blipFill>
        <p:spPr bwMode="auto">
          <a:xfrm>
            <a:off x="0" y="3429000"/>
            <a:ext cx="2643182" cy="2643182"/>
          </a:xfrm>
          <a:prstGeom prst="rect">
            <a:avLst/>
          </a:prstGeom>
          <a:noFill/>
        </p:spPr>
      </p:pic>
      <p:pic>
        <p:nvPicPr>
          <p:cNvPr id="6148" name="Picture 4" descr="http://i.ytimg.com/vi/3-cnAqvzS-M/maxresdefault.jpg"/>
          <p:cNvPicPr>
            <a:picLocks noChangeAspect="1" noChangeArrowheads="1"/>
          </p:cNvPicPr>
          <p:nvPr/>
        </p:nvPicPr>
        <p:blipFill>
          <a:blip r:embed="rId3"/>
          <a:srcRect/>
          <a:stretch>
            <a:fillRect/>
          </a:stretch>
        </p:blipFill>
        <p:spPr bwMode="auto">
          <a:xfrm>
            <a:off x="3615228" y="0"/>
            <a:ext cx="5528772" cy="3109935"/>
          </a:xfrm>
          <a:prstGeom prst="rect">
            <a:avLst/>
          </a:prstGeom>
          <a:noFill/>
        </p:spPr>
      </p:pic>
      <p:pic>
        <p:nvPicPr>
          <p:cNvPr id="6152" name="Picture 8" descr="http://tiande-online.ru/uploads/images/00/00/01/2015/02/16/0u2b51cb5d-4e25d1d3-1b627e53.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1"/>
            <a:ext cx="3571868" cy="2673215"/>
          </a:xfrm>
          <a:prstGeom prst="rect">
            <a:avLst/>
          </a:prstGeom>
          <a:noFill/>
        </p:spPr>
      </p:pic>
      <p:pic>
        <p:nvPicPr>
          <p:cNvPr id="6156" name="Picture 12" descr="http://www.diets.ru/data/dp/2011/0822/230716.png?rnd=7306"/>
          <p:cNvPicPr>
            <a:picLocks noChangeAspect="1" noChangeArrowheads="1"/>
          </p:cNvPicPr>
          <p:nvPr/>
        </p:nvPicPr>
        <p:blipFill>
          <a:blip r:embed="rId5"/>
          <a:srcRect/>
          <a:stretch>
            <a:fillRect/>
          </a:stretch>
        </p:blipFill>
        <p:spPr bwMode="auto">
          <a:xfrm>
            <a:off x="1928794" y="2000240"/>
            <a:ext cx="4357718" cy="4690489"/>
          </a:xfrm>
          <a:prstGeom prst="rect">
            <a:avLst/>
          </a:prstGeom>
          <a:noFill/>
        </p:spPr>
      </p:pic>
      <p:pic>
        <p:nvPicPr>
          <p:cNvPr id="6159" name="Picture 1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058788" y="3143248"/>
            <a:ext cx="3085212" cy="3714752"/>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emaleportal.ru/wp-content/uploads/2015/06/eda.jpg"/>
          <p:cNvPicPr>
            <a:picLocks noChangeAspect="1" noChangeArrowheads="1"/>
          </p:cNvPicPr>
          <p:nvPr/>
        </p:nvPicPr>
        <p:blipFill>
          <a:blip r:embed="rId2"/>
          <a:srcRect/>
          <a:stretch>
            <a:fillRect/>
          </a:stretch>
        </p:blipFill>
        <p:spPr bwMode="auto">
          <a:xfrm>
            <a:off x="0" y="0"/>
            <a:ext cx="9144000" cy="6860450"/>
          </a:xfrm>
          <a:prstGeom prst="rect">
            <a:avLst/>
          </a:prstGeom>
          <a:noFill/>
        </p:spPr>
      </p:pic>
      <p:sp>
        <p:nvSpPr>
          <p:cNvPr id="126979" name="Rectangle 3"/>
          <p:cNvSpPr>
            <a:spLocks noChangeArrowheads="1"/>
          </p:cNvSpPr>
          <p:nvPr/>
        </p:nvSpPr>
        <p:spPr bwMode="auto">
          <a:xfrm>
            <a:off x="0" y="0"/>
            <a:ext cx="3071802" cy="246221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Каких продуктов следует избегать при похудании?</a:t>
            </a:r>
          </a:p>
          <a:p>
            <a:pPr marR="0" lvl="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3071802" y="3500438"/>
            <a:ext cx="2928958" cy="1938992"/>
          </a:xfrm>
          <a:prstGeom prst="rect">
            <a:avLst/>
          </a:prstGeom>
          <a:solidFill>
            <a:schemeClr val="bg1"/>
          </a:solidFill>
        </p:spPr>
        <p:txBody>
          <a:bodyPr wrap="square">
            <a:spAutoFit/>
          </a:bodyPr>
          <a:lstStyle/>
          <a:p>
            <a:r>
              <a:rPr lang="ru-RU" sz="2400" dirty="0" smtClean="0"/>
              <a:t>Суточный рацион должен состоять из 55-60 % углеводов, 15-20 % белков и </a:t>
            </a:r>
          </a:p>
          <a:p>
            <a:r>
              <a:rPr lang="ru-RU" sz="2400" dirty="0" smtClean="0"/>
              <a:t>20-25 % жиров.</a:t>
            </a:r>
            <a:endParaRPr lang="ru-RU" sz="24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cdn-nus-1.pinme.ru/tumb/600/photo/24/aab3/24aab3283d3a5ead953da73683f45208.jpeg"/>
          <p:cNvPicPr>
            <a:picLocks noChangeAspect="1" noChangeArrowheads="1"/>
          </p:cNvPicPr>
          <p:nvPr/>
        </p:nvPicPr>
        <p:blipFill>
          <a:blip r:embed="rId2"/>
          <a:srcRect/>
          <a:stretch>
            <a:fillRect/>
          </a:stretch>
        </p:blipFill>
        <p:spPr bwMode="auto">
          <a:xfrm>
            <a:off x="0" y="0"/>
            <a:ext cx="5715000" cy="3990976"/>
          </a:xfrm>
          <a:prstGeom prst="rect">
            <a:avLst/>
          </a:prstGeom>
          <a:noFill/>
        </p:spPr>
      </p:pic>
      <p:pic>
        <p:nvPicPr>
          <p:cNvPr id="128005" name="Picture 5" descr="http://f.doctor.kz/news/017/282/rezhim-pitanija-na-kazhdiy-den.jpg"/>
          <p:cNvPicPr>
            <a:picLocks noChangeAspect="1" noChangeArrowheads="1"/>
          </p:cNvPicPr>
          <p:nvPr/>
        </p:nvPicPr>
        <p:blipFill>
          <a:blip r:embed="rId3"/>
          <a:srcRect/>
          <a:stretch>
            <a:fillRect/>
          </a:stretch>
        </p:blipFill>
        <p:spPr bwMode="auto">
          <a:xfrm>
            <a:off x="5715008" y="1672381"/>
            <a:ext cx="3428992" cy="2328123"/>
          </a:xfrm>
          <a:prstGeom prst="rect">
            <a:avLst/>
          </a:prstGeom>
          <a:noFill/>
        </p:spPr>
      </p:pic>
      <p:sp>
        <p:nvSpPr>
          <p:cNvPr id="5" name="Прямоугольник 4"/>
          <p:cNvSpPr/>
          <p:nvPr/>
        </p:nvSpPr>
        <p:spPr>
          <a:xfrm>
            <a:off x="5715008" y="0"/>
            <a:ext cx="3428992" cy="1631216"/>
          </a:xfrm>
          <a:prstGeom prst="rect">
            <a:avLst/>
          </a:prstGeom>
        </p:spPr>
        <p:txBody>
          <a:bodyPr wrap="square">
            <a:spAutoFit/>
          </a:bodyPr>
          <a:lstStyle/>
          <a:p>
            <a:r>
              <a:rPr lang="ru-RU" sz="2000" dirty="0" smtClean="0">
                <a:solidFill>
                  <a:srgbClr val="000099"/>
                </a:solidFill>
                <a:latin typeface="Arial" pitchFamily="34" charset="0"/>
                <a:cs typeface="Arial" pitchFamily="34" charset="0"/>
              </a:rPr>
              <a:t>Нерегулярное питание, прием пищи 1-2 раза в день, еда на ночь могут свести к минимуму все ваши старания. </a:t>
            </a:r>
            <a:endParaRPr lang="ru-RU" sz="2000" dirty="0">
              <a:solidFill>
                <a:srgbClr val="000099"/>
              </a:solidFill>
              <a:latin typeface="Arial" pitchFamily="34" charset="0"/>
              <a:cs typeface="Arial" pitchFamily="34" charset="0"/>
            </a:endParaRPr>
          </a:p>
        </p:txBody>
      </p:sp>
      <p:sp>
        <p:nvSpPr>
          <p:cNvPr id="128006" name="Rectangle 6"/>
          <p:cNvSpPr>
            <a:spLocks noChangeArrowheads="1"/>
          </p:cNvSpPr>
          <p:nvPr/>
        </p:nvSpPr>
        <p:spPr bwMode="auto">
          <a:xfrm>
            <a:off x="142844" y="4071942"/>
            <a:ext cx="885831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Количество калорий можно распределить следующим образом: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 25 % в крупные приемы пищи и по 12,5 % - в легкие, то есть: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завтрак – 25 %, полдник – 12,5 %, обед – 25 %, ужин – 25 %,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последняя вечерняя еда – 12,5 %. Очень важно, чтобы ужин был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не позднее 17-18 часов, а последняя вечерняя трапеза – </a:t>
            </a:r>
          </a:p>
          <a:p>
            <a:pPr marR="0" lvl="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не позднее 19-20 часов и состояла преимущественно из свежих фруктов, стакана кефира или легкого овощного салата. </a:t>
            </a:r>
          </a:p>
          <a:p>
            <a:pPr marR="0" lvl="0" algn="ctr"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Ни в коем случае не ешьте поздно вечером, а тем более ночью. </a:t>
            </a:r>
            <a:endParaRPr kumimoji="0" lang="ru-RU" sz="2000" b="1" i="0" u="sng"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C:\Users\ekaterina.gogina\Desktop\Мои рисунки\врачи, мед.оборудов\8251_27932_1_1353389187_1.jpg"/>
          <p:cNvPicPr>
            <a:picLocks noChangeAspect="1" noChangeArrowheads="1"/>
          </p:cNvPicPr>
          <p:nvPr/>
        </p:nvPicPr>
        <p:blipFill>
          <a:blip r:embed="rId2"/>
          <a:srcRect/>
          <a:stretch>
            <a:fillRect/>
          </a:stretch>
        </p:blipFill>
        <p:spPr bwMode="auto">
          <a:xfrm>
            <a:off x="5357818" y="3829055"/>
            <a:ext cx="3786182" cy="3028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9026" name="Rectangle 2"/>
          <p:cNvSpPr>
            <a:spLocks noChangeArrowheads="1"/>
          </p:cNvSpPr>
          <p:nvPr/>
        </p:nvSpPr>
        <p:spPr bwMode="auto">
          <a:xfrm>
            <a:off x="0" y="0"/>
            <a:ext cx="870520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Эффективно ли голодание как метод избавления от ожирения?</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p:txBody>
      </p:sp>
      <p:sp>
        <p:nvSpPr>
          <p:cNvPr id="129027" name="Rectangle 3"/>
          <p:cNvSpPr>
            <a:spLocks noChangeArrowheads="1"/>
          </p:cNvSpPr>
          <p:nvPr/>
        </p:nvSpPr>
        <p:spPr bwMode="auto">
          <a:xfrm>
            <a:off x="214282" y="500042"/>
            <a:ext cx="8786874"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Без вреда для здоровья этот метод может быть применен только  после проведенного обследования и под наблюдением врача. </a:t>
            </a:r>
          </a:p>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Ни в коем случае нельзя полностью прекращать прием пищи:</a:t>
            </a:r>
          </a:p>
          <a:p>
            <a:pPr marR="0" lvl="0" algn="just" defTabSz="914400" rtl="0" eaLnBrk="1" fontAlgn="base" latinLnBrk="0" hangingPunct="1">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людям, ежедневно принимающим таблетки или уколы, </a:t>
            </a:r>
          </a:p>
          <a:p>
            <a:pPr marR="0" lvl="0" algn="just" defTabSz="914400" rtl="0" eaLnBrk="1" fontAlgn="base" latinLnBrk="0" hangingPunct="1">
              <a:lnSpc>
                <a:spcPct val="100000"/>
              </a:lnSpc>
              <a:spcBef>
                <a:spcPct val="0"/>
              </a:spcBef>
              <a:spcAft>
                <a:spcPct val="0"/>
              </a:spcAft>
              <a:buClrTx/>
              <a:buSzTx/>
              <a:buFontTx/>
              <a:buChar char="-"/>
              <a:tabLst/>
            </a:pPr>
            <a:r>
              <a:rPr lang="ru-RU" dirty="0" smtClean="0">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страдающим сахарным диабетом, </a:t>
            </a:r>
          </a:p>
          <a:p>
            <a:pPr marR="0" lvl="0" algn="just" defTabSz="914400" rtl="0" eaLnBrk="1" fontAlgn="base" latinLnBrk="0" hangingPunct="1">
              <a:lnSpc>
                <a:spcPct val="100000"/>
              </a:lnSpc>
              <a:spcBef>
                <a:spcPct val="0"/>
              </a:spcBef>
              <a:spcAft>
                <a:spcPct val="0"/>
              </a:spcAft>
              <a:buClrTx/>
              <a:buSzTx/>
              <a:buFontTx/>
              <a:buChar char="-"/>
              <a:tabLst/>
            </a:pPr>
            <a:r>
              <a:rPr lang="ru-RU" dirty="0" smtClean="0">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ишемической болезнью сердца, </a:t>
            </a:r>
          </a:p>
          <a:p>
            <a:pPr marR="0" lvl="0" algn="just" defTabSz="914400" rtl="0" eaLnBrk="1" fontAlgn="base" latinLnBrk="0" hangingPunct="1">
              <a:lnSpc>
                <a:spcPct val="100000"/>
              </a:lnSpc>
              <a:spcBef>
                <a:spcPct val="0"/>
              </a:spcBef>
              <a:spcAft>
                <a:spcPct val="0"/>
              </a:spcAft>
              <a:buClrTx/>
              <a:buSzTx/>
              <a:buFontTx/>
              <a:buChar char="-"/>
              <a:tabLst/>
            </a:pPr>
            <a:r>
              <a:rPr lang="ru-RU" dirty="0" smtClean="0">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психическими заболеваниями, </a:t>
            </a:r>
          </a:p>
          <a:p>
            <a:pPr marR="0" lvl="0" algn="just" defTabSz="914400" rtl="0" eaLnBrk="1" fontAlgn="base" latinLnBrk="0" hangingPunct="1">
              <a:lnSpc>
                <a:spcPct val="100000"/>
              </a:lnSpc>
              <a:spcBef>
                <a:spcPct val="0"/>
              </a:spcBef>
              <a:spcAft>
                <a:spcPct val="0"/>
              </a:spcAft>
              <a:buClrTx/>
              <a:buSzTx/>
              <a:buFontTx/>
              <a:buChar char="-"/>
              <a:tabLst/>
            </a:pPr>
            <a:r>
              <a:rPr lang="ru-RU" dirty="0" smtClean="0">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желчнокаменной болезнью, </a:t>
            </a:r>
          </a:p>
          <a:p>
            <a:pPr marR="0" lvl="0" algn="just" defTabSz="914400" rtl="0" eaLnBrk="1" fontAlgn="base" latinLnBrk="0" hangingPunct="1">
              <a:lnSpc>
                <a:spcPct val="100000"/>
              </a:lnSpc>
              <a:spcBef>
                <a:spcPct val="0"/>
              </a:spcBef>
              <a:spcAft>
                <a:spcPct val="0"/>
              </a:spcAft>
              <a:buClrTx/>
              <a:buSzTx/>
              <a:buFontTx/>
              <a:buChar char="-"/>
              <a:tabLst/>
            </a:pPr>
            <a:r>
              <a:rPr lang="ru-RU" dirty="0" smtClean="0">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язвенной болезнью желудка, и при многих других заболеваниях. </a:t>
            </a:r>
          </a:p>
          <a:p>
            <a:pPr marR="0" lvl="0" algn="just" defTabSz="914400" rtl="0" eaLnBrk="1" fontAlgn="base" latinLnBrk="0" hangingPunct="1">
              <a:lnSpc>
                <a:spcPct val="100000"/>
              </a:lnSpc>
              <a:spcBef>
                <a:spcPct val="0"/>
              </a:spcBef>
              <a:spcAft>
                <a:spcPct val="0"/>
              </a:spcAft>
              <a:buClrTx/>
              <a:buSzTx/>
              <a:tabLst/>
            </a:pPr>
            <a:endParaRPr lang="ru-RU" dirty="0" smtClean="0">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tabLst/>
            </a:pPr>
            <a:r>
              <a:rPr kumimoji="0" lang="ru-RU"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Так что это очень ответственное решение – начать лечить голоданием – может принять только врач!</a:t>
            </a:r>
          </a:p>
          <a:p>
            <a:pPr marR="0" lvl="0" algn="just" defTabSz="914400" rtl="0" eaLnBrk="1" fontAlgn="base" latinLnBrk="0" hangingPunct="1">
              <a:lnSpc>
                <a:spcPct val="100000"/>
              </a:lnSpc>
              <a:spcBef>
                <a:spcPct val="0"/>
              </a:spcBef>
              <a:spcAft>
                <a:spcPct val="0"/>
              </a:spcAft>
              <a:buClrTx/>
              <a:buSzTx/>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Необходимо отметить, что голодание хотя и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действенный способ избавления от ожирения,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но более чем в 80 % случаев заканчивается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тем, что при прекращении голодания в течение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нескольких месяцев вес вновь нарастает.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Однако это не дискредитирует метод сам по себе,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но надо помнить, что после прекращения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голодания человек должен соблюдать диету.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mirmam.pro/userfiles/editor/large/1517_klizma.jpg"/>
          <p:cNvPicPr>
            <a:picLocks noChangeAspect="1" noChangeArrowheads="1"/>
          </p:cNvPicPr>
          <p:nvPr/>
        </p:nvPicPr>
        <p:blipFill>
          <a:blip r:embed="rId2"/>
          <a:srcRect/>
          <a:stretch>
            <a:fillRect/>
          </a:stretch>
        </p:blipFill>
        <p:spPr bwMode="auto">
          <a:xfrm>
            <a:off x="0" y="0"/>
            <a:ext cx="3885159" cy="1928802"/>
          </a:xfrm>
          <a:prstGeom prst="rect">
            <a:avLst/>
          </a:prstGeom>
          <a:noFill/>
        </p:spPr>
      </p:pic>
      <p:pic>
        <p:nvPicPr>
          <p:cNvPr id="130052" name="Picture 4" descr="https://otvet.imgsmail.ru/download/205733683_10ddf3db952936a4022336dc470984bf_800.jpg"/>
          <p:cNvPicPr>
            <a:picLocks noChangeAspect="1" noChangeArrowheads="1"/>
          </p:cNvPicPr>
          <p:nvPr/>
        </p:nvPicPr>
        <p:blipFill>
          <a:blip r:embed="rId3"/>
          <a:srcRect/>
          <a:stretch>
            <a:fillRect/>
          </a:stretch>
        </p:blipFill>
        <p:spPr bwMode="auto">
          <a:xfrm>
            <a:off x="5908142" y="2643183"/>
            <a:ext cx="3235858" cy="1928826"/>
          </a:xfrm>
          <a:prstGeom prst="rect">
            <a:avLst/>
          </a:prstGeom>
          <a:noFill/>
        </p:spPr>
      </p:pic>
      <p:sp>
        <p:nvSpPr>
          <p:cNvPr id="16385" name="Rectangle 1"/>
          <p:cNvSpPr>
            <a:spLocks noChangeArrowheads="1"/>
          </p:cNvSpPr>
          <p:nvPr/>
        </p:nvSpPr>
        <p:spPr bwMode="auto">
          <a:xfrm>
            <a:off x="1500166" y="0"/>
            <a:ext cx="764383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Необходимо помнить, что слабительные и клизмы являются только вспомогательными средствами и не заменяют низкокалорийную  </a:t>
            </a:r>
          </a:p>
          <a:p>
            <a:pPr marR="0" lvl="0" algn="l" defTabSz="914400" rtl="0" eaLnBrk="1" fontAlgn="base" latinLnBrk="0" hangingPunct="1">
              <a:lnSpc>
                <a:spcPct val="100000"/>
              </a:lnSpc>
              <a:spcBef>
                <a:spcPct val="0"/>
              </a:spcBef>
              <a:spcAft>
                <a:spcPct val="0"/>
              </a:spcAft>
              <a:buClrTx/>
              <a:buSzTx/>
              <a:buFontTx/>
              <a:buNone/>
              <a:tabLst/>
            </a:pPr>
            <a:r>
              <a:rPr lang="ru-RU" dirty="0" smtClean="0">
                <a:solidFill>
                  <a:srgbClr val="C00000"/>
                </a:solidFill>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диету и двигательную активность. До начала приема </a:t>
            </a:r>
          </a:p>
          <a:p>
            <a:pPr marR="0" lvl="0" algn="l" defTabSz="914400" rtl="0" eaLnBrk="1" fontAlgn="base" latinLnBrk="0" hangingPunct="1">
              <a:lnSpc>
                <a:spcPct val="100000"/>
              </a:lnSpc>
              <a:spcBef>
                <a:spcPct val="0"/>
              </a:spcBef>
              <a:spcAft>
                <a:spcPct val="0"/>
              </a:spcAft>
              <a:buClrTx/>
              <a:buSzTx/>
              <a:buFontTx/>
              <a:buNone/>
              <a:tabLst/>
            </a:pPr>
            <a:r>
              <a:rPr lang="ru-RU" dirty="0" smtClean="0">
                <a:solidFill>
                  <a:srgbClr val="C00000"/>
                </a:solidFill>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лекарственных трав необходимо посоветоваться с эндокринологом,</a:t>
            </a:r>
          </a:p>
          <a:p>
            <a:pPr marR="0" lvl="0" algn="l" defTabSz="914400" rtl="0" eaLnBrk="1" fontAlgn="base" latinLnBrk="0" hangingPunct="1">
              <a:lnSpc>
                <a:spcPct val="100000"/>
              </a:lnSpc>
              <a:spcBef>
                <a:spcPct val="0"/>
              </a:spcBef>
              <a:spcAft>
                <a:spcPct val="0"/>
              </a:spcAft>
              <a:buClrTx/>
              <a:buSzTx/>
              <a:buFontTx/>
              <a:buNone/>
              <a:tabLst/>
            </a:pPr>
            <a:r>
              <a:rPr lang="ru-RU" dirty="0" smtClean="0">
                <a:solidFill>
                  <a:srgbClr val="C00000"/>
                </a:solidFill>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покупать травы можно только в аптеках. Никогда не</a:t>
            </a:r>
          </a:p>
          <a:p>
            <a:pPr marR="0" lvl="0" algn="l" defTabSz="914400" rtl="0" eaLnBrk="1" fontAlgn="base" latinLnBrk="0" hangingPunct="1">
              <a:lnSpc>
                <a:spcPct val="100000"/>
              </a:lnSpc>
              <a:spcBef>
                <a:spcPct val="0"/>
              </a:spcBef>
              <a:spcAft>
                <a:spcPct val="0"/>
              </a:spcAft>
              <a:buClrTx/>
              <a:buSzTx/>
              <a:buFontTx/>
              <a:buNone/>
              <a:tabLst/>
            </a:pPr>
            <a:r>
              <a:rPr lang="ru-RU" dirty="0" smtClean="0">
                <a:solidFill>
                  <a:srgbClr val="C00000"/>
                </a:solidFill>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покупайте смеси трав на рынках, у различного   </a:t>
            </a:r>
          </a:p>
          <a:p>
            <a:pPr marR="0" lvl="0" algn="l" defTabSz="914400" rtl="0" eaLnBrk="1" fontAlgn="base" latinLnBrk="0" hangingPunct="1">
              <a:lnSpc>
                <a:spcPct val="100000"/>
              </a:lnSpc>
              <a:spcBef>
                <a:spcPct val="0"/>
              </a:spcBef>
              <a:spcAft>
                <a:spcPct val="0"/>
              </a:spcAft>
              <a:buClrTx/>
              <a:buSzTx/>
              <a:buFontTx/>
              <a:buNone/>
              <a:tabLst/>
            </a:pPr>
            <a:r>
              <a:rPr lang="ru-RU" dirty="0" smtClean="0">
                <a:solidFill>
                  <a:srgbClr val="C00000"/>
                </a:solidFill>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рода «знахарей», поскольку невозможно дать гарантию состава, качества, чистоты (в том числе отсутствия радиационного заражения) приобретенного вами средства. </a:t>
            </a:r>
            <a:endParaRPr kumimoji="0" lang="ru-RU" b="0" i="0" u="none" strike="noStrike" cap="none" normalizeH="0" baseline="0" dirty="0" smtClean="0">
              <a:ln>
                <a:noFill/>
              </a:ln>
              <a:solidFill>
                <a:srgbClr val="C00000"/>
              </a:solidFill>
              <a:effectLst/>
              <a:latin typeface="Arial" pitchFamily="34" charset="0"/>
              <a:cs typeface="Arial" pitchFamily="34" charset="0"/>
            </a:endParaRPr>
          </a:p>
        </p:txBody>
      </p:sp>
      <p:sp>
        <p:nvSpPr>
          <p:cNvPr id="16386" name="Rectangle 2"/>
          <p:cNvSpPr>
            <a:spLocks noChangeArrowheads="1"/>
          </p:cNvSpPr>
          <p:nvPr/>
        </p:nvSpPr>
        <p:spPr bwMode="auto">
          <a:xfrm>
            <a:off x="0" y="2643182"/>
            <a:ext cx="592932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Важно запомнить: некоторые рекомендательные средства содержат тироксин – гормон щитовидной железы. Этот гормон резко усиливает обмен веществ и действительно способен в случаях использования его в больших дозах вызвать снижение веса. Однако при этом надо учитывать, что тироксин усиливает работу сердца, увеличивает потребность организма в</a:t>
            </a:r>
            <a:endParaRPr kumimoji="0" lang="ru-RU" b="0" i="0" u="none" strike="noStrike" cap="none" normalizeH="0" baseline="0" dirty="0" smtClean="0">
              <a:ln>
                <a:noFill/>
              </a:ln>
              <a:solidFill>
                <a:srgbClr val="006600"/>
              </a:solidFill>
              <a:effectLst/>
              <a:latin typeface="Arial" pitchFamily="34" charset="0"/>
              <a:cs typeface="Arial" pitchFamily="34" charset="0"/>
            </a:endParaRPr>
          </a:p>
        </p:txBody>
      </p:sp>
      <p:sp>
        <p:nvSpPr>
          <p:cNvPr id="6" name="Прямоугольник 5"/>
          <p:cNvSpPr/>
          <p:nvPr/>
        </p:nvSpPr>
        <p:spPr>
          <a:xfrm>
            <a:off x="0" y="4572008"/>
            <a:ext cx="9144000" cy="1754326"/>
          </a:xfrm>
          <a:prstGeom prst="rect">
            <a:avLst/>
          </a:prstGeom>
        </p:spPr>
        <p:txBody>
          <a:bodyPr wrap="square">
            <a:spAutoFit/>
          </a:bodyPr>
          <a:lstStyle/>
          <a:p>
            <a:r>
              <a:rPr lang="ru-RU" dirty="0" smtClean="0">
                <a:solidFill>
                  <a:srgbClr val="006600"/>
                </a:solidFill>
                <a:latin typeface="Arial" pitchFamily="34" charset="0"/>
                <a:ea typeface="Times New Roman" pitchFamily="18" charset="0"/>
                <a:cs typeface="Arial" pitchFamily="34" charset="0"/>
              </a:rPr>
              <a:t>кислороде, что сопровождается повышением артериального давления, появлением сердцебиения. При этом может появиться общее возбуждение, дрожь в руках и во всем теле, нарушается сон. У людей более старшего возраста использование тироксина может привести к грозным последствиям – развитию инфаркта миокарда, инсульта, нарушений ритма сердца и ко многим другим негативным явлениям.</a:t>
            </a:r>
            <a:endParaRPr lang="ru-RU" dirty="0">
              <a:solidFill>
                <a:srgbClr val="006600"/>
              </a:solidFill>
            </a:endParaRPr>
          </a:p>
        </p:txBody>
      </p:sp>
      <p:sp>
        <p:nvSpPr>
          <p:cNvPr id="7" name="Прямоугольник 6"/>
          <p:cNvSpPr/>
          <p:nvPr/>
        </p:nvSpPr>
        <p:spPr>
          <a:xfrm>
            <a:off x="1285852" y="6215082"/>
            <a:ext cx="7858148" cy="461665"/>
          </a:xfrm>
          <a:prstGeom prst="rect">
            <a:avLst/>
          </a:prstGeom>
        </p:spPr>
        <p:txBody>
          <a:bodyPr wrap="square">
            <a:spAutoFit/>
          </a:bodyPr>
          <a:lstStyle/>
          <a:p>
            <a:r>
              <a:rPr lang="ru-RU" sz="2400" b="1" u="sng" dirty="0" smtClean="0">
                <a:solidFill>
                  <a:srgbClr val="FF0000"/>
                </a:solidFill>
              </a:rPr>
              <a:t>Идеального лекарственного средства для похудания нет. </a:t>
            </a:r>
            <a:endParaRPr lang="ru-RU" sz="2400" b="1" u="sng" dirty="0">
              <a:solidFill>
                <a:srgbClr val="FF00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714348" y="357166"/>
          <a:ext cx="6858048" cy="6309360"/>
        </p:xfrm>
        <a:graphic>
          <a:graphicData uri="http://schemas.openxmlformats.org/drawingml/2006/table">
            <a:tbl>
              <a:tblPr/>
              <a:tblGrid>
                <a:gridCol w="3428666"/>
                <a:gridCol w="3429382"/>
              </a:tblGrid>
              <a:tr h="220525">
                <a:tc gridSpan="2">
                  <a:txBody>
                    <a:bodyPr/>
                    <a:lstStyle/>
                    <a:p>
                      <a:pPr algn="ctr">
                        <a:spcAft>
                          <a:spcPts val="0"/>
                        </a:spcAft>
                      </a:pPr>
                      <a:r>
                        <a:rPr lang="ru-RU" sz="1800" b="1" dirty="0">
                          <a:latin typeface="Arial" pitchFamily="34" charset="0"/>
                          <a:ea typeface="Times New Roman"/>
                          <a:cs typeface="Arial" pitchFamily="34" charset="0"/>
                        </a:rPr>
                        <a:t>Мясо и мясопродукты</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r>
              <a:tr h="220525">
                <a:tc>
                  <a:txBody>
                    <a:bodyPr/>
                    <a:lstStyle/>
                    <a:p>
                      <a:pPr algn="just">
                        <a:spcAft>
                          <a:spcPts val="0"/>
                        </a:spcAft>
                      </a:pPr>
                      <a:r>
                        <a:rPr lang="ru-RU" sz="1800" dirty="0">
                          <a:latin typeface="Arial" pitchFamily="34" charset="0"/>
                          <a:ea typeface="Times New Roman"/>
                          <a:cs typeface="Arial" pitchFamily="34" charset="0"/>
                        </a:rPr>
                        <a:t>куриной грудки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=1/2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грудки индейки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=1/2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говяжьих почек</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=1/2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говяжьей печени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=1/2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телятины для жарки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=1/2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говядины постной </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=1/2 маленькой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жаркого из говядины</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=1/3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свиной отбивной</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=&lt;1/3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баранины </a:t>
                      </a:r>
                      <a:r>
                        <a:rPr lang="ru-RU" sz="1800" dirty="0" err="1">
                          <a:latin typeface="Arial" pitchFamily="34" charset="0"/>
                          <a:ea typeface="Times New Roman"/>
                          <a:cs typeface="Arial" pitchFamily="34" charset="0"/>
                        </a:rPr>
                        <a:t>среднежирной</a:t>
                      </a:r>
                      <a:endParaRPr lang="ru-RU" sz="1800" dirty="0">
                        <a:latin typeface="Arial" pitchFamily="34" charset="0"/>
                        <a:ea typeface="Times New Roman"/>
                        <a:cs typeface="Arial" pitchFamily="34" charset="0"/>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=1/3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ветчины </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 1 большой ломтик </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азу</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=1/5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err="1">
                          <a:latin typeface="Arial" pitchFamily="34" charset="0"/>
                          <a:ea typeface="Times New Roman"/>
                          <a:cs typeface="Arial" pitchFamily="34" charset="0"/>
                        </a:rPr>
                        <a:t>шпикачек</a:t>
                      </a:r>
                      <a:endParaRPr lang="ru-RU" sz="1800" dirty="0">
                        <a:latin typeface="Arial" pitchFamily="34" charset="0"/>
                        <a:ea typeface="Times New Roman"/>
                        <a:cs typeface="Arial" pitchFamily="34" charset="0"/>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=1/5 штуки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сосисок пикантных </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=1/5 штуки </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60048">
                <a:tc gridSpan="2">
                  <a:txBody>
                    <a:bodyPr/>
                    <a:lstStyle/>
                    <a:p>
                      <a:pPr algn="ctr">
                        <a:spcAft>
                          <a:spcPts val="0"/>
                        </a:spcAft>
                      </a:pPr>
                      <a:r>
                        <a:rPr lang="ru-RU" sz="1800" b="1" dirty="0">
                          <a:latin typeface="Arial" pitchFamily="34" charset="0"/>
                          <a:ea typeface="Times New Roman"/>
                          <a:cs typeface="Arial" pitchFamily="34" charset="0"/>
                        </a:rPr>
                        <a:t>Рыба</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endParaRPr lang="ru-RU"/>
                    </a:p>
                  </a:txBody>
                  <a:tcPr/>
                </a:tc>
              </a:tr>
              <a:tr h="220525">
                <a:tc>
                  <a:txBody>
                    <a:bodyPr/>
                    <a:lstStyle/>
                    <a:p>
                      <a:pPr algn="just">
                        <a:spcAft>
                          <a:spcPts val="0"/>
                        </a:spcAft>
                      </a:pPr>
                      <a:r>
                        <a:rPr lang="ru-RU" sz="1800" dirty="0" smtClean="0">
                          <a:latin typeface="Arial" pitchFamily="34" charset="0"/>
                          <a:ea typeface="Times New Roman"/>
                          <a:cs typeface="Arial" pitchFamily="34" charset="0"/>
                        </a:rPr>
                        <a:t>филе </a:t>
                      </a:r>
                      <a:r>
                        <a:rPr lang="ru-RU" sz="1800" dirty="0">
                          <a:latin typeface="Arial" pitchFamily="34" charset="0"/>
                          <a:ea typeface="Times New Roman"/>
                          <a:cs typeface="Arial" pitchFamily="34" charset="0"/>
                        </a:rPr>
                        <a:t>трески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=3/4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dirty="0" smtClean="0">
                          <a:latin typeface="Arial" pitchFamily="34" charset="0"/>
                          <a:ea typeface="Times New Roman"/>
                          <a:cs typeface="Arial" pitchFamily="34" charset="0"/>
                        </a:rPr>
                        <a:t>филе окуня</a:t>
                      </a:r>
                      <a:endParaRPr lang="ru-RU" sz="1800" dirty="0">
                        <a:latin typeface="Arial" pitchFamily="34" charset="0"/>
                        <a:ea typeface="Times New Roman"/>
                        <a:cs typeface="Arial" pitchFamily="34" charset="0"/>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=3/4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a:latin typeface="Arial" pitchFamily="34" charset="0"/>
                          <a:ea typeface="Times New Roman"/>
                          <a:cs typeface="Arial" pitchFamily="34" charset="0"/>
                        </a:rPr>
                        <a:t>филе морской кабалы</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=3/4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dirty="0" smtClean="0">
                          <a:latin typeface="Arial" pitchFamily="34" charset="0"/>
                          <a:ea typeface="Times New Roman"/>
                          <a:cs typeface="Arial" pitchFamily="34" charset="0"/>
                        </a:rPr>
                        <a:t>филе </a:t>
                      </a:r>
                      <a:r>
                        <a:rPr lang="ru-RU" sz="1800" dirty="0">
                          <a:latin typeface="Arial" pitchFamily="34" charset="0"/>
                          <a:ea typeface="Times New Roman"/>
                          <a:cs typeface="Arial" pitchFamily="34" charset="0"/>
                        </a:rPr>
                        <a:t>судака</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=3/4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a:latin typeface="Arial" pitchFamily="34" charset="0"/>
                          <a:ea typeface="Times New Roman"/>
                          <a:cs typeface="Arial" pitchFamily="34" charset="0"/>
                        </a:rPr>
                        <a:t>филе морского окуня</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=1/2 большой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a:latin typeface="Arial" pitchFamily="34" charset="0"/>
                          <a:ea typeface="Times New Roman"/>
                          <a:cs typeface="Arial" pitchFamily="34" charset="0"/>
                        </a:rPr>
                        <a:t>рыбных биточков</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a:latin typeface="Arial" pitchFamily="34" charset="0"/>
                          <a:ea typeface="Times New Roman"/>
                          <a:cs typeface="Arial" pitchFamily="34" charset="0"/>
                        </a:rPr>
                        <a:t>=1/2 упаковки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a:latin typeface="Arial" pitchFamily="34" charset="0"/>
                          <a:ea typeface="Times New Roman"/>
                          <a:cs typeface="Arial" pitchFamily="34" charset="0"/>
                        </a:rPr>
                        <a:t>рыбных палочек</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=1/3 упаковки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20525">
                <a:tc>
                  <a:txBody>
                    <a:bodyPr/>
                    <a:lstStyle/>
                    <a:p>
                      <a:pPr algn="just">
                        <a:spcAft>
                          <a:spcPts val="0"/>
                        </a:spcAft>
                      </a:pPr>
                      <a:r>
                        <a:rPr lang="ru-RU" sz="1800" dirty="0">
                          <a:latin typeface="Arial" pitchFamily="34" charset="0"/>
                          <a:ea typeface="Times New Roman"/>
                          <a:cs typeface="Arial" pitchFamily="34" charset="0"/>
                        </a:rPr>
                        <a:t>шпрот копченых</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-1/2 маленькой порции</a:t>
                      </a: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3" name="12-конечная звезда 2"/>
          <p:cNvSpPr/>
          <p:nvPr/>
        </p:nvSpPr>
        <p:spPr>
          <a:xfrm rot="1453322">
            <a:off x="6604017" y="116247"/>
            <a:ext cx="2335482" cy="2397169"/>
          </a:xfrm>
          <a:prstGeom prst="star12">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ru-RU" sz="2000" b="1" dirty="0" smtClean="0">
                <a:solidFill>
                  <a:schemeClr val="tx1"/>
                </a:solidFill>
                <a:latin typeface="Arial" pitchFamily="34" charset="0"/>
                <a:ea typeface="Times New Roman" pitchFamily="18" charset="0"/>
                <a:cs typeface="Arial" pitchFamily="34" charset="0"/>
              </a:rPr>
              <a:t>100 калорий – это</a:t>
            </a:r>
            <a:endParaRPr lang="ru-RU" sz="2000" dirty="0" smtClean="0">
              <a:solidFill>
                <a:schemeClr val="tx1"/>
              </a:solidFill>
              <a:latin typeface="Arial" pitchFamily="34" charset="0"/>
              <a:cs typeface="Arial"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85720" y="357166"/>
          <a:ext cx="7215238" cy="5760720"/>
        </p:xfrm>
        <a:graphic>
          <a:graphicData uri="http://schemas.openxmlformats.org/drawingml/2006/table">
            <a:tbl>
              <a:tblPr/>
              <a:tblGrid>
                <a:gridCol w="3714776"/>
                <a:gridCol w="642942"/>
                <a:gridCol w="2857520"/>
              </a:tblGrid>
              <a:tr h="193524">
                <a:tc gridSpan="3">
                  <a:txBody>
                    <a:bodyPr/>
                    <a:lstStyle/>
                    <a:p>
                      <a:pPr algn="ctr">
                        <a:spcAft>
                          <a:spcPts val="0"/>
                        </a:spcAft>
                      </a:pPr>
                      <a:r>
                        <a:rPr lang="ru-RU" sz="1800" b="1" dirty="0">
                          <a:latin typeface="Arial" pitchFamily="34" charset="0"/>
                          <a:ea typeface="Times New Roman"/>
                          <a:cs typeface="Arial" pitchFamily="34" charset="0"/>
                        </a:rPr>
                        <a:t>Молочные продукты</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hMerge="1">
                  <a:txBody>
                    <a:bodyPr/>
                    <a:lstStyle/>
                    <a:p>
                      <a:endParaRPr lang="ru-RU"/>
                    </a:p>
                  </a:txBody>
                  <a:tcPr/>
                </a:tc>
                <a:tc hMerge="1">
                  <a:txBody>
                    <a:bodyPr/>
                    <a:lstStyle/>
                    <a:p>
                      <a:endParaRPr lang="ru-RU"/>
                    </a:p>
                  </a:txBody>
                  <a:tcPr/>
                </a:tc>
              </a:tr>
              <a:tr h="193524">
                <a:tc gridSpan="2">
                  <a:txBody>
                    <a:bodyPr/>
                    <a:lstStyle/>
                    <a:p>
                      <a:pPr algn="just">
                        <a:spcAft>
                          <a:spcPts val="0"/>
                        </a:spcAft>
                      </a:pPr>
                      <a:r>
                        <a:rPr lang="ru-RU" sz="1800" dirty="0">
                          <a:latin typeface="Arial" pitchFamily="34" charset="0"/>
                          <a:ea typeface="Times New Roman"/>
                          <a:cs typeface="Arial" pitchFamily="34" charset="0"/>
                        </a:rPr>
                        <a:t>молока обезжиренного</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=&gt;1/4 л</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2">
                  <a:txBody>
                    <a:bodyPr/>
                    <a:lstStyle/>
                    <a:p>
                      <a:pPr algn="just">
                        <a:spcAft>
                          <a:spcPts val="0"/>
                        </a:spcAft>
                      </a:pPr>
                      <a:r>
                        <a:rPr lang="ru-RU" sz="1800" dirty="0">
                          <a:latin typeface="Arial" pitchFamily="34" charset="0"/>
                          <a:ea typeface="Times New Roman"/>
                          <a:cs typeface="Arial" pitchFamily="34" charset="0"/>
                        </a:rPr>
                        <a:t>йогурта (1% жирности)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a:latin typeface="Arial" pitchFamily="34" charset="0"/>
                          <a:ea typeface="Times New Roman"/>
                          <a:cs typeface="Arial" pitchFamily="34" charset="0"/>
                        </a:rPr>
                        <a:t>=1 ¼ стаканчика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2">
                  <a:txBody>
                    <a:bodyPr/>
                    <a:lstStyle/>
                    <a:p>
                      <a:pPr algn="just">
                        <a:spcAft>
                          <a:spcPts val="0"/>
                        </a:spcAft>
                      </a:pPr>
                      <a:r>
                        <a:rPr lang="ru-RU" sz="1800" dirty="0" smtClean="0">
                          <a:latin typeface="Arial" pitchFamily="34" charset="0"/>
                          <a:ea typeface="Times New Roman"/>
                          <a:cs typeface="Arial" pitchFamily="34" charset="0"/>
                        </a:rPr>
                        <a:t>простокваши</a:t>
                      </a: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a:latin typeface="Arial" pitchFamily="34" charset="0"/>
                          <a:ea typeface="Times New Roman"/>
                          <a:cs typeface="Arial" pitchFamily="34" charset="0"/>
                        </a:rPr>
                        <a:t>=&gt;1/8 л</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2">
                  <a:txBody>
                    <a:bodyPr/>
                    <a:lstStyle/>
                    <a:p>
                      <a:pPr algn="just">
                        <a:spcAft>
                          <a:spcPts val="0"/>
                        </a:spcAft>
                      </a:pPr>
                      <a:r>
                        <a:rPr lang="ru-RU" sz="1800" dirty="0">
                          <a:latin typeface="Arial" pitchFamily="34" charset="0"/>
                          <a:ea typeface="Times New Roman"/>
                          <a:cs typeface="Arial" pitchFamily="34" charset="0"/>
                        </a:rPr>
                        <a:t>молока цельного (3,6% жирности)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=&gt;1/8 л</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2">
                  <a:txBody>
                    <a:bodyPr/>
                    <a:lstStyle/>
                    <a:p>
                      <a:pPr algn="just">
                        <a:spcAft>
                          <a:spcPts val="0"/>
                        </a:spcAft>
                      </a:pPr>
                      <a:r>
                        <a:rPr lang="ru-RU" sz="1800" dirty="0">
                          <a:latin typeface="Arial" pitchFamily="34" charset="0"/>
                          <a:ea typeface="Times New Roman"/>
                          <a:cs typeface="Arial" pitchFamily="34" charset="0"/>
                        </a:rPr>
                        <a:t>фруктового йогурта (1%жирности)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=3/4 стаканчика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2">
                  <a:txBody>
                    <a:bodyPr/>
                    <a:lstStyle/>
                    <a:p>
                      <a:pPr algn="just">
                        <a:spcAft>
                          <a:spcPts val="0"/>
                        </a:spcAft>
                      </a:pPr>
                      <a:r>
                        <a:rPr lang="ru-RU" sz="1800" dirty="0">
                          <a:latin typeface="Arial" pitchFamily="34" charset="0"/>
                          <a:ea typeface="Times New Roman"/>
                          <a:cs typeface="Arial" pitchFamily="34" charset="0"/>
                        </a:rPr>
                        <a:t>сливочного йогурта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a:latin typeface="Arial" pitchFamily="34" charset="0"/>
                          <a:ea typeface="Times New Roman"/>
                          <a:cs typeface="Arial" pitchFamily="34" charset="0"/>
                        </a:rPr>
                        <a:t>=&lt;1/2 стаканчика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2">
                  <a:txBody>
                    <a:bodyPr/>
                    <a:lstStyle/>
                    <a:p>
                      <a:pPr algn="just">
                        <a:spcAft>
                          <a:spcPts val="0"/>
                        </a:spcAft>
                      </a:pPr>
                      <a:r>
                        <a:rPr lang="ru-RU" sz="1800" dirty="0">
                          <a:latin typeface="Arial" pitchFamily="34" charset="0"/>
                          <a:ea typeface="Times New Roman"/>
                          <a:cs typeface="Arial" pitchFamily="34" charset="0"/>
                        </a:rPr>
                        <a:t>сливок для кофе (15% жирности)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=&gt;11½ чайной ложки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3524">
                <a:tc gridSpan="3">
                  <a:txBody>
                    <a:bodyPr/>
                    <a:lstStyle/>
                    <a:p>
                      <a:pPr algn="ctr">
                        <a:spcAft>
                          <a:spcPts val="0"/>
                        </a:spcAft>
                      </a:pPr>
                      <a:r>
                        <a:rPr lang="ru-RU" sz="1800" b="1" dirty="0">
                          <a:latin typeface="Arial" pitchFamily="34" charset="0"/>
                          <a:ea typeface="Times New Roman"/>
                          <a:cs typeface="Arial" pitchFamily="34" charset="0"/>
                        </a:rPr>
                        <a:t>Фрукты</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ru-RU"/>
                    </a:p>
                  </a:txBody>
                  <a:tcPr/>
                </a:tc>
                <a:tc hMerge="1">
                  <a:txBody>
                    <a:bodyPr/>
                    <a:lstStyle/>
                    <a:p>
                      <a:endParaRPr lang="ru-RU"/>
                    </a:p>
                  </a:txBody>
                  <a:tcPr/>
                </a:tc>
              </a:tr>
              <a:tr h="193524">
                <a:tc>
                  <a:txBody>
                    <a:bodyPr/>
                    <a:lstStyle/>
                    <a:p>
                      <a:pPr algn="just">
                        <a:spcAft>
                          <a:spcPts val="0"/>
                        </a:spcAft>
                      </a:pPr>
                      <a:r>
                        <a:rPr lang="ru-RU" sz="1800" dirty="0">
                          <a:latin typeface="Arial" pitchFamily="34" charset="0"/>
                          <a:ea typeface="Times New Roman"/>
                          <a:cs typeface="Arial" pitchFamily="34" charset="0"/>
                        </a:rPr>
                        <a:t>арбуза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3 порции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a:latin typeface="Arial" pitchFamily="34" charset="0"/>
                          <a:ea typeface="Times New Roman"/>
                          <a:cs typeface="Arial" pitchFamily="34" charset="0"/>
                        </a:rPr>
                        <a:t>лимонов</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=4 штуки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a:latin typeface="Arial" pitchFamily="34" charset="0"/>
                          <a:ea typeface="Times New Roman"/>
                          <a:cs typeface="Arial" pitchFamily="34" charset="0"/>
                        </a:rPr>
                        <a:t>мандаринов</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a:latin typeface="Arial" pitchFamily="34" charset="0"/>
                          <a:ea typeface="Times New Roman"/>
                          <a:cs typeface="Arial" pitchFamily="34" charset="0"/>
                        </a:rPr>
                        <a:t>=5 ½ штуки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a:latin typeface="Arial" pitchFamily="34" charset="0"/>
                          <a:ea typeface="Times New Roman"/>
                          <a:cs typeface="Arial" pitchFamily="34" charset="0"/>
                        </a:rPr>
                        <a:t>дыни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2 порции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a:latin typeface="Arial" pitchFamily="34" charset="0"/>
                          <a:ea typeface="Times New Roman"/>
                          <a:cs typeface="Arial" pitchFamily="34" charset="0"/>
                        </a:rPr>
                        <a:t>садовой земляники (клубники)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a:latin typeface="Arial" pitchFamily="34" charset="0"/>
                          <a:ea typeface="Times New Roman"/>
                          <a:cs typeface="Arial" pitchFamily="34" charset="0"/>
                        </a:rPr>
                        <a:t>=39 ягод</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малины</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147 ягод</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апельсинов</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=2 небольших плода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персиков</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1 ½ плода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яблок</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=2 небольших плода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кураги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=5 ½ штуки</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крыжовника</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=40 ягод</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just">
                        <a:spcAft>
                          <a:spcPts val="0"/>
                        </a:spcAft>
                      </a:pPr>
                      <a:r>
                        <a:rPr lang="ru-RU" sz="1800" dirty="0">
                          <a:latin typeface="Arial" pitchFamily="34" charset="0"/>
                          <a:ea typeface="Times New Roman"/>
                          <a:cs typeface="Arial" pitchFamily="34" charset="0"/>
                        </a:rPr>
                        <a:t>груш</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=1 большая</a:t>
                      </a: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62204" marR="622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12-конечная звезда 2"/>
          <p:cNvSpPr/>
          <p:nvPr/>
        </p:nvSpPr>
        <p:spPr>
          <a:xfrm rot="1453322">
            <a:off x="6246826" y="2516689"/>
            <a:ext cx="2335482" cy="2397169"/>
          </a:xfrm>
          <a:prstGeom prst="star12">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ru-RU" sz="2000" b="1" dirty="0" smtClean="0">
                <a:solidFill>
                  <a:schemeClr val="tx1"/>
                </a:solidFill>
                <a:latin typeface="Arial" pitchFamily="34" charset="0"/>
                <a:ea typeface="Times New Roman" pitchFamily="18" charset="0"/>
                <a:cs typeface="Arial" pitchFamily="34" charset="0"/>
              </a:rPr>
              <a:t>100 калорий – это</a:t>
            </a:r>
            <a:endParaRPr lang="ru-RU" sz="2000" dirty="0" smtClean="0">
              <a:solidFill>
                <a:schemeClr val="tx1"/>
              </a:solidFill>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57158" y="357166"/>
          <a:ext cx="8286807" cy="6035040"/>
        </p:xfrm>
        <a:graphic>
          <a:graphicData uri="http://schemas.openxmlformats.org/drawingml/2006/table">
            <a:tbl>
              <a:tblPr/>
              <a:tblGrid>
                <a:gridCol w="4429156"/>
                <a:gridCol w="714380"/>
                <a:gridCol w="3143271"/>
              </a:tblGrid>
              <a:tr h="127000">
                <a:tc gridSpan="3">
                  <a:txBody>
                    <a:bodyPr/>
                    <a:lstStyle/>
                    <a:p>
                      <a:pPr algn="ctr">
                        <a:spcAft>
                          <a:spcPts val="0"/>
                        </a:spcAft>
                      </a:pPr>
                      <a:r>
                        <a:rPr lang="ru-RU" sz="1800" b="1" dirty="0">
                          <a:latin typeface="Arial" pitchFamily="34" charset="0"/>
                          <a:ea typeface="Times New Roman"/>
                          <a:cs typeface="Arial" pitchFamily="34" charset="0"/>
                        </a:rPr>
                        <a:t>Овощи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ru-RU"/>
                    </a:p>
                  </a:txBody>
                  <a:tcPr/>
                </a:tc>
                <a:tc hMerge="1">
                  <a:txBody>
                    <a:bodyPr/>
                    <a:lstStyle/>
                    <a:p>
                      <a:endParaRPr lang="ru-RU"/>
                    </a:p>
                  </a:txBody>
                  <a:tcPr/>
                </a:tc>
              </a:tr>
              <a:tr h="127000">
                <a:tc>
                  <a:txBody>
                    <a:bodyPr/>
                    <a:lstStyle/>
                    <a:p>
                      <a:pPr algn="just">
                        <a:spcAft>
                          <a:spcPts val="0"/>
                        </a:spcAft>
                      </a:pPr>
                      <a:r>
                        <a:rPr lang="ru-RU" sz="1800" dirty="0">
                          <a:latin typeface="Arial" pitchFamily="34" charset="0"/>
                          <a:ea typeface="Times New Roman"/>
                          <a:cs typeface="Arial" pitchFamily="34" charset="0"/>
                        </a:rPr>
                        <a:t>огурцов</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=2 ½ штуки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редиски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=49 штук</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баклажан</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=3 ¾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помидоров</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=4 ½ штуки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квашеной капусты</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=3 1/3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белых грибов</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=2 3/4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капусты белокочанной </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2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сладкой кукурузы</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2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сладкого зеленого горошка</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=1 большая порция</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картофеля</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2 небольших клубня</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сои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 ½ небольшой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a:txBody>
                    <a:bodyPr/>
                    <a:lstStyle/>
                    <a:p>
                      <a:pPr algn="just">
                        <a:spcAft>
                          <a:spcPts val="0"/>
                        </a:spcAft>
                      </a:pPr>
                      <a:r>
                        <a:rPr lang="ru-RU" sz="1800" dirty="0">
                          <a:latin typeface="Arial" pitchFamily="34" charset="0"/>
                          <a:ea typeface="Times New Roman"/>
                          <a:cs typeface="Arial" pitchFamily="34" charset="0"/>
                        </a:rPr>
                        <a:t>картофельных чипсов</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gridSpan="2">
                  <a:txBody>
                    <a:bodyPr/>
                    <a:lstStyle/>
                    <a:p>
                      <a:pPr algn="just">
                        <a:spcAft>
                          <a:spcPts val="0"/>
                        </a:spcAft>
                      </a:pPr>
                      <a:r>
                        <a:rPr lang="ru-RU" sz="1800" dirty="0">
                          <a:latin typeface="Arial" pitchFamily="34" charset="0"/>
                          <a:ea typeface="Times New Roman"/>
                          <a:cs typeface="Arial" pitchFamily="34" charset="0"/>
                        </a:rPr>
                        <a:t>=10 штук</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pPr algn="just">
                        <a:spcAft>
                          <a:spcPts val="0"/>
                        </a:spcAft>
                      </a:pPr>
                      <a:endParaRPr lang="ru-RU" sz="1800" dirty="0">
                        <a:latin typeface="Arial" pitchFamily="34" charset="0"/>
                        <a:ea typeface="Times New Roman"/>
                        <a:cs typeface="Arial" pitchFamily="34" charset="0"/>
                      </a:endParaRP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27000">
                <a:tc gridSpan="3">
                  <a:txBody>
                    <a:bodyPr/>
                    <a:lstStyle/>
                    <a:p>
                      <a:pPr algn="ctr">
                        <a:spcAft>
                          <a:spcPts val="0"/>
                        </a:spcAft>
                      </a:pPr>
                      <a:r>
                        <a:rPr lang="ru-RU" sz="1800" b="1" dirty="0" smtClean="0">
                          <a:latin typeface="Arial" pitchFamily="34" charset="0"/>
                          <a:ea typeface="Times New Roman"/>
                          <a:cs typeface="Arial" pitchFamily="34" charset="0"/>
                        </a:rPr>
                        <a:t>Хлеб</a:t>
                      </a:r>
                      <a:r>
                        <a:rPr lang="ru-RU" sz="1800" b="1" dirty="0">
                          <a:latin typeface="Arial" pitchFamily="34" charset="0"/>
                          <a:ea typeface="Times New Roman"/>
                          <a:cs typeface="Arial" pitchFamily="34" charset="0"/>
                        </a:rPr>
                        <a:t>, крупы</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endParaRPr lang="ru-RU"/>
                    </a:p>
                  </a:txBody>
                  <a:tcPr/>
                </a:tc>
                <a:tc hMerge="1">
                  <a:txBody>
                    <a:bodyPr/>
                    <a:lstStyle/>
                    <a:p>
                      <a:endParaRPr lang="ru-RU" dirty="0"/>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вареного нешлифованного риса</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=1 ½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вареного шлифованного риса</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 1 большая порция</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вареных макаронных изделий</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=1/3 порции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254000">
                <a:tc gridSpan="2">
                  <a:txBody>
                    <a:bodyPr/>
                    <a:lstStyle/>
                    <a:p>
                      <a:pPr algn="just">
                        <a:spcAft>
                          <a:spcPts val="0"/>
                        </a:spcAft>
                      </a:pPr>
                      <a:r>
                        <a:rPr lang="ru-RU" sz="1800" dirty="0">
                          <a:latin typeface="Arial" pitchFamily="34" charset="0"/>
                          <a:ea typeface="Times New Roman"/>
                          <a:cs typeface="Arial" pitchFamily="34" charset="0"/>
                        </a:rPr>
                        <a:t>ржаного хлеба с добавлением цельных зерен</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=1 ломтик</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пшеничных отрубей</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=5 столовых ложек</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белого хлеба</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 1 толстый ломтик</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ржаных хлопьев</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=3 столовые ложки</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27000">
                <a:tc gridSpan="2">
                  <a:txBody>
                    <a:bodyPr/>
                    <a:lstStyle/>
                    <a:p>
                      <a:pPr algn="just">
                        <a:spcAft>
                          <a:spcPts val="0"/>
                        </a:spcAft>
                      </a:pPr>
                      <a:r>
                        <a:rPr lang="ru-RU" sz="1800" dirty="0">
                          <a:latin typeface="Arial" pitchFamily="34" charset="0"/>
                          <a:ea typeface="Times New Roman"/>
                          <a:cs typeface="Arial" pitchFamily="34" charset="0"/>
                        </a:rPr>
                        <a:t>каравая пшеничного</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ru-RU"/>
                    </a:p>
                  </a:txBody>
                  <a:tcPr/>
                </a:tc>
                <a:tc>
                  <a:txBody>
                    <a:bodyPr/>
                    <a:lstStyle/>
                    <a:p>
                      <a:pPr algn="just">
                        <a:spcAft>
                          <a:spcPts val="0"/>
                        </a:spcAft>
                      </a:pPr>
                      <a:r>
                        <a:rPr lang="ru-RU" sz="1800" dirty="0">
                          <a:latin typeface="Arial" pitchFamily="34" charset="0"/>
                          <a:ea typeface="Times New Roman"/>
                          <a:cs typeface="Arial" pitchFamily="34" charset="0"/>
                        </a:rPr>
                        <a:t>=1 тонкий ломтик</a:t>
                      </a:r>
                    </a:p>
                  </a:txBody>
                  <a:tcPr marL="40821" marR="408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3" name="12-конечная звезда 2"/>
          <p:cNvSpPr/>
          <p:nvPr/>
        </p:nvSpPr>
        <p:spPr>
          <a:xfrm rot="1453322">
            <a:off x="6604017" y="230673"/>
            <a:ext cx="2335482" cy="2397169"/>
          </a:xfrm>
          <a:prstGeom prst="star12">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ru-RU" sz="2000" b="1" dirty="0" smtClean="0">
                <a:solidFill>
                  <a:schemeClr val="tx1"/>
                </a:solidFill>
                <a:latin typeface="Arial" pitchFamily="34" charset="0"/>
                <a:ea typeface="Times New Roman" pitchFamily="18" charset="0"/>
                <a:cs typeface="Arial" pitchFamily="34" charset="0"/>
              </a:rPr>
              <a:t>100 калорий – это</a:t>
            </a:r>
            <a:endParaRPr lang="ru-RU" sz="2000" dirty="0" smtClean="0">
              <a:solidFill>
                <a:schemeClr val="tx1"/>
              </a:solidFill>
              <a:latin typeface="Arial" pitchFamily="34" charset="0"/>
              <a:cs typeface="Arial"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14282" y="142852"/>
          <a:ext cx="6929486" cy="2468880"/>
        </p:xfrm>
        <a:graphic>
          <a:graphicData uri="http://schemas.openxmlformats.org/drawingml/2006/table">
            <a:tbl>
              <a:tblPr/>
              <a:tblGrid>
                <a:gridCol w="3143272"/>
                <a:gridCol w="3786214"/>
              </a:tblGrid>
              <a:tr h="0">
                <a:tc gridSpan="2">
                  <a:txBody>
                    <a:bodyPr/>
                    <a:lstStyle/>
                    <a:p>
                      <a:pPr algn="ctr">
                        <a:spcAft>
                          <a:spcPts val="0"/>
                        </a:spcAft>
                      </a:pPr>
                      <a:r>
                        <a:rPr lang="ru-RU" sz="1800" b="1" dirty="0">
                          <a:latin typeface="Arial" pitchFamily="34" charset="0"/>
                          <a:ea typeface="Times New Roman"/>
                          <a:cs typeface="Arial" pitchFamily="34" charset="0"/>
                        </a:rPr>
                        <a:t>Сласти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endParaRPr lang="ru-RU"/>
                    </a:p>
                  </a:txBody>
                  <a:tcPr/>
                </a:tc>
              </a:tr>
              <a:tr h="0">
                <a:tc>
                  <a:txBody>
                    <a:bodyPr/>
                    <a:lstStyle/>
                    <a:p>
                      <a:pPr algn="just">
                        <a:spcAft>
                          <a:spcPts val="0"/>
                        </a:spcAft>
                      </a:pPr>
                      <a:r>
                        <a:rPr lang="ru-RU" sz="1800" dirty="0">
                          <a:latin typeface="Arial" pitchFamily="34" charset="0"/>
                          <a:ea typeface="Times New Roman"/>
                          <a:cs typeface="Arial" pitchFamily="34" charset="0"/>
                        </a:rPr>
                        <a:t>сливочного мороженого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 маленький шарик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джема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=2 неполные столовые ложки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меда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=2 столовые ложки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попкорна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=14 столовых ложек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сахара-песка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=2 неполные столовые ложки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сахара-рафинада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=&gt;6 кусочков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молочного шоколада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=&gt;1/5 плитки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just">
                        <a:spcAft>
                          <a:spcPts val="0"/>
                        </a:spcAft>
                      </a:pPr>
                      <a:r>
                        <a:rPr lang="ru-RU" sz="1800" dirty="0">
                          <a:latin typeface="Arial" pitchFamily="34" charset="0"/>
                          <a:ea typeface="Times New Roman"/>
                          <a:cs typeface="Arial" pitchFamily="34" charset="0"/>
                        </a:rPr>
                        <a:t>леденцов (на палочке)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ru-RU" sz="1800" dirty="0">
                          <a:latin typeface="Arial" pitchFamily="34" charset="0"/>
                          <a:ea typeface="Times New Roman"/>
                          <a:cs typeface="Arial" pitchFamily="34" charset="0"/>
                        </a:rPr>
                        <a:t>=1 большой леденец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3" name="12-конечная звезда 2"/>
          <p:cNvSpPr/>
          <p:nvPr/>
        </p:nvSpPr>
        <p:spPr>
          <a:xfrm rot="1453322">
            <a:off x="6818330" y="16359"/>
            <a:ext cx="2335482" cy="2397169"/>
          </a:xfrm>
          <a:prstGeom prst="star12">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ru-RU" sz="2000" b="1" dirty="0" smtClean="0">
                <a:solidFill>
                  <a:schemeClr val="tx1"/>
                </a:solidFill>
                <a:latin typeface="Arial" pitchFamily="34" charset="0"/>
                <a:ea typeface="Times New Roman" pitchFamily="18" charset="0"/>
                <a:cs typeface="Arial" pitchFamily="34" charset="0"/>
              </a:rPr>
              <a:t>100 калорий – это</a:t>
            </a:r>
            <a:endParaRPr lang="ru-RU" sz="2000" dirty="0" smtClean="0">
              <a:solidFill>
                <a:schemeClr val="tx1"/>
              </a:solidFill>
              <a:latin typeface="Arial" pitchFamily="34" charset="0"/>
              <a:cs typeface="Arial" pitchFamily="34" charset="0"/>
            </a:endParaRPr>
          </a:p>
        </p:txBody>
      </p:sp>
      <p:pic>
        <p:nvPicPr>
          <p:cNvPr id="4100" name="Picture 4" descr="http://www.thegrace.ru/wp-content/uploads/2012/03/Stepeni-i-stadii-ozhireniya1.jpg"/>
          <p:cNvPicPr>
            <a:picLocks noChangeAspect="1" noChangeArrowheads="1"/>
          </p:cNvPicPr>
          <p:nvPr/>
        </p:nvPicPr>
        <p:blipFill>
          <a:blip r:embed="rId2" cstate="print"/>
          <a:srcRect/>
          <a:stretch>
            <a:fillRect/>
          </a:stretch>
        </p:blipFill>
        <p:spPr bwMode="auto">
          <a:xfrm>
            <a:off x="214282" y="2714620"/>
            <a:ext cx="4196095" cy="2960214"/>
          </a:xfrm>
          <a:prstGeom prst="rect">
            <a:avLst/>
          </a:prstGeom>
          <a:noFill/>
        </p:spPr>
      </p:pic>
      <p:pic>
        <p:nvPicPr>
          <p:cNvPr id="4102" name="Picture 6" descr="http://www.eat-to-live.ru/wp-content/uploads/2014/10/Krizis-detskogo-ozhireniya.jpg"/>
          <p:cNvPicPr>
            <a:picLocks noChangeAspect="1" noChangeArrowheads="1"/>
          </p:cNvPicPr>
          <p:nvPr/>
        </p:nvPicPr>
        <p:blipFill>
          <a:blip r:embed="rId3"/>
          <a:srcRect/>
          <a:stretch>
            <a:fillRect/>
          </a:stretch>
        </p:blipFill>
        <p:spPr bwMode="auto">
          <a:xfrm>
            <a:off x="4572000" y="2714620"/>
            <a:ext cx="3929058" cy="2946794"/>
          </a:xfrm>
          <a:prstGeom prst="rect">
            <a:avLst/>
          </a:prstGeom>
          <a:noFill/>
        </p:spPr>
      </p:pic>
      <p:sp>
        <p:nvSpPr>
          <p:cNvPr id="4103" name="Rectangle 7"/>
          <p:cNvSpPr>
            <a:spLocks noChangeArrowheads="1"/>
          </p:cNvSpPr>
          <p:nvPr/>
        </p:nvSpPr>
        <p:spPr bwMode="auto">
          <a:xfrm>
            <a:off x="142844" y="5688449"/>
            <a:ext cx="8858312"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 данным ВОЗ, около 1 </a:t>
            </a: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млрд</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жителей Земли имеют избыточный вес, из них 300 </a:t>
            </a: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млн</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страдают ожирением. В России примерно у 50% населения избыточная масса тела, из них 30% страдают крайними степенями ожирения. Особенно настораживает «омоложение» ожирения. Повсеместно наблюдается рост ожирения у детей и подростков.</a:t>
            </a:r>
            <a:endParaRPr kumimoji="0" lang="ru-RU" sz="1800"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srcRect/>
          <a:stretch>
            <a:fillRect/>
          </a:stretch>
        </p:blipFill>
        <p:spPr bwMode="auto">
          <a:xfrm>
            <a:off x="0" y="0"/>
            <a:ext cx="9144000" cy="3862137"/>
          </a:xfrm>
          <a:prstGeom prst="rect">
            <a:avLst/>
          </a:prstGeom>
          <a:noFill/>
          <a:ln w="9525">
            <a:noFill/>
            <a:miter lim="800000"/>
            <a:headEnd/>
            <a:tailEnd/>
          </a:ln>
          <a:effectLst/>
        </p:spPr>
      </p:pic>
      <p:sp>
        <p:nvSpPr>
          <p:cNvPr id="4" name="Прямоугольник 3"/>
          <p:cNvSpPr/>
          <p:nvPr/>
        </p:nvSpPr>
        <p:spPr>
          <a:xfrm>
            <a:off x="214282" y="3857628"/>
            <a:ext cx="8786874" cy="2862322"/>
          </a:xfrm>
          <a:prstGeom prst="rect">
            <a:avLst/>
          </a:prstGeom>
        </p:spPr>
        <p:txBody>
          <a:bodyPr wrap="square">
            <a:spAutoFit/>
          </a:bodyPr>
          <a:lstStyle/>
          <a:p>
            <a:pPr algn="just"/>
            <a:r>
              <a:rPr lang="ru-RU" dirty="0" smtClean="0">
                <a:solidFill>
                  <a:srgbClr val="C00000"/>
                </a:solidFill>
                <a:latin typeface="Arial" pitchFamily="34" charset="0"/>
                <a:cs typeface="Arial" pitchFamily="34" charset="0"/>
              </a:rPr>
              <a:t>Непосредственная причина нарастание жировых запасов в организме – преобладание энергии «съеденной» над израсходованной. Примерно в 90% случаев появление избыточного веса связано с пищевыми привычками человека и его семьи, неправильным питанием, чаще всего с перееданием и/или потреблением большого количества как явных, так и скрытых, в том числе и растительных, рафинированных продуктов и легкоусвояемых углеводов.  Имеет большое значение малоподвижный образ жизни (гиподинамия). С возрастом </a:t>
            </a:r>
            <a:r>
              <a:rPr lang="ru-RU" dirty="0" err="1" smtClean="0">
                <a:solidFill>
                  <a:srgbClr val="C00000"/>
                </a:solidFill>
                <a:latin typeface="Arial" pitchFamily="34" charset="0"/>
                <a:cs typeface="Arial" pitchFamily="34" charset="0"/>
              </a:rPr>
              <a:t>энерготраты</a:t>
            </a:r>
            <a:r>
              <a:rPr lang="ru-RU" dirty="0" smtClean="0">
                <a:solidFill>
                  <a:srgbClr val="C00000"/>
                </a:solidFill>
                <a:latin typeface="Arial" pitchFamily="34" charset="0"/>
                <a:cs typeface="Arial" pitchFamily="34" charset="0"/>
              </a:rPr>
              <a:t> в норме уменьшаются на 10% каждые 10 лет жизни, в то время как возрастает нервно-психическое напряжение (стрессы) современной жизни. </a:t>
            </a:r>
            <a:endParaRPr lang="ru-RU" dirty="0">
              <a:solidFill>
                <a:srgbClr val="C00000"/>
              </a:solidFill>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ekaterina.gogina\Desktop\Мои документы\БУКЛЕТЫ (ВСЕ)\Памятки по неотложке\3 памятки\серд.приступ1.jpg"/>
          <p:cNvPicPr>
            <a:picLocks noChangeAspect="1" noChangeArrowheads="1"/>
          </p:cNvPicPr>
          <p:nvPr/>
        </p:nvPicPr>
        <p:blipFill>
          <a:blip r:embed="rId2"/>
          <a:srcRect/>
          <a:stretch>
            <a:fillRect/>
          </a:stretch>
        </p:blipFill>
        <p:spPr bwMode="auto">
          <a:xfrm>
            <a:off x="0" y="285728"/>
            <a:ext cx="4572000" cy="6224090"/>
          </a:xfrm>
          <a:prstGeom prst="rect">
            <a:avLst/>
          </a:prstGeom>
          <a:noFill/>
        </p:spPr>
      </p:pic>
      <p:pic>
        <p:nvPicPr>
          <p:cNvPr id="3074" name="Picture 2" descr="C:\Users\ekaterina.gogina\Desktop\Мои документы\БУКЛЕТЫ (ВСЕ)\Памятки по неотложке\3 памятки\серд.приступ2.jpg"/>
          <p:cNvPicPr>
            <a:picLocks noChangeAspect="1" noChangeArrowheads="1"/>
          </p:cNvPicPr>
          <p:nvPr/>
        </p:nvPicPr>
        <p:blipFill>
          <a:blip r:embed="rId3"/>
          <a:srcRect/>
          <a:stretch>
            <a:fillRect/>
          </a:stretch>
        </p:blipFill>
        <p:spPr bwMode="auto">
          <a:xfrm>
            <a:off x="4587753" y="285728"/>
            <a:ext cx="4556247" cy="6215082"/>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nfoplastika.ru/images/cms/data/stati/vidy-ozirenia/posledstviya-ozhireniya.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42876" y="836868"/>
            <a:ext cx="8858280" cy="6013071"/>
          </a:xfrm>
          <a:prstGeom prst="rect">
            <a:avLst/>
          </a:prstGeom>
          <a:noFill/>
        </p:spPr>
      </p:pic>
      <p:sp>
        <p:nvSpPr>
          <p:cNvPr id="2049" name="Rectangle 1"/>
          <p:cNvSpPr>
            <a:spLocks noChangeArrowheads="1"/>
          </p:cNvSpPr>
          <p:nvPr/>
        </p:nvSpPr>
        <p:spPr bwMode="auto">
          <a:xfrm>
            <a:off x="142844" y="0"/>
            <a:ext cx="878687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Ожирению способствуют редкие и обильные приемы пищи, злоупотребление специями, возбуждающими аппетит, а также алкогольными напитками, которые ослабляют самоконтроль за потреблением пищи и сами являются источниками энергии.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doctorate.ru/wp-content/uploads/2016/04/12-tips-losing-weight.jpg"/>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857224" y="0"/>
            <a:ext cx="7000892" cy="6860875"/>
          </a:xfrm>
          <a:prstGeom prst="rect">
            <a:avLst/>
          </a:prstGeom>
          <a:noFill/>
        </p:spPr>
      </p:pic>
      <p:sp>
        <p:nvSpPr>
          <p:cNvPr id="4" name="Блок-схема: документ 3"/>
          <p:cNvSpPr/>
          <p:nvPr/>
        </p:nvSpPr>
        <p:spPr>
          <a:xfrm>
            <a:off x="0" y="0"/>
            <a:ext cx="4071934" cy="107154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b="1" dirty="0" smtClean="0">
              <a:latin typeface="Arial" pitchFamily="34" charset="0"/>
              <a:cs typeface="Arial" pitchFamily="34" charset="0"/>
            </a:endParaRPr>
          </a:p>
          <a:p>
            <a:pPr algn="ctr"/>
            <a:r>
              <a:rPr lang="ru-RU" sz="1400" b="1" dirty="0" smtClean="0">
                <a:latin typeface="Arial" pitchFamily="34" charset="0"/>
                <a:cs typeface="Arial" pitchFamily="34" charset="0"/>
              </a:rPr>
              <a:t>Лечение ожирения – это не забег на короткую дистанцию, а длительный процесс, по сути – это создание нового образа жизни. </a:t>
            </a:r>
            <a:endParaRPr lang="ru-RU" sz="1400" b="1" dirty="0">
              <a:latin typeface="Arial" pitchFamily="34" charset="0"/>
              <a:cs typeface="Arial"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tatarstan-mitropolia.ru/www/news/2016/1/18225109853784.jpg"/>
          <p:cNvPicPr>
            <a:picLocks noChangeAspect="1" noChangeArrowheads="1"/>
          </p:cNvPicPr>
          <p:nvPr/>
        </p:nvPicPr>
        <p:blipFill>
          <a:blip r:embed="rId2"/>
          <a:srcRect/>
          <a:stretch>
            <a:fillRect/>
          </a:stretch>
        </p:blipFill>
        <p:spPr bwMode="auto">
          <a:xfrm>
            <a:off x="5340191" y="1"/>
            <a:ext cx="3803809" cy="2857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Скругленный прямоугольник 3"/>
          <p:cNvSpPr/>
          <p:nvPr/>
        </p:nvSpPr>
        <p:spPr>
          <a:xfrm>
            <a:off x="142844" y="142852"/>
            <a:ext cx="5072098" cy="271464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Arial" pitchFamily="34" charset="0"/>
                <a:ea typeface="Times New Roman" pitchFamily="18" charset="0"/>
                <a:cs typeface="Arial" pitchFamily="34" charset="0"/>
              </a:rPr>
              <a:t>Что касается лечения ожирения с помощью лекарственных растений, то как один из вспомогательных методов в комплексном лечении </a:t>
            </a:r>
            <a:r>
              <a:rPr lang="ru-RU" sz="1600" dirty="0" err="1" smtClean="0">
                <a:solidFill>
                  <a:schemeClr val="tx1"/>
                </a:solidFill>
                <a:latin typeface="Arial" pitchFamily="34" charset="0"/>
                <a:ea typeface="Times New Roman" pitchFamily="18" charset="0"/>
                <a:cs typeface="Arial" pitchFamily="34" charset="0"/>
              </a:rPr>
              <a:t>фитотерапия</a:t>
            </a:r>
            <a:r>
              <a:rPr lang="ru-RU" sz="1600" dirty="0" smtClean="0">
                <a:solidFill>
                  <a:schemeClr val="tx1"/>
                </a:solidFill>
                <a:latin typeface="Arial" pitchFamily="34" charset="0"/>
                <a:ea typeface="Times New Roman" pitchFamily="18" charset="0"/>
                <a:cs typeface="Arial" pitchFamily="34" charset="0"/>
              </a:rPr>
              <a:t> может быть использована, но лишь под наблюдением специалистов – терапевта, диетолога, невропатолога и т.п. Всегда нужно помнить, что растения и препараты из них – это лекарства и относиться к ним надо очень осторожно, принимать только по назначению специалиста.</a:t>
            </a:r>
            <a:endParaRPr lang="ru-RU" sz="1600" dirty="0"/>
          </a:p>
        </p:txBody>
      </p:sp>
      <p:sp>
        <p:nvSpPr>
          <p:cNvPr id="5" name="Стрелка вправо 4"/>
          <p:cNvSpPr/>
          <p:nvPr/>
        </p:nvSpPr>
        <p:spPr>
          <a:xfrm>
            <a:off x="4786314" y="1214422"/>
            <a:ext cx="857256" cy="500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142844" y="3071810"/>
            <a:ext cx="8786874" cy="350046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dirty="0" smtClean="0">
                <a:solidFill>
                  <a:schemeClr val="tx1"/>
                </a:solidFill>
                <a:latin typeface="Arial" pitchFamily="34" charset="0"/>
                <a:ea typeface="Times New Roman" pitchFamily="18" charset="0"/>
                <a:cs typeface="Arial" pitchFamily="34" charset="0"/>
              </a:rPr>
              <a:t>Одно время широко практиковали хирургические методы лечения ожирения. Однако в последнее время от операций на кишечнике и желудке (от резекций) стали отказываться, поскольку это приводит к </a:t>
            </a:r>
            <a:r>
              <a:rPr lang="ru-RU" dirty="0" err="1" smtClean="0">
                <a:solidFill>
                  <a:schemeClr val="tx1"/>
                </a:solidFill>
                <a:latin typeface="Arial" pitchFamily="34" charset="0"/>
                <a:ea typeface="Times New Roman" pitchFamily="18" charset="0"/>
                <a:cs typeface="Arial" pitchFamily="34" charset="0"/>
              </a:rPr>
              <a:t>инвалидизации</a:t>
            </a:r>
            <a:r>
              <a:rPr lang="ru-RU" dirty="0" smtClean="0">
                <a:solidFill>
                  <a:schemeClr val="tx1"/>
                </a:solidFill>
                <a:latin typeface="Arial" pitchFamily="34" charset="0"/>
                <a:ea typeface="Times New Roman" pitchFamily="18" charset="0"/>
                <a:cs typeface="Arial" pitchFamily="34" charset="0"/>
              </a:rPr>
              <a:t> больного. Предлагают вариант введения в желудок резинового баллончика или другие способы сокращения его объема, основанные на принципе формирования «малого желудочка». Однако это эффективно, если человек страдает перееданием. Если он ест немного, то эффекта не будет. Есть метод хирургического удаления лишнего жира, но это чревато различными осложнениями. Тем более, что у людей с ожирением всегда имеется «букет» сопутствующих заболеваний, достаточно плохо и долго все заживает. Кроме того, удалять можно только определенное количество жира, как правило, не более 2-5 кг за одну операцию, а избавиться хотят от 20-40 кг.</a:t>
            </a:r>
            <a:endParaRPr lang="ru-RU" sz="2400" dirty="0" smtClean="0">
              <a:solidFill>
                <a:schemeClr val="tx1"/>
              </a:solidFill>
              <a:latin typeface="Arial" pitchFamily="34" charset="0"/>
              <a:cs typeface="Arial"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descr="https://tverigrad.ru/wp-content/uploads/2015/11/%D0%A6%D0%B5%D0%BD%D1%8B-%D0%BD%D0%B0-%D0%BF%D1%80%D0%BE%D0%B4%D1%83%D0%BA%D1%82%D1%8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7220" name="AutoShape 4" descr="https://tverigrad.ru/wp-content/uploads/2015/11/%D0%A6%D0%B5%D0%BD%D1%8B-%D0%BD%D0%B0-%D0%BF%D1%80%D0%BE%D0%B4%D1%83%D0%BA%D1%82%D1%8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7222" name="AutoShape 6" descr="https://tverigrad.ru/wp-content/uploads/2015/11/%D0%A6%D0%B5%D0%BD%D1%8B-%D0%BD%D0%B0-%D0%BF%D1%80%D0%BE%D0%B4%D1%83%D0%BA%D1%82%D1%8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7224" name="AutoShape 8" descr="https://tverigrad.ru/wp-content/uploads/2015/11/%D0%A6%D0%B5%D0%BD%D1%8B-%D0%BD%D0%B0-%D0%BF%D1%80%D0%BE%D0%B4%D1%83%D0%BA%D1%82%D1%8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7226" name="AutoShape 10" descr="https://tverigrad.ru/wp-content/uploads/2015/11/%D0%A6%D0%B5%D0%BD%D1%8B-%D0%BD%D0%B0-%D0%BF%D1%80%D0%BE%D0%B4%D1%83%D0%BA%D1%82%D1%8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7228" name="Picture 12"/>
          <p:cNvPicPr>
            <a:picLocks noChangeAspect="1" noChangeArrowheads="1"/>
          </p:cNvPicPr>
          <p:nvPr/>
        </p:nvPicPr>
        <p:blipFill>
          <a:blip r:embed="rId2"/>
          <a:srcRect/>
          <a:stretch>
            <a:fillRect/>
          </a:stretch>
        </p:blipFill>
        <p:spPr bwMode="auto">
          <a:xfrm>
            <a:off x="5929326" y="0"/>
            <a:ext cx="3214674" cy="2143116"/>
          </a:xfrm>
          <a:prstGeom prst="ellipse">
            <a:avLst/>
          </a:prstGeom>
          <a:ln>
            <a:noFill/>
          </a:ln>
          <a:effectLst>
            <a:softEdge rad="112500"/>
          </a:effectLst>
        </p:spPr>
      </p:pic>
      <p:sp>
        <p:nvSpPr>
          <p:cNvPr id="137229" name="Rectangle 13"/>
          <p:cNvSpPr>
            <a:spLocks noChangeArrowheads="1"/>
          </p:cNvSpPr>
          <p:nvPr/>
        </p:nvSpPr>
        <p:spPr bwMode="auto">
          <a:xfrm>
            <a:off x="0" y="0"/>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Любое заболевание всегда лучше предотвратить, чем потом </a:t>
            </a:r>
          </a:p>
          <a:p>
            <a:pPr marR="0" lvl="0" algn="just" defTabSz="914400" rtl="0" eaLnBrk="1" fontAlgn="base" latinLnBrk="0" hangingPunct="1">
              <a:lnSpc>
                <a:spcPct val="100000"/>
              </a:lnSpc>
              <a:spcBef>
                <a:spcPct val="0"/>
              </a:spcBef>
              <a:spcAft>
                <a:spcPct val="0"/>
              </a:spcAft>
              <a:buClrTx/>
              <a:buSzTx/>
              <a:buFontTx/>
              <a:buNone/>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героически с ним бороться. Несколько простых правил, </a:t>
            </a:r>
          </a:p>
          <a:p>
            <a:pPr marR="0" lvl="0" algn="just" defTabSz="914400" rtl="0" eaLnBrk="1" fontAlgn="base" latinLnBrk="0" hangingPunct="1">
              <a:lnSpc>
                <a:spcPct val="100000"/>
              </a:lnSpc>
              <a:spcBef>
                <a:spcPct val="0"/>
              </a:spcBef>
              <a:spcAft>
                <a:spcPct val="0"/>
              </a:spcAft>
              <a:buClrTx/>
              <a:buSzTx/>
              <a:buFontTx/>
              <a:buNone/>
              <a:tabLst/>
            </a:pPr>
            <a:r>
              <a:rPr kumimoji="0" lang="ru-RU" sz="16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которые помогут сохранить нормальный вес:</a:t>
            </a:r>
          </a:p>
          <a:p>
            <a:pPr marR="0" lvl="0" algn="just"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покупая продукты, делайте это строго по составленному </a:t>
            </a:r>
          </a:p>
          <a:p>
            <a:pPr marR="0" lvl="0" algn="just" defTabSz="914400" rtl="0" eaLnBrk="0" fontAlgn="base" latinLnBrk="0" hangingPunct="0">
              <a:lnSpc>
                <a:spcPct val="100000"/>
              </a:lnSpc>
              <a:spcBef>
                <a:spcPct val="0"/>
              </a:spcBef>
              <a:spcAft>
                <a:spcPct val="0"/>
              </a:spcAft>
              <a:buClrTx/>
              <a:buSzTx/>
              <a:tabLst/>
            </a:pPr>
            <a:r>
              <a:rPr lang="ru-RU" sz="1600" b="1" dirty="0" smtClean="0">
                <a:solidFill>
                  <a:srgbClr val="006600"/>
                </a:solidFill>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заранее списку;</a:t>
            </a:r>
          </a:p>
          <a:p>
            <a:pPr marR="0" lvl="0" algn="just" defTabSz="914400" rtl="0" eaLnBrk="0" fontAlgn="base" latinLnBrk="0" hangingPunct="0">
              <a:lnSpc>
                <a:spcPct val="100000"/>
              </a:lnSpc>
              <a:spcBef>
                <a:spcPct val="0"/>
              </a:spcBef>
              <a:spcAft>
                <a:spcPct val="0"/>
              </a:spcAft>
              <a:buClrTx/>
              <a:buSzTx/>
              <a:tabLst/>
            </a:pPr>
            <a:endParaRPr kumimoji="0" lang="ru-RU" sz="800" b="1"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внимательно читайте этикетки и покупайте низкокалорийные и</a:t>
            </a:r>
          </a:p>
          <a:p>
            <a:pPr marR="0" lvl="0" algn="just" defTabSz="914400" rtl="0" eaLnBrk="0" fontAlgn="base" latinLnBrk="0" hangingPunct="0">
              <a:lnSpc>
                <a:spcPct val="100000"/>
              </a:lnSpc>
              <a:spcBef>
                <a:spcPct val="0"/>
              </a:spcBef>
              <a:spcAft>
                <a:spcPct val="0"/>
              </a:spcAft>
              <a:buClrTx/>
              <a:buSzTx/>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продукты с низким содержанием жира;</a:t>
            </a:r>
          </a:p>
          <a:p>
            <a:pPr marR="0" lvl="0" algn="just" defTabSz="914400" rtl="0" eaLnBrk="0" fontAlgn="base" latinLnBrk="0" hangingPunct="0">
              <a:lnSpc>
                <a:spcPct val="100000"/>
              </a:lnSpc>
              <a:spcBef>
                <a:spcPct val="0"/>
              </a:spcBef>
              <a:spcAft>
                <a:spcPct val="0"/>
              </a:spcAft>
              <a:buClrTx/>
              <a:buSzTx/>
              <a:tabLst/>
            </a:pPr>
            <a:endParaRPr kumimoji="0" lang="ru-RU" sz="800" b="1"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не ходите в магазин голодным;</a:t>
            </a:r>
          </a:p>
          <a:p>
            <a:pPr marR="0" lvl="0" algn="just" defTabSz="914400" rtl="0" eaLnBrk="0" fontAlgn="base" latinLnBrk="0" hangingPunct="0">
              <a:lnSpc>
                <a:spcPct val="100000"/>
              </a:lnSpc>
              <a:spcBef>
                <a:spcPct val="0"/>
              </a:spcBef>
              <a:spcAft>
                <a:spcPct val="0"/>
              </a:spcAft>
              <a:buClrTx/>
              <a:buSzTx/>
              <a:tabLst/>
            </a:pPr>
            <a:endParaRPr kumimoji="0" lang="ru-RU" sz="800" b="1"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покупайте преимущественно овощи, фрукты, зелень, злаковые (макароны твердых</a:t>
            </a:r>
          </a:p>
          <a:p>
            <a:pPr marR="0" lvl="0" algn="just" defTabSz="914400" rtl="0" eaLnBrk="0" fontAlgn="base" latinLnBrk="0" hangingPunct="0">
              <a:lnSpc>
                <a:spcPct val="100000"/>
              </a:lnSpc>
              <a:spcBef>
                <a:spcPct val="0"/>
              </a:spcBef>
              <a:spcAft>
                <a:spcPct val="0"/>
              </a:spcAft>
              <a:buClrTx/>
              <a:buSzTx/>
              <a:tabLst/>
            </a:pPr>
            <a:r>
              <a:rPr lang="ru-RU" sz="1600" b="1" dirty="0" smtClean="0">
                <a:solidFill>
                  <a:srgbClr val="006600"/>
                </a:solidFill>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сортов,</a:t>
            </a:r>
            <a:r>
              <a:rPr lang="ru-RU" sz="1600" b="1" dirty="0" smtClean="0">
                <a:solidFill>
                  <a:srgbClr val="006600"/>
                </a:solidFill>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неочищенный рис);</a:t>
            </a:r>
          </a:p>
          <a:p>
            <a:pPr marR="0" lvl="0" algn="just" defTabSz="914400" rtl="0" eaLnBrk="0" fontAlgn="base" latinLnBrk="0" hangingPunct="0">
              <a:lnSpc>
                <a:spcPct val="100000"/>
              </a:lnSpc>
              <a:spcBef>
                <a:spcPct val="0"/>
              </a:spcBef>
              <a:spcAft>
                <a:spcPct val="0"/>
              </a:spcAft>
              <a:buClrTx/>
              <a:buSzTx/>
              <a:tabLst/>
            </a:pPr>
            <a:endParaRPr kumimoji="0" lang="ru-RU" sz="800" b="1"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готовьте столько, сколько необходимо, а не про запас;</a:t>
            </a:r>
          </a:p>
          <a:p>
            <a:pPr marR="0" lvl="0" algn="just" defTabSz="914400" rtl="0" eaLnBrk="0" fontAlgn="base" latinLnBrk="0" hangingPunct="0">
              <a:lnSpc>
                <a:spcPct val="100000"/>
              </a:lnSpc>
              <a:spcBef>
                <a:spcPct val="0"/>
              </a:spcBef>
              <a:spcAft>
                <a:spcPct val="0"/>
              </a:spcAft>
              <a:buClrTx/>
              <a:buSzTx/>
              <a:tabLst/>
            </a:pPr>
            <a:endParaRPr kumimoji="0" lang="ru-RU" sz="800" b="1"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перед едой выпейте стакан дегазированной воды, а трапезу свою начните с</a:t>
            </a:r>
          </a:p>
          <a:p>
            <a:pPr marR="0" lvl="0" algn="just" defTabSz="914400" rtl="0" eaLnBrk="0" fontAlgn="base" latinLnBrk="0" hangingPunct="0">
              <a:lnSpc>
                <a:spcPct val="100000"/>
              </a:lnSpc>
              <a:spcBef>
                <a:spcPct val="0"/>
              </a:spcBef>
              <a:spcAft>
                <a:spcPct val="0"/>
              </a:spcAft>
              <a:buClrTx/>
              <a:buSzTx/>
              <a:tabLst/>
            </a:pPr>
            <a:r>
              <a:rPr lang="ru-RU" sz="1600" b="1" dirty="0" smtClean="0">
                <a:solidFill>
                  <a:srgbClr val="006600"/>
                </a:solidFill>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овощного  салата (без масла и майонеза) или с нежирного супа;</a:t>
            </a:r>
          </a:p>
          <a:p>
            <a:pPr marR="0" lvl="0" algn="just" defTabSz="914400" rtl="0" eaLnBrk="0" fontAlgn="base" latinLnBrk="0" hangingPunct="0">
              <a:lnSpc>
                <a:spcPct val="100000"/>
              </a:lnSpc>
              <a:spcBef>
                <a:spcPct val="0"/>
              </a:spcBef>
              <a:spcAft>
                <a:spcPct val="0"/>
              </a:spcAft>
              <a:buClrTx/>
              <a:buSzTx/>
              <a:tabLst/>
            </a:pPr>
            <a:endParaRPr kumimoji="0" lang="ru-RU" sz="800" b="1"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следите за размером порции, добавкой могут быть только овощи и фрукты.</a:t>
            </a:r>
            <a:endParaRPr kumimoji="0" lang="ru-RU" sz="1600" b="1" i="0" u="none" strike="noStrike" cap="none" normalizeH="0" baseline="0" dirty="0" smtClean="0">
              <a:ln>
                <a:noFill/>
              </a:ln>
              <a:solidFill>
                <a:srgbClr val="006600"/>
              </a:solidFill>
              <a:effectLst/>
              <a:latin typeface="Arial" pitchFamily="34" charset="0"/>
              <a:cs typeface="Arial" pitchFamily="34" charset="0"/>
            </a:endParaRPr>
          </a:p>
        </p:txBody>
      </p:sp>
      <p:sp>
        <p:nvSpPr>
          <p:cNvPr id="10" name="Прямоугольник 9"/>
          <p:cNvSpPr/>
          <p:nvPr/>
        </p:nvSpPr>
        <p:spPr>
          <a:xfrm>
            <a:off x="214282" y="4572008"/>
            <a:ext cx="8715436" cy="207170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dirty="0" smtClean="0">
                <a:solidFill>
                  <a:schemeClr val="tx1"/>
                </a:solidFill>
                <a:latin typeface="Arial" pitchFamily="34" charset="0"/>
                <a:ea typeface="Times New Roman" pitchFamily="18" charset="0"/>
                <a:cs typeface="Arial" pitchFamily="34" charset="0"/>
              </a:rPr>
              <a:t>Есть надо 4-5 раз в день, небольшими порциями. Обязательно должен быть завтрак. Желательно, чтобы приемы пищи были в определенное время; нельзя заменять обед несколькими чаепитиями с бутербродами или печеньем. Для умеренной низкокалорийной диеты белки должны составлять 15%, углеводы 55-69%, жиры 25% суточной калорийности рациона. Общая калорийность рациона должна составлять 1500-18—калорий. Все диеты с меньшим содержанием калорий может назначать только врач.  </a:t>
            </a:r>
            <a:endParaRPr lang="ru-RU" sz="2400" dirty="0" smtClean="0">
              <a:solidFill>
                <a:schemeClr val="tx1"/>
              </a:solidFill>
              <a:latin typeface="Arial" pitchFamily="34" charset="0"/>
              <a:cs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трелка вниз 11"/>
          <p:cNvSpPr/>
          <p:nvPr/>
        </p:nvSpPr>
        <p:spPr>
          <a:xfrm>
            <a:off x="642910" y="1857364"/>
            <a:ext cx="857256" cy="414340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9266" name="Picture 2" descr="https://im1-tub-ru.yandex.net/i?id=e3ef5b1b13c870e24df9cc9ab5f5c099&amp;n=33&amp;h=215&amp;w=304"/>
          <p:cNvPicPr>
            <a:picLocks noChangeAspect="1" noChangeArrowheads="1"/>
          </p:cNvPicPr>
          <p:nvPr/>
        </p:nvPicPr>
        <p:blipFill>
          <a:blip r:embed="rId2"/>
          <a:srcRect/>
          <a:stretch>
            <a:fillRect/>
          </a:stretch>
        </p:blipFill>
        <p:spPr bwMode="auto">
          <a:xfrm>
            <a:off x="6248400" y="0"/>
            <a:ext cx="2895600" cy="2047876"/>
          </a:xfrm>
          <a:prstGeom prst="ellipse">
            <a:avLst/>
          </a:prstGeom>
          <a:ln>
            <a:noFill/>
          </a:ln>
          <a:effectLst>
            <a:softEdge rad="112500"/>
          </a:effectLst>
        </p:spPr>
      </p:pic>
      <p:sp>
        <p:nvSpPr>
          <p:cNvPr id="139267" name="Rectangle 3"/>
          <p:cNvSpPr>
            <a:spLocks noChangeArrowheads="1"/>
          </p:cNvSpPr>
          <p:nvPr/>
        </p:nvSpPr>
        <p:spPr bwMode="auto">
          <a:xfrm>
            <a:off x="0" y="5857892"/>
            <a:ext cx="91440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endParaRPr lang="ru-RU" sz="1400" dirty="0" smtClean="0">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Если вы сомневаетесь в причине своей боли, обратитесь к врачу. </a:t>
            </a:r>
            <a:endParaRPr kumimoji="0" lang="ru-RU" sz="2000" b="1" i="0" u="none" strike="noStrike" cap="none" normalizeH="0" baseline="0" dirty="0" smtClean="0">
              <a:ln>
                <a:noFill/>
              </a:ln>
              <a:solidFill>
                <a:srgbClr val="C00000"/>
              </a:solidFill>
              <a:effectLst/>
              <a:latin typeface="Arial" pitchFamily="34" charset="0"/>
              <a:cs typeface="Arial" pitchFamily="34" charset="0"/>
            </a:endParaRPr>
          </a:p>
        </p:txBody>
      </p:sp>
      <p:sp>
        <p:nvSpPr>
          <p:cNvPr id="4" name="Прямоугольник 3"/>
          <p:cNvSpPr/>
          <p:nvPr/>
        </p:nvSpPr>
        <p:spPr>
          <a:xfrm>
            <a:off x="142844" y="142852"/>
            <a:ext cx="6143668" cy="1200329"/>
          </a:xfrm>
          <a:prstGeom prst="rect">
            <a:avLst/>
          </a:prstGeom>
        </p:spPr>
        <p:txBody>
          <a:bodyPr wrap="square">
            <a:spAutoFit/>
          </a:bodyPr>
          <a:lstStyle/>
          <a:p>
            <a:pPr lvl="0" algn="ctr" fontAlgn="base">
              <a:spcBef>
                <a:spcPct val="0"/>
              </a:spcBef>
              <a:spcAft>
                <a:spcPct val="0"/>
              </a:spcAft>
            </a:pPr>
            <a:r>
              <a:rPr lang="ru-RU" b="1" dirty="0" smtClean="0">
                <a:solidFill>
                  <a:srgbClr val="C00000"/>
                </a:solidFill>
                <a:latin typeface="Arial" pitchFamily="34" charset="0"/>
                <a:ea typeface="Times New Roman" pitchFamily="18" charset="0"/>
                <a:cs typeface="Arial" pitchFamily="34" charset="0"/>
              </a:rPr>
              <a:t>Головная боль: напряжения; мигрень; при болезнях носа и носоглотки; при нервных заболеваниях. Домашние средства лечения. Советы для профилактики головных болей.</a:t>
            </a:r>
            <a:endParaRPr lang="ru-RU" sz="1050" dirty="0" smtClean="0">
              <a:solidFill>
                <a:srgbClr val="C00000"/>
              </a:solidFill>
              <a:latin typeface="Arial" pitchFamily="34" charset="0"/>
              <a:cs typeface="Arial" pitchFamily="34" charset="0"/>
            </a:endParaRPr>
          </a:p>
        </p:txBody>
      </p:sp>
      <p:sp>
        <p:nvSpPr>
          <p:cNvPr id="5" name="Скругленный прямоугольник 4"/>
          <p:cNvSpPr/>
          <p:nvPr/>
        </p:nvSpPr>
        <p:spPr>
          <a:xfrm>
            <a:off x="0" y="1500174"/>
            <a:ext cx="6215106" cy="357190"/>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dirty="0" smtClean="0">
                <a:solidFill>
                  <a:schemeClr val="tx1"/>
                </a:solidFill>
                <a:latin typeface="Arial" pitchFamily="34" charset="0"/>
                <a:ea typeface="Times New Roman" pitchFamily="18" charset="0"/>
                <a:cs typeface="Arial" pitchFamily="34" charset="0"/>
              </a:rPr>
              <a:t>Головная боль может возникнуть по разным причинам:</a:t>
            </a:r>
          </a:p>
        </p:txBody>
      </p:sp>
      <p:sp>
        <p:nvSpPr>
          <p:cNvPr id="6" name="Скругленный прямоугольник 5"/>
          <p:cNvSpPr/>
          <p:nvPr/>
        </p:nvSpPr>
        <p:spPr>
          <a:xfrm>
            <a:off x="357158" y="2071678"/>
            <a:ext cx="8572560" cy="571504"/>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Во-первых, вследствие спазма или расширения артерий, из-за снижения тонуса вен.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И в этом случае возникает сосудистая головная боль. </a:t>
            </a:r>
            <a:endParaRPr lang="ru-RU" sz="1600" dirty="0" smtClean="0">
              <a:solidFill>
                <a:schemeClr val="tx1"/>
              </a:solidFill>
              <a:latin typeface="Arial" pitchFamily="34" charset="0"/>
              <a:cs typeface="Arial" pitchFamily="34" charset="0"/>
            </a:endParaRPr>
          </a:p>
        </p:txBody>
      </p:sp>
      <p:sp>
        <p:nvSpPr>
          <p:cNvPr id="7" name="Скругленный прямоугольник 6"/>
          <p:cNvSpPr/>
          <p:nvPr/>
        </p:nvSpPr>
        <p:spPr>
          <a:xfrm>
            <a:off x="357158" y="2786058"/>
            <a:ext cx="8572560" cy="571504"/>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Во-вторых, головная боль может быть связана с повышением или понижением внутричерепного давления. </a:t>
            </a:r>
            <a:endParaRPr lang="ru-RU" sz="1600" dirty="0" smtClean="0">
              <a:solidFill>
                <a:schemeClr val="tx1"/>
              </a:solidFill>
              <a:latin typeface="Arial" pitchFamily="34" charset="0"/>
              <a:cs typeface="Arial" pitchFamily="34" charset="0"/>
            </a:endParaRPr>
          </a:p>
        </p:txBody>
      </p:sp>
      <p:sp>
        <p:nvSpPr>
          <p:cNvPr id="8" name="Скругленный прямоугольник 7"/>
          <p:cNvSpPr/>
          <p:nvPr/>
        </p:nvSpPr>
        <p:spPr>
          <a:xfrm>
            <a:off x="357158" y="3500438"/>
            <a:ext cx="7358114" cy="35719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В-третьих, головную боль может вызвать напряжение мышц головы и шеи. </a:t>
            </a:r>
            <a:endParaRPr lang="ru-RU" sz="1600" dirty="0" smtClean="0">
              <a:solidFill>
                <a:schemeClr val="tx1"/>
              </a:solidFill>
              <a:latin typeface="Arial" pitchFamily="34" charset="0"/>
              <a:cs typeface="Arial" pitchFamily="34" charset="0"/>
            </a:endParaRPr>
          </a:p>
        </p:txBody>
      </p:sp>
      <p:sp>
        <p:nvSpPr>
          <p:cNvPr id="9" name="Скругленный прямоугольник 8"/>
          <p:cNvSpPr/>
          <p:nvPr/>
        </p:nvSpPr>
        <p:spPr>
          <a:xfrm>
            <a:off x="357158" y="4000504"/>
            <a:ext cx="6786610" cy="35719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В-четвертых, головную боль вызывает эмоциональное напряжение. </a:t>
            </a:r>
            <a:endParaRPr lang="ru-RU" sz="1600" dirty="0" smtClean="0">
              <a:solidFill>
                <a:schemeClr val="tx1"/>
              </a:solidFill>
              <a:latin typeface="Arial" pitchFamily="34" charset="0"/>
              <a:cs typeface="Arial" pitchFamily="34" charset="0"/>
            </a:endParaRPr>
          </a:p>
        </p:txBody>
      </p:sp>
      <p:sp>
        <p:nvSpPr>
          <p:cNvPr id="10" name="Скругленный прямоугольник 9"/>
          <p:cNvSpPr/>
          <p:nvPr/>
        </p:nvSpPr>
        <p:spPr>
          <a:xfrm>
            <a:off x="357158" y="4500570"/>
            <a:ext cx="8572560" cy="857256"/>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В-пятых, головная боль может являться симптомом какой-нибудь болезни, иногда очень серьезной. В этом случае лекарства «от головы» вам не помогут – лечить надо другое.</a:t>
            </a:r>
            <a:endParaRPr lang="ru-RU" sz="1600" dirty="0" smtClean="0">
              <a:solidFill>
                <a:schemeClr val="tx1"/>
              </a:solidFill>
              <a:latin typeface="Arial" pitchFamily="34" charset="0"/>
              <a:cs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6" name="Picture 8" descr="http://bizmotiv.ru/wp-content/uploads/2015/02/Anger-Management.jpg"/>
          <p:cNvPicPr>
            <a:picLocks noChangeAspect="1" noChangeArrowheads="1"/>
          </p:cNvPicPr>
          <p:nvPr/>
        </p:nvPicPr>
        <p:blipFill>
          <a:blip r:embed="rId2"/>
          <a:srcRect/>
          <a:stretch>
            <a:fillRect/>
          </a:stretch>
        </p:blipFill>
        <p:spPr bwMode="auto">
          <a:xfrm>
            <a:off x="0" y="3357570"/>
            <a:ext cx="3500430" cy="3500430"/>
          </a:xfrm>
          <a:prstGeom prst="rect">
            <a:avLst/>
          </a:prstGeom>
          <a:noFill/>
        </p:spPr>
      </p:pic>
      <p:pic>
        <p:nvPicPr>
          <p:cNvPr id="140293" name="Picture 5" descr="http://engizmo.ru/photos/golovnaya-bol-v-zatylke-i-v-glazah-115638-large.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1"/>
            <a:ext cx="9144000" cy="3479800"/>
          </a:xfrm>
          <a:prstGeom prst="rect">
            <a:avLst/>
          </a:prstGeom>
          <a:noFill/>
        </p:spPr>
      </p:pic>
      <p:sp>
        <p:nvSpPr>
          <p:cNvPr id="140294" name="Rectangle 6"/>
          <p:cNvSpPr>
            <a:spLocks noChangeArrowheads="1"/>
          </p:cNvSpPr>
          <p:nvPr/>
        </p:nvSpPr>
        <p:spPr bwMode="auto">
          <a:xfrm>
            <a:off x="2571736" y="4643446"/>
            <a:ext cx="6357950" cy="1754326"/>
          </a:xfrm>
          <a:prstGeom prst="rect">
            <a:avLst/>
          </a:prstGeom>
          <a:solidFill>
            <a:srgbClr val="FFFFE5"/>
          </a:solidFill>
          <a:ln w="38100">
            <a:solidFill>
              <a:srgbClr val="0099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Работа в душном помещении;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Неправильная осанка, вызывающая напряжение мышц;</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Чрезмерное напряжение челюсти;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Зрительное утомление;</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Стрессы;</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Депрессия.</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Выноска со стрелкой вниз 5"/>
          <p:cNvSpPr/>
          <p:nvPr/>
        </p:nvSpPr>
        <p:spPr>
          <a:xfrm>
            <a:off x="4643438" y="3429000"/>
            <a:ext cx="2143140" cy="1143008"/>
          </a:xfrm>
          <a:prstGeom prst="downArrowCallout">
            <a:avLst/>
          </a:prstGeom>
          <a:solidFill>
            <a:srgbClr val="0099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Что способствует возникновению </a:t>
            </a:r>
            <a:endParaRPr lang="ru-RU"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2" descr="http://bskrd.ru/photos/lechenie-golovnoy-boli-v-velikom-novgorode-61425-larg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2340" name="AutoShape 4" descr="http://bskrd.ru/photos/lechenie-golovnoy-boli-v-velikom-novgorode-61425-larg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2342" name="Picture 6" descr="http://legenda59.ru/photos/pekut-glaza-golovnye-boli-110525-large.jpg"/>
          <p:cNvPicPr>
            <a:picLocks noChangeAspect="1" noChangeArrowheads="1"/>
          </p:cNvPicPr>
          <p:nvPr/>
        </p:nvPicPr>
        <p:blipFill>
          <a:blip r:embed="rId2"/>
          <a:srcRect/>
          <a:stretch>
            <a:fillRect/>
          </a:stretch>
        </p:blipFill>
        <p:spPr bwMode="auto">
          <a:xfrm>
            <a:off x="5625730" y="0"/>
            <a:ext cx="3518270" cy="2500306"/>
          </a:xfrm>
          <a:prstGeom prst="ellipse">
            <a:avLst/>
          </a:prstGeom>
          <a:ln>
            <a:noFill/>
          </a:ln>
          <a:effectLst>
            <a:softEdge rad="112500"/>
          </a:effectLst>
        </p:spPr>
      </p:pic>
      <p:sp>
        <p:nvSpPr>
          <p:cNvPr id="5" name="Прямоугольник 4"/>
          <p:cNvSpPr/>
          <p:nvPr/>
        </p:nvSpPr>
        <p:spPr>
          <a:xfrm>
            <a:off x="142844" y="142852"/>
            <a:ext cx="6572296" cy="2308324"/>
          </a:xfrm>
          <a:prstGeom prst="rect">
            <a:avLst/>
          </a:prstGeom>
          <a:ln>
            <a:solidFill>
              <a:srgbClr val="C00000"/>
            </a:solidFill>
          </a:ln>
        </p:spPr>
        <p:txBody>
          <a:bodyPr wrap="square">
            <a:spAutoFit/>
          </a:bodyPr>
          <a:lstStyle/>
          <a:p>
            <a:r>
              <a:rPr lang="ru-RU" b="1" i="1" dirty="0" smtClean="0">
                <a:solidFill>
                  <a:srgbClr val="C00000"/>
                </a:solidFill>
                <a:latin typeface="Arial" pitchFamily="34" charset="0"/>
                <a:cs typeface="Arial" pitchFamily="34" charset="0"/>
              </a:rPr>
              <a:t>Мигрень </a:t>
            </a:r>
            <a:r>
              <a:rPr lang="ru-RU" dirty="0" smtClean="0">
                <a:solidFill>
                  <a:srgbClr val="C00000"/>
                </a:solidFill>
                <a:latin typeface="Arial" pitchFamily="34" charset="0"/>
                <a:cs typeface="Arial" pitchFamily="34" charset="0"/>
              </a:rPr>
              <a:t>занимает второе место по распространенности после головной боли напряжения. Почти 12% человечества страдает от мигрени, причем у женщин она наблюдается в 2-3 раза чаще, чем у мужчин. Приступы мигрени могут начинаться в детском и подростковом возрасте, но чаще всего – в возрасте от 20 до 30 лет. После 50 лет мигрень начинает проходить. Часто эта болезнь передается по наследству.</a:t>
            </a:r>
            <a:endParaRPr lang="ru-RU" dirty="0">
              <a:solidFill>
                <a:srgbClr val="C00000"/>
              </a:solidFill>
              <a:latin typeface="Arial" pitchFamily="34" charset="0"/>
              <a:cs typeface="Arial" pitchFamily="34" charset="0"/>
            </a:endParaRPr>
          </a:p>
        </p:txBody>
      </p:sp>
      <p:sp>
        <p:nvSpPr>
          <p:cNvPr id="6" name="Выноска со стрелкой вниз 5"/>
          <p:cNvSpPr/>
          <p:nvPr/>
        </p:nvSpPr>
        <p:spPr>
          <a:xfrm>
            <a:off x="6429388" y="2214554"/>
            <a:ext cx="2143140" cy="1143008"/>
          </a:xfrm>
          <a:prstGeom prst="downArrowCallout">
            <a:avLst/>
          </a:prstGeom>
          <a:solidFill>
            <a:srgbClr val="0099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Что способствует возникновению </a:t>
            </a:r>
            <a:endParaRPr lang="ru-RU" dirty="0"/>
          </a:p>
        </p:txBody>
      </p:sp>
      <p:sp>
        <p:nvSpPr>
          <p:cNvPr id="142343" name="Rectangle 7"/>
          <p:cNvSpPr>
            <a:spLocks noChangeArrowheads="1"/>
          </p:cNvSpPr>
          <p:nvPr/>
        </p:nvSpPr>
        <p:spPr bwMode="auto">
          <a:xfrm>
            <a:off x="4786314" y="3357562"/>
            <a:ext cx="4357686" cy="3139321"/>
          </a:xfrm>
          <a:prstGeom prst="rect">
            <a:avLst/>
          </a:prstGeom>
          <a:noFill/>
          <a:ln w="57150">
            <a:solidFill>
              <a:srgbClr val="0099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Char char="•"/>
              <a:tabLst>
                <a:tab pos="601663" algn="l"/>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Эмоциональное расстройство, </a:t>
            </a:r>
          </a:p>
          <a:p>
            <a:pPr marL="0" marR="0" lvl="0" indent="0" algn="r" defTabSz="914400" rtl="0" eaLnBrk="1" fontAlgn="base" latinLnBrk="0" hangingPunct="1">
              <a:lnSpc>
                <a:spcPct val="100000"/>
              </a:lnSpc>
              <a:spcBef>
                <a:spcPct val="0"/>
              </a:spcBef>
              <a:spcAft>
                <a:spcPct val="0"/>
              </a:spcAft>
              <a:buClrTx/>
              <a:buSzTx/>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стресс;</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Сильный запах;</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Очень яркий свет;</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Чувствительность к некоторым </a:t>
            </a:r>
          </a:p>
          <a:p>
            <a:pPr marL="0" marR="0" lvl="0" indent="0" algn="r" defTabSz="914400" rtl="0" eaLnBrk="0" fontAlgn="base" latinLnBrk="0" hangingPunct="0">
              <a:lnSpc>
                <a:spcPct val="100000"/>
              </a:lnSpc>
              <a:spcBef>
                <a:spcPct val="0"/>
              </a:spcBef>
              <a:spcAft>
                <a:spcPct val="0"/>
              </a:spcAft>
              <a:buClrTx/>
              <a:buSzTx/>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видам пищи;</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Внезапная перемена погоды;</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Аллергия;</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Физическое напряжение;</a:t>
            </a:r>
            <a:endParaRPr kumimoji="0" lang="ru-RU" b="1"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tab pos="601663" algn="l"/>
              </a:tabLst>
            </a:pPr>
            <a:r>
              <a:rPr kumimoji="0" lang="ru-RU"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Низкое содержание сахара в крови;</a:t>
            </a:r>
            <a:endParaRPr kumimoji="0" lang="ru-RU"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Скругленный прямоугольник 7"/>
          <p:cNvSpPr/>
          <p:nvPr/>
        </p:nvSpPr>
        <p:spPr>
          <a:xfrm>
            <a:off x="142844" y="2571744"/>
            <a:ext cx="4929222" cy="4143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Боль поражает одну строну головы или лица больше и чаще, чем другую, но иногда меняет свое расположение;</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Боль имеет пульсирующий характер;</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Повышена чувствительность к свету, шуму  и запахам;</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Боль сопровождается тошнотой и /или рвотой;</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Во время приступа мигрени иногда происходит частичное изменение зрения, при котором больной видит только одну часть предмета или наслоение одного на другое;</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Приступ может продолжаться несколько часов и даже дней;</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У женщин иногда боль возникает до или во время менструаций;</a:t>
            </a:r>
            <a:endParaRPr lang="ru-RU" sz="1400" dirty="0" smtClean="0">
              <a:solidFill>
                <a:srgbClr val="FFFFCC"/>
              </a:solidFill>
              <a:latin typeface="Arial" pitchFamily="34" charset="0"/>
              <a:cs typeface="Arial" pitchFamily="34" charset="0"/>
            </a:endParaRPr>
          </a:p>
          <a:p>
            <a:pPr lvl="0" algn="just" eaLnBrk="0" fontAlgn="base" hangingPunct="0">
              <a:spcBef>
                <a:spcPct val="0"/>
              </a:spcBef>
              <a:spcAft>
                <a:spcPct val="0"/>
              </a:spcAft>
              <a:buFontTx/>
              <a:buChar char="•"/>
              <a:tabLst>
                <a:tab pos="601663" algn="l"/>
              </a:tabLst>
            </a:pPr>
            <a:r>
              <a:rPr lang="ru-RU" sz="1400" dirty="0" smtClean="0">
                <a:solidFill>
                  <a:srgbClr val="FFFFCC"/>
                </a:solidFill>
                <a:latin typeface="Arial" pitchFamily="34" charset="0"/>
                <a:ea typeface="Times New Roman" pitchFamily="18" charset="0"/>
                <a:cs typeface="Arial" pitchFamily="34" charset="0"/>
              </a:rPr>
              <a:t> Боль может появиться постепенно и усилиться до такой степени, что ее становится трудно вынести</a:t>
            </a:r>
            <a:r>
              <a:rPr lang="ru-RU" dirty="0" smtClean="0">
                <a:solidFill>
                  <a:srgbClr val="FFFFCC"/>
                </a:solidFill>
                <a:latin typeface="Arial" pitchFamily="34" charset="0"/>
                <a:ea typeface="Times New Roman" pitchFamily="18" charset="0"/>
                <a:cs typeface="Arial" pitchFamily="34" charset="0"/>
              </a:rPr>
              <a:t>.</a:t>
            </a:r>
            <a:endParaRPr lang="ru-RU" sz="2400" dirty="0" smtClean="0">
              <a:solidFill>
                <a:srgbClr val="FFFFCC"/>
              </a:solidFill>
              <a:latin typeface="Arial" pitchFamily="34" charset="0"/>
              <a:cs typeface="Arial"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uromednews.ru/wp-content/uploads/2012/03/composite_sinuses.jpg"/>
          <p:cNvPicPr>
            <a:picLocks noChangeAspect="1" noChangeArrowheads="1"/>
          </p:cNvPicPr>
          <p:nvPr/>
        </p:nvPicPr>
        <p:blipFill>
          <a:blip r:embed="rId2"/>
          <a:srcRect/>
          <a:stretch>
            <a:fillRect/>
          </a:stretch>
        </p:blipFill>
        <p:spPr bwMode="auto">
          <a:xfrm>
            <a:off x="6198192" y="1"/>
            <a:ext cx="2945807" cy="2000240"/>
          </a:xfrm>
          <a:prstGeom prst="rect">
            <a:avLst/>
          </a:prstGeom>
          <a:noFill/>
        </p:spPr>
      </p:pic>
      <p:sp>
        <p:nvSpPr>
          <p:cNvPr id="7171" name="Rectangle 3"/>
          <p:cNvSpPr>
            <a:spLocks noChangeArrowheads="1"/>
          </p:cNvSpPr>
          <p:nvPr/>
        </p:nvSpPr>
        <p:spPr bwMode="auto">
          <a:xfrm>
            <a:off x="0" y="0"/>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Головная боль при болезнях носа и носоглотки</a:t>
            </a:r>
            <a:endParaRPr kumimoji="0" lang="ru-RU" b="1" i="0" u="none" strike="noStrike" cap="none" normalizeH="0" baseline="0" dirty="0" smtClean="0">
              <a:ln>
                <a:noFill/>
              </a:ln>
              <a:solidFill>
                <a:srgbClr val="000099"/>
              </a:solidFill>
              <a:effectLst/>
              <a:latin typeface="Arial" pitchFamily="34" charset="0"/>
              <a:cs typeface="Arial" pitchFamily="34" charset="0"/>
            </a:endParaRPr>
          </a:p>
        </p:txBody>
      </p:sp>
      <p:sp>
        <p:nvSpPr>
          <p:cNvPr id="7172" name="Rectangle 4"/>
          <p:cNvSpPr>
            <a:spLocks noChangeArrowheads="1"/>
          </p:cNvSpPr>
          <p:nvPr/>
        </p:nvSpPr>
        <p:spPr bwMode="auto">
          <a:xfrm>
            <a:off x="142844" y="5715016"/>
            <a:ext cx="878687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Если у вас имеется </a:t>
            </a:r>
            <a:r>
              <a:rPr lang="ru-RU" b="1" dirty="0" smtClean="0">
                <a:solidFill>
                  <a:srgbClr val="FF0000"/>
                </a:solidFill>
                <a:latin typeface="Arial" pitchFamily="34" charset="0"/>
                <a:ea typeface="Times New Roman" pitchFamily="18" charset="0"/>
                <a:cs typeface="Arial" pitchFamily="34" charset="0"/>
              </a:rPr>
              <a:t>хронические головные боли, вызванные этими заболеваниями</a:t>
            </a:r>
            <a:r>
              <a:rPr kumimoji="0" lang="ru-RU"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рекомендуем обратиться к врачу-отоларингологу, который может помочь их устранить.</a:t>
            </a:r>
            <a:endParaRPr kumimoji="0" lang="ru-RU" b="1" i="0" u="none" strike="noStrike" cap="none" normalizeH="0" baseline="0" dirty="0" smtClean="0">
              <a:ln>
                <a:noFill/>
              </a:ln>
              <a:solidFill>
                <a:srgbClr val="FF0000"/>
              </a:solidFill>
              <a:effectLst/>
              <a:latin typeface="Arial" pitchFamily="34" charset="0"/>
              <a:cs typeface="Arial" pitchFamily="34" charset="0"/>
            </a:endParaRPr>
          </a:p>
        </p:txBody>
      </p:sp>
      <p:sp>
        <p:nvSpPr>
          <p:cNvPr id="5" name="Прямоугольник 4"/>
          <p:cNvSpPr/>
          <p:nvPr/>
        </p:nvSpPr>
        <p:spPr>
          <a:xfrm>
            <a:off x="142844" y="428604"/>
            <a:ext cx="8786874" cy="5262979"/>
          </a:xfrm>
          <a:prstGeom prst="rect">
            <a:avLst/>
          </a:prstGeom>
        </p:spPr>
        <p:txBody>
          <a:bodyPr wrap="square">
            <a:spAutoFit/>
          </a:bodyPr>
          <a:lstStyle/>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Одной из наиболее частых причин головной боли является </a:t>
            </a: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синусит – воспаление лицевых придаточных пазух – полостей </a:t>
            </a: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в костях черепа вблизи носа, щек и бровей.</a:t>
            </a:r>
            <a:endParaRPr lang="ru-RU" sz="1600" dirty="0" smtClean="0">
              <a:latin typeface="Arial" pitchFamily="34" charset="0"/>
              <a:cs typeface="Arial" pitchFamily="34" charset="0"/>
            </a:endParaRP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Для этих головных болей характерно то, что они начинаются </a:t>
            </a: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в определенное время дня и усиливаются после </a:t>
            </a: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переутомления или длительного пребывания на холоде. </a:t>
            </a: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Боль может усиливаться при наклоне головы, кашле. </a:t>
            </a:r>
          </a:p>
          <a:p>
            <a:pPr lvl="0" algn="just" eaLnBrk="0" fontAlgn="base" hangingPunct="0">
              <a:spcBef>
                <a:spcPct val="0"/>
              </a:spcBef>
              <a:spcAft>
                <a:spcPct val="0"/>
              </a:spcAft>
            </a:pPr>
            <a:endParaRPr lang="ru-RU" sz="1600" dirty="0" smtClean="0">
              <a:latin typeface="Arial" pitchFamily="34" charset="0"/>
              <a:cs typeface="Arial" pitchFamily="34" charset="0"/>
            </a:endParaRPr>
          </a:p>
          <a:p>
            <a:pPr lvl="0" algn="just" eaLnBrk="0" fontAlgn="base" hangingPunct="0">
              <a:spcBef>
                <a:spcPct val="0"/>
              </a:spcBef>
              <a:spcAft>
                <a:spcPct val="0"/>
              </a:spcAft>
            </a:pPr>
            <a:r>
              <a:rPr lang="ru-RU" sz="1600" dirty="0" smtClean="0">
                <a:solidFill>
                  <a:srgbClr val="000099"/>
                </a:solidFill>
                <a:latin typeface="Arial" pitchFamily="34" charset="0"/>
                <a:ea typeface="Times New Roman" pitchFamily="18" charset="0"/>
                <a:cs typeface="Arial" pitchFamily="34" charset="0"/>
              </a:rPr>
              <a:t>При воспалении придаточные пазухи заполняются жидкостью и слизью, что вызывает тупую боль в области лба, щек и верхней челюсти. Характерно также общее чувство тяжести в голове и ощущение какого-то неопределенного давления. Особенно сильные боли ощущаются по утрам из-за скопившихся за ночь в полостях носа выделений. </a:t>
            </a:r>
            <a:endParaRPr lang="ru-RU" sz="1600" dirty="0" smtClean="0">
              <a:solidFill>
                <a:srgbClr val="000099"/>
              </a:solidFill>
              <a:latin typeface="Arial" pitchFamily="34" charset="0"/>
              <a:cs typeface="Arial" pitchFamily="34" charset="0"/>
            </a:endParaRPr>
          </a:p>
          <a:p>
            <a:pPr lvl="0" algn="just" eaLnBrk="0" fontAlgn="base" hangingPunct="0">
              <a:spcBef>
                <a:spcPct val="0"/>
              </a:spcBef>
              <a:spcAft>
                <a:spcPct val="0"/>
              </a:spcAft>
            </a:pPr>
            <a:r>
              <a:rPr lang="ru-RU" sz="1600" dirty="0" smtClean="0">
                <a:solidFill>
                  <a:srgbClr val="000099"/>
                </a:solidFill>
                <a:latin typeface="Arial" pitchFamily="34" charset="0"/>
                <a:ea typeface="Times New Roman" pitchFamily="18" charset="0"/>
                <a:cs typeface="Arial" pitchFamily="34" charset="0"/>
              </a:rPr>
              <a:t>Если, постукивая пальцем по лбу, вы найдете области болезненной чувствительности – это первый признак болезни. </a:t>
            </a:r>
          </a:p>
          <a:p>
            <a:pPr lvl="0" algn="just" eaLnBrk="0" fontAlgn="base" hangingPunct="0">
              <a:spcBef>
                <a:spcPct val="0"/>
              </a:spcBef>
              <a:spcAft>
                <a:spcPct val="0"/>
              </a:spcAft>
            </a:pPr>
            <a:endParaRPr lang="ru-RU" sz="1600" dirty="0" smtClean="0">
              <a:latin typeface="Arial" pitchFamily="34" charset="0"/>
              <a:cs typeface="Arial" pitchFamily="34" charset="0"/>
            </a:endParaRPr>
          </a:p>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Нередко головные боли возникают и при гайморите – воспалении </a:t>
            </a:r>
            <a:r>
              <a:rPr lang="ru-RU" sz="1600" dirty="0" err="1" smtClean="0">
                <a:latin typeface="Arial" pitchFamily="34" charset="0"/>
                <a:ea typeface="Times New Roman" pitchFamily="18" charset="0"/>
                <a:cs typeface="Arial" pitchFamily="34" charset="0"/>
              </a:rPr>
              <a:t>верехнечелюстных</a:t>
            </a:r>
            <a:r>
              <a:rPr lang="ru-RU" sz="1600" dirty="0" smtClean="0">
                <a:latin typeface="Arial" pitchFamily="34" charset="0"/>
                <a:ea typeface="Times New Roman" pitchFamily="18" charset="0"/>
                <a:cs typeface="Arial" pitchFamily="34" charset="0"/>
              </a:rPr>
              <a:t> пазух. При гайморите боль распространяется не только вверх на область лба, но и на верхнюю челюсть, зубы. Головная боль может возникнуть при остром насморке, искривлении носовой перегородки, полипах и аденоидах. При остром насморке одновременно с распуханием слизистой оболочки носа появляется головная боль у переносицы, а оттуда распространяется к глазам и вискам.</a:t>
            </a:r>
            <a:endParaRPr lang="ru-RU" sz="1600" dirty="0" smtClean="0">
              <a:latin typeface="Arial" pitchFamily="34" charset="0"/>
              <a:cs typeface="Arial"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1-tub-ru.yandex.net/i?id=a8b0e0b7d3bca98776ee77652bd8e67a&amp;n=33&amp;h=215&amp;w=425"/>
          <p:cNvPicPr>
            <a:picLocks noChangeAspect="1" noChangeArrowheads="1"/>
          </p:cNvPicPr>
          <p:nvPr/>
        </p:nvPicPr>
        <p:blipFill>
          <a:blip r:embed="rId2"/>
          <a:srcRect/>
          <a:stretch>
            <a:fillRect/>
          </a:stretch>
        </p:blipFill>
        <p:spPr bwMode="auto">
          <a:xfrm>
            <a:off x="0" y="4810124"/>
            <a:ext cx="4048125" cy="2047876"/>
          </a:xfrm>
          <a:prstGeom prst="rect">
            <a:avLst/>
          </a:prstGeom>
          <a:noFill/>
        </p:spPr>
      </p:pic>
      <p:pic>
        <p:nvPicPr>
          <p:cNvPr id="6148" name="Picture 4" descr="http://lawyer12.ru/photos/nervnaya-bol-golovnaya-44895-large.jpg"/>
          <p:cNvPicPr>
            <a:picLocks noChangeAspect="1" noChangeArrowheads="1"/>
          </p:cNvPicPr>
          <p:nvPr/>
        </p:nvPicPr>
        <p:blipFill>
          <a:blip r:embed="rId3"/>
          <a:srcRect/>
          <a:stretch>
            <a:fillRect/>
          </a:stretch>
        </p:blipFill>
        <p:spPr bwMode="auto">
          <a:xfrm>
            <a:off x="6462431" y="0"/>
            <a:ext cx="2681569" cy="1785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49" name="Rectangle 5"/>
          <p:cNvSpPr>
            <a:spLocks noChangeArrowheads="1"/>
          </p:cNvSpPr>
          <p:nvPr/>
        </p:nvSpPr>
        <p:spPr bwMode="auto">
          <a:xfrm>
            <a:off x="142844" y="428604"/>
            <a:ext cx="8786874" cy="40472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Очень часто головная боль выражается только в неопределенном чувстве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давления в черепе – то в области лба, то в затылке, но в висках. В других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случаях ее описывают как сжимание головы обручем или сдавливание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тисками; наконец, бывают ограниченные боли в теменной части головы. </a:t>
            </a:r>
          </a:p>
          <a:p>
            <a:pPr marR="0" lvl="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Неврит – воспалительное заболевание периферических нервов, причиной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которого могут быть травма, интоксикация, инфекционное заболевание,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нарушение обмена веществ, недостаточность кровоснабжения нерва и др. Одним из симптомов неврита может быть головная боль.</a:t>
            </a:r>
          </a:p>
          <a:p>
            <a:pPr marR="0" lvl="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Неврозы (неврастении, истерии или психастении) иногда могут вызывать головную боль, похожую на описанные нами выше боли при невралгии. Основное ее отличие от невралгической боли в том, что головная боль при неврозах не имеет типичных для невралгии болевых точек. </a:t>
            </a:r>
            <a:endParaRPr kumimoji="0" lang="ru-RU" sz="1600" b="0"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Головные боли при неврозах распознаются еще по одному существенному признаку – эти боли обычно возникают после каких-нибудь волнений, неприятностей и сопровождаются всегда угнетенным состоянием. Точно так же эти боли могут совершенно пройти под влиянием какой-нибудь внешней причины или внушения.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0" y="0"/>
            <a:ext cx="6643702" cy="400110"/>
          </a:xfrm>
          <a:prstGeom prst="rect">
            <a:avLst/>
          </a:prstGeom>
        </p:spPr>
        <p:txBody>
          <a:bodyPr wrap="square">
            <a:spAutoFit/>
          </a:bodyPr>
          <a:lstStyle/>
          <a:p>
            <a:pPr lvl="0" algn="just" fontAlgn="base">
              <a:spcBef>
                <a:spcPct val="0"/>
              </a:spcBef>
              <a:spcAft>
                <a:spcPct val="0"/>
              </a:spcAft>
            </a:pPr>
            <a:r>
              <a:rPr lang="ru-RU" sz="2000" b="1" i="1" dirty="0" smtClean="0">
                <a:solidFill>
                  <a:srgbClr val="C00000"/>
                </a:solidFill>
                <a:latin typeface="Arial" pitchFamily="34" charset="0"/>
                <a:ea typeface="Times New Roman" pitchFamily="18" charset="0"/>
                <a:cs typeface="Arial" pitchFamily="34" charset="0"/>
              </a:rPr>
              <a:t>Головная боль при нервных заболеваниях</a:t>
            </a:r>
            <a:endParaRPr lang="ru-RU" sz="2000" dirty="0" smtClean="0">
              <a:solidFill>
                <a:srgbClr val="C00000"/>
              </a:solidFill>
              <a:latin typeface="Arial" pitchFamily="34" charset="0"/>
              <a:cs typeface="Arial" pitchFamily="34" charset="0"/>
            </a:endParaRPr>
          </a:p>
        </p:txBody>
      </p:sp>
      <p:sp>
        <p:nvSpPr>
          <p:cNvPr id="6" name="Прямоугольник 5"/>
          <p:cNvSpPr/>
          <p:nvPr/>
        </p:nvSpPr>
        <p:spPr>
          <a:xfrm>
            <a:off x="4143372" y="4795897"/>
            <a:ext cx="5000628" cy="2062103"/>
          </a:xfrm>
          <a:prstGeom prst="rect">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0" scaled="1"/>
            <a:tileRect/>
          </a:gradFill>
        </p:spPr>
        <p:txBody>
          <a:bodyPr wrap="square">
            <a:spAutoFit/>
          </a:bodyPr>
          <a:lstStyle/>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Разумеется, применение медикаментов в виде таблеток от головной боли здесь будет неуместно. Главное внимание следует уделить основной болезни, лечению невроза соответствующими методами, и, несомненно, прислушиваться к головным болям, которые являются при этом только сопровождающим симптомом и опасности для здоровья не представляют. </a:t>
            </a:r>
            <a:endParaRPr lang="ru-RU" sz="1600" dirty="0" smtClean="0">
              <a:latin typeface="Arial" pitchFamily="34" charset="0"/>
              <a:cs typeface="Arial"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http://s52.radikal.ru/i137/1403/aa/b9fe50c2ea11.jpg"/>
          <p:cNvPicPr>
            <a:picLocks noChangeAspect="1" noChangeArrowheads="1"/>
          </p:cNvPicPr>
          <p:nvPr/>
        </p:nvPicPr>
        <p:blipFill>
          <a:blip r:embed="rId2" cstate="print"/>
          <a:srcRect/>
          <a:stretch>
            <a:fillRect/>
          </a:stretch>
        </p:blipFill>
        <p:spPr bwMode="auto">
          <a:xfrm>
            <a:off x="4000496" y="5072050"/>
            <a:ext cx="2880564" cy="1785950"/>
          </a:xfrm>
          <a:prstGeom prst="rect">
            <a:avLst/>
          </a:prstGeom>
          <a:noFill/>
        </p:spPr>
      </p:pic>
      <p:sp>
        <p:nvSpPr>
          <p:cNvPr id="3073" name="Rectangle 1"/>
          <p:cNvSpPr>
            <a:spLocks noChangeArrowheads="1"/>
          </p:cNvSpPr>
          <p:nvPr/>
        </p:nvSpPr>
        <p:spPr bwMode="auto">
          <a:xfrm>
            <a:off x="0" y="0"/>
            <a:ext cx="635795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2400" b="1"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 Несколько советов для профилактики</a:t>
            </a:r>
            <a:endParaRPr kumimoji="0" lang="ru-RU" sz="2400" b="0" i="0" u="none" strike="noStrike" cap="none" normalizeH="0" baseline="0" dirty="0" smtClean="0">
              <a:ln>
                <a:noFill/>
              </a:ln>
              <a:solidFill>
                <a:srgbClr val="7030A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Каждый час позволяйте себе минуту полностью расслабиться: отключитесь от действительности, расслабьте мышцы. Закройте глаза. </a:t>
            </a:r>
            <a:endParaRPr kumimoji="0" lang="ru-RU" sz="1520" b="1" i="0" u="none" strike="noStrike" cap="none" normalizeH="0" baseline="0" dirty="0" smtClean="0">
              <a:ln>
                <a:noFill/>
              </a:ln>
              <a:solidFill>
                <a:srgbClr val="C0000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chemeClr val="accent6">
                    <a:lumMod val="75000"/>
                  </a:schemeClr>
                </a:solidFill>
                <a:effectLst/>
                <a:latin typeface="Arial" pitchFamily="34" charset="0"/>
                <a:ea typeface="Times New Roman" pitchFamily="18" charset="0"/>
                <a:cs typeface="Arial" pitchFamily="34" charset="0"/>
              </a:rPr>
              <a:t>Не стискивайте зубы. Мускулы челюстей быстро сводит, и это часто вызывает головную боль.</a:t>
            </a:r>
            <a:endParaRPr kumimoji="0" lang="ru-RU" sz="1520" b="1" i="0" u="none" strike="noStrike" cap="none" normalizeH="0" baseline="0" dirty="0" smtClean="0">
              <a:ln>
                <a:noFill/>
              </a:ln>
              <a:solidFill>
                <a:schemeClr val="accent6">
                  <a:lumMod val="75000"/>
                </a:schemeClr>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effectLst/>
                <a:latin typeface="Arial" pitchFamily="34" charset="0"/>
                <a:ea typeface="Times New Roman" pitchFamily="18" charset="0"/>
                <a:cs typeface="Arial" pitchFamily="34" charset="0"/>
              </a:rPr>
              <a:t>Обращайте внимание на шею, не держите ее слишком долго в одном положении, чаще делайте ею вращательные движения. Когда лежите, шея не должна искривлена. </a:t>
            </a:r>
            <a:endParaRPr kumimoji="0" lang="ru-RU" sz="1520" b="1" i="0" u="none" strike="noStrike" cap="none" normalizeH="0" baseline="0" dirty="0" smtClean="0">
              <a:ln>
                <a:noFill/>
              </a:ln>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Не спите слишком долго в выходные дни, это ведет к снижению в крови сахара, что в свою очередь вызывает мигрени. </a:t>
            </a:r>
            <a:endParaRPr kumimoji="0" lang="ru-RU" sz="1520" b="1" i="0" u="none" strike="noStrike" cap="none" normalizeH="0" baseline="0" dirty="0" smtClean="0">
              <a:ln>
                <a:noFill/>
              </a:ln>
              <a:solidFill>
                <a:srgbClr val="00660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chemeClr val="accent1">
                    <a:lumMod val="75000"/>
                  </a:schemeClr>
                </a:solidFill>
                <a:effectLst/>
                <a:latin typeface="Arial" pitchFamily="34" charset="0"/>
                <a:ea typeface="Times New Roman" pitchFamily="18" charset="0"/>
                <a:cs typeface="Arial" pitchFamily="34" charset="0"/>
              </a:rPr>
              <a:t>Не забывайте завтракать по утрам, иначе можете  вызывать у себя «голодные» головные боли. </a:t>
            </a:r>
            <a:endParaRPr kumimoji="0" lang="ru-RU" sz="1520" b="1" i="0" u="none" strike="noStrike" cap="none" normalizeH="0" baseline="0" dirty="0" smtClean="0">
              <a:ln>
                <a:noFill/>
              </a:ln>
              <a:solidFill>
                <a:schemeClr val="accent1">
                  <a:lumMod val="75000"/>
                </a:schemeClr>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Постарайтесь избежать перегрузок. Учитесь говорить «нет». Не взваливайте на свои плечи больше того, что можете сделать. </a:t>
            </a:r>
            <a:endParaRPr kumimoji="0" lang="ru-RU" sz="1520" b="1"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chemeClr val="accent4">
                    <a:lumMod val="75000"/>
                  </a:schemeClr>
                </a:solidFill>
                <a:effectLst/>
                <a:latin typeface="Arial" pitchFamily="34" charset="0"/>
                <a:ea typeface="Times New Roman" pitchFamily="18" charset="0"/>
                <a:cs typeface="Arial" pitchFamily="34" charset="0"/>
              </a:rPr>
              <a:t>Не злоупотребляйте аспирином, которой может привести даже к усилению головной боли. </a:t>
            </a:r>
            <a:endParaRPr kumimoji="0" lang="ru-RU" sz="1520" b="1" i="0" u="none" strike="noStrike" cap="none" normalizeH="0" baseline="0" dirty="0" smtClean="0">
              <a:ln>
                <a:noFill/>
              </a:ln>
              <a:solidFill>
                <a:schemeClr val="accent4">
                  <a:lumMod val="75000"/>
                </a:schemeClr>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520" b="1" i="0" u="none" strike="noStrike" cap="none" normalizeH="0" baseline="0" dirty="0" smtClean="0">
                <a:ln>
                  <a:noFill/>
                </a:ln>
                <a:solidFill>
                  <a:schemeClr val="accent6">
                    <a:lumMod val="50000"/>
                  </a:schemeClr>
                </a:solidFill>
                <a:effectLst/>
                <a:latin typeface="Arial" pitchFamily="34" charset="0"/>
                <a:ea typeface="Times New Roman" pitchFamily="18" charset="0"/>
                <a:cs typeface="Arial" pitchFamily="34" charset="0"/>
              </a:rPr>
              <a:t>Измените освещение. Головную боль может вызывать и чрезмерное напряжение зрения. </a:t>
            </a:r>
            <a:endParaRPr kumimoji="0" lang="ru-RU" sz="1520" b="1" i="0" u="none" strike="noStrike" cap="none" normalizeH="0" baseline="0" dirty="0" smtClean="0">
              <a:ln>
                <a:noFill/>
              </a:ln>
              <a:solidFill>
                <a:schemeClr val="accent6">
                  <a:lumMod val="50000"/>
                </a:schemeClr>
              </a:solidFill>
              <a:effectLst/>
              <a:latin typeface="Arial" pitchFamily="34" charset="0"/>
              <a:cs typeface="Arial" pitchFamily="34" charset="0"/>
            </a:endParaRPr>
          </a:p>
        </p:txBody>
      </p:sp>
      <p:pic>
        <p:nvPicPr>
          <p:cNvPr id="3075" name="Picture 3" descr="http://www.mamadaika.ru/abakan/images/articles/large/14000429.88okemcdqs.jpg"/>
          <p:cNvPicPr>
            <a:picLocks noChangeAspect="1" noChangeArrowheads="1"/>
          </p:cNvPicPr>
          <p:nvPr/>
        </p:nvPicPr>
        <p:blipFill>
          <a:blip r:embed="rId3"/>
          <a:srcRect/>
          <a:stretch>
            <a:fillRect/>
          </a:stretch>
        </p:blipFill>
        <p:spPr bwMode="auto">
          <a:xfrm>
            <a:off x="6357950" y="4999726"/>
            <a:ext cx="2786050" cy="1858274"/>
          </a:xfrm>
          <a:prstGeom prst="rect">
            <a:avLst/>
          </a:prstGeom>
          <a:noFill/>
        </p:spPr>
      </p:pic>
      <p:pic>
        <p:nvPicPr>
          <p:cNvPr id="3077" name="Picture 5" descr="http://orangecaraccident.mobi/wp-content/uploads/2011/09/car-accident-neck-injury.jpg"/>
          <p:cNvPicPr>
            <a:picLocks noChangeAspect="1" noChangeArrowheads="1"/>
          </p:cNvPicPr>
          <p:nvPr/>
        </p:nvPicPr>
        <p:blipFill>
          <a:blip r:embed="rId4" cstate="print"/>
          <a:srcRect/>
          <a:stretch>
            <a:fillRect/>
          </a:stretch>
        </p:blipFill>
        <p:spPr bwMode="auto">
          <a:xfrm>
            <a:off x="6345513" y="1714488"/>
            <a:ext cx="2798487" cy="1857388"/>
          </a:xfrm>
          <a:prstGeom prst="rect">
            <a:avLst/>
          </a:prstGeom>
          <a:noFill/>
        </p:spPr>
      </p:pic>
      <p:pic>
        <p:nvPicPr>
          <p:cNvPr id="3079" name="Picture 7" descr="http://talkyland.com/media/CACHE/images/posts/2013/11/15/50eb3bf78522404b88cbb5cb4e42ff47/e7d9d5d33dbd4e503e3d85a99250d122.jpg"/>
          <p:cNvPicPr>
            <a:picLocks noChangeAspect="1" noChangeArrowheads="1"/>
          </p:cNvPicPr>
          <p:nvPr/>
        </p:nvPicPr>
        <p:blipFill>
          <a:blip r:embed="rId5" cstate="print"/>
          <a:srcRect/>
          <a:stretch>
            <a:fillRect/>
          </a:stretch>
        </p:blipFill>
        <p:spPr bwMode="auto">
          <a:xfrm>
            <a:off x="6357950" y="3357562"/>
            <a:ext cx="2786050" cy="2132181"/>
          </a:xfrm>
          <a:prstGeom prst="rect">
            <a:avLst/>
          </a:prstGeom>
          <a:noFill/>
        </p:spPr>
      </p:pic>
      <p:pic>
        <p:nvPicPr>
          <p:cNvPr id="3085" name="Picture 13" descr="https://tumix.ru/media/cache/b7/c9/b7c920e16f5d35f7fd133a6081f585e2.jpg"/>
          <p:cNvPicPr>
            <a:picLocks noChangeAspect="1" noChangeArrowheads="1"/>
          </p:cNvPicPr>
          <p:nvPr/>
        </p:nvPicPr>
        <p:blipFill>
          <a:blip r:embed="rId6"/>
          <a:srcRect/>
          <a:stretch>
            <a:fillRect/>
          </a:stretch>
        </p:blipFill>
        <p:spPr bwMode="auto">
          <a:xfrm>
            <a:off x="6357950" y="-1"/>
            <a:ext cx="2786050" cy="2095391"/>
          </a:xfrm>
          <a:prstGeom prst="rect">
            <a:avLst/>
          </a:prstGeom>
          <a:noFill/>
        </p:spPr>
      </p:pic>
      <p:pic>
        <p:nvPicPr>
          <p:cNvPr id="3087" name="Picture 15" descr="http://cloudstatic.eva.ru/eva/210000-220000/210557/channel/05_79050070149914225.jpg?H"/>
          <p:cNvPicPr>
            <a:picLocks noChangeAspect="1" noChangeArrowheads="1"/>
          </p:cNvPicPr>
          <p:nvPr/>
        </p:nvPicPr>
        <p:blipFill>
          <a:blip r:embed="rId7" cstate="print"/>
          <a:srcRect/>
          <a:stretch>
            <a:fillRect/>
          </a:stretch>
        </p:blipFill>
        <p:spPr bwMode="auto">
          <a:xfrm>
            <a:off x="2357422" y="5072050"/>
            <a:ext cx="1785950" cy="1785950"/>
          </a:xfrm>
          <a:prstGeom prst="rect">
            <a:avLst/>
          </a:prstGeom>
          <a:noFill/>
        </p:spPr>
      </p:pic>
      <p:pic>
        <p:nvPicPr>
          <p:cNvPr id="3081" name="Picture 9" descr="http://www.b17.ru/foto/uploaded/6aa51516f187f32d682e114824ccf8f8.jpg"/>
          <p:cNvPicPr>
            <a:picLocks noChangeAspect="1" noChangeArrowheads="1"/>
          </p:cNvPicPr>
          <p:nvPr/>
        </p:nvPicPr>
        <p:blipFill>
          <a:blip r:embed="rId8"/>
          <a:srcRect/>
          <a:stretch>
            <a:fillRect/>
          </a:stretch>
        </p:blipFill>
        <p:spPr bwMode="auto">
          <a:xfrm>
            <a:off x="0" y="5072074"/>
            <a:ext cx="2657795" cy="178592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0-tub-ru.yandex.net/i?id=df19ee97de0d5b79bbea9a5af0ca4cc0-l&amp;n=13"/>
          <p:cNvPicPr>
            <a:picLocks noChangeAspect="1" noChangeArrowheads="1"/>
          </p:cNvPicPr>
          <p:nvPr/>
        </p:nvPicPr>
        <p:blipFill>
          <a:blip r:embed="rId2"/>
          <a:srcRect/>
          <a:stretch>
            <a:fillRect/>
          </a:stretch>
        </p:blipFill>
        <p:spPr bwMode="auto">
          <a:xfrm>
            <a:off x="187652" y="0"/>
            <a:ext cx="8742066" cy="685800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to-store.ru/wp-content/uploads/2015/09/cuprum-produkti1.jpg"/>
          <p:cNvPicPr>
            <a:picLocks noChangeAspect="1" noChangeArrowheads="1"/>
          </p:cNvPicPr>
          <p:nvPr/>
        </p:nvPicPr>
        <p:blipFill>
          <a:blip r:embed="rId2"/>
          <a:srcRect/>
          <a:stretch>
            <a:fillRect/>
          </a:stretch>
        </p:blipFill>
        <p:spPr bwMode="auto">
          <a:xfrm>
            <a:off x="0" y="281480"/>
            <a:ext cx="9144000" cy="6219354"/>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ostavkrovi.ru/wp-content/uploads/2016/08/1-20.jpeg"/>
          <p:cNvPicPr>
            <a:picLocks noChangeAspect="1" noChangeArrowheads="1"/>
          </p:cNvPicPr>
          <p:nvPr/>
        </p:nvPicPr>
        <p:blipFill>
          <a:blip r:embed="rId2"/>
          <a:srcRect/>
          <a:stretch>
            <a:fillRect/>
          </a:stretch>
        </p:blipFill>
        <p:spPr bwMode="auto">
          <a:xfrm>
            <a:off x="431369" y="0"/>
            <a:ext cx="8355473" cy="685800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zon-1m.ru/wp-content/uploads/2016/09/alyuminiy5.jpg"/>
          <p:cNvPicPr>
            <a:picLocks noChangeAspect="1" noChangeArrowheads="1"/>
          </p:cNvPicPr>
          <p:nvPr/>
        </p:nvPicPr>
        <p:blipFill>
          <a:blip r:embed="rId2"/>
          <a:srcRect/>
          <a:stretch>
            <a:fillRect/>
          </a:stretch>
        </p:blipFill>
        <p:spPr bwMode="auto">
          <a:xfrm>
            <a:off x="216752" y="0"/>
            <a:ext cx="8784404" cy="6858000"/>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malysham63.ru/img/580fd784b28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76" name="AutoShape 4" descr="http://malysham63.ru/img/580fd784b28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7" name="Picture 5" descr="C:\Users\ekaterina.gogina\Desktop\580fd784b2895.jpg"/>
          <p:cNvPicPr>
            <a:picLocks noChangeAspect="1" noChangeArrowheads="1"/>
          </p:cNvPicPr>
          <p:nvPr/>
        </p:nvPicPr>
        <p:blipFill>
          <a:blip r:embed="rId2"/>
          <a:srcRect/>
          <a:stretch>
            <a:fillRect/>
          </a:stretch>
        </p:blipFill>
        <p:spPr bwMode="auto">
          <a:xfrm>
            <a:off x="0" y="357190"/>
            <a:ext cx="9101610" cy="5786454"/>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http://bongbee.ru/img/58024a8e810f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099" name="Picture 3" descr="C:\Users\ekaterina.gogina\Desktop\58024a8e810f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omansion.ru/wp-content/uploads/2015/11/%D0%92-%D0%BA%D0%B0%D0%BA%D0%B8%D1%85-%D0%BF%D1%80%D0%BE%D0%B4%D1%83%D0%BA%D1%82%D0%B0%D1%85-%D1%81%D0%BE%D0%B4%D0%B5%D1%80%D0%B6%D0%B8%D1%82%D1%81%D1%8F-%D0%B1%D0%BE%D0%BB%D1%8C%D1%88%D0%B5-%D0%B2%D1%81%D0%B5%D0%B3%D0%BE-%D0%BC%D0%B0%D0%B3%D0%BD%D0%B8%D1%8F.jpg"/>
          <p:cNvPicPr>
            <a:picLocks noChangeAspect="1" noChangeArrowheads="1"/>
          </p:cNvPicPr>
          <p:nvPr/>
        </p:nvPicPr>
        <p:blipFill>
          <a:blip r:embed="rId2"/>
          <a:srcRect/>
          <a:stretch>
            <a:fillRect/>
          </a:stretch>
        </p:blipFill>
        <p:spPr bwMode="auto">
          <a:xfrm>
            <a:off x="44649" y="-1"/>
            <a:ext cx="8956507" cy="6858001"/>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iofile.ru/pic/sj-01-162.jpg"/>
          <p:cNvPicPr>
            <a:picLocks noChangeAspect="1" noChangeArrowheads="1"/>
          </p:cNvPicPr>
          <p:nvPr/>
        </p:nvPicPr>
        <p:blipFill>
          <a:blip r:embed="rId2"/>
          <a:srcRect/>
          <a:stretch>
            <a:fillRect/>
          </a:stretch>
        </p:blipFill>
        <p:spPr bwMode="auto">
          <a:xfrm>
            <a:off x="0" y="142876"/>
            <a:ext cx="9137718" cy="650083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olod.yeiskraion.ru/wp-content/uploads/2016/05/%D0%B8%D1%81%D1%81%D0%BA%D1%83%D1%81%D1%82%D0%B2%D0%B5%D0%BD%D0%BD%D0%BE%D0%B5-%D0%B4%D1%8B%D1%85%D0%B0%D0%BD%D0%B8%D0%B5.jpg"/>
          <p:cNvPicPr>
            <a:picLocks noChangeAspect="1" noChangeArrowheads="1"/>
          </p:cNvPicPr>
          <p:nvPr/>
        </p:nvPicPr>
        <p:blipFill>
          <a:blip r:embed="rId2" cstate="print"/>
          <a:srcRect/>
          <a:stretch>
            <a:fillRect/>
          </a:stretch>
        </p:blipFill>
        <p:spPr bwMode="auto">
          <a:xfrm>
            <a:off x="0" y="2961042"/>
            <a:ext cx="9144000" cy="3896958"/>
          </a:xfrm>
          <a:prstGeom prst="rect">
            <a:avLst/>
          </a:prstGeom>
          <a:noFill/>
        </p:spPr>
      </p:pic>
      <p:sp>
        <p:nvSpPr>
          <p:cNvPr id="5123" name="Rectangle 3"/>
          <p:cNvSpPr>
            <a:spLocks noChangeArrowheads="1"/>
          </p:cNvSpPr>
          <p:nvPr/>
        </p:nvSpPr>
        <p:spPr bwMode="auto">
          <a:xfrm>
            <a:off x="142844" y="0"/>
            <a:ext cx="8858312"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Если человек без признаков дыхания</a:t>
            </a:r>
            <a:endParaRPr kumimoji="0" lang="ru-RU" b="0"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Если произошла остановка дыхания, главное – очистить дыхательные пути. Осмотрите полость рта пострадавшего и убедитесь в отсутствии посторонних предметов. Возьмите его за подбородок и двумя руками одновременно запрокиньте голову пострадавшего назад. Под шею подложите валик. Рот его должен быть все время открытым. Теперь с усилием дуйте в течение двух секунд в рот пострадавшего. Внимательно следите за движение грудной клетки. Если она стала приподниматься – значит ваши действия достигли цели. Повторите эту процедуру. В любом случае вызывайте «Скорую помощь».</a:t>
            </a:r>
            <a:endParaRPr kumimoji="0" lang="ru-RU" b="0" i="0" u="none" strike="noStrike" cap="none" normalizeH="0" baseline="0" dirty="0" smtClean="0">
              <a:ln>
                <a:noFill/>
              </a:ln>
              <a:solidFill>
                <a:srgbClr val="006600"/>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3.bp.blogspot.com/-6ldwdjH2i3Q/VLZPofaPCxI/AAAAAAAAIok/IDxA8ijDfIg/s1600/18452_original.jpg"/>
          <p:cNvPicPr>
            <a:picLocks noChangeAspect="1" noChangeArrowheads="1"/>
          </p:cNvPicPr>
          <p:nvPr/>
        </p:nvPicPr>
        <p:blipFill>
          <a:blip r:embed="rId2">
            <a:clrChange>
              <a:clrFrom>
                <a:srgbClr val="FFFFFF"/>
              </a:clrFrom>
              <a:clrTo>
                <a:srgbClr val="FFFFFF">
                  <a:alpha val="0"/>
                </a:srgbClr>
              </a:clrTo>
            </a:clrChange>
          </a:blip>
          <a:srcRect b="14901"/>
          <a:stretch>
            <a:fillRect/>
          </a:stretch>
        </p:blipFill>
        <p:spPr bwMode="auto">
          <a:xfrm>
            <a:off x="0" y="0"/>
            <a:ext cx="9144000" cy="3671719"/>
          </a:xfrm>
          <a:prstGeom prst="rect">
            <a:avLst/>
          </a:prstGeom>
          <a:noFill/>
        </p:spPr>
      </p:pic>
      <p:sp>
        <p:nvSpPr>
          <p:cNvPr id="6147" name="Rectangle 3"/>
          <p:cNvSpPr>
            <a:spLocks noChangeArrowheads="1"/>
          </p:cNvSpPr>
          <p:nvPr/>
        </p:nvSpPr>
        <p:spPr bwMode="auto">
          <a:xfrm>
            <a:off x="142844" y="4000504"/>
            <a:ext cx="878687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Если рядом с вами кто-либо случайно вдохнул какой-нибудь предмет, немедленно наклоните пострадавшего лицом к полу через спинку кресла или собственное бедро и несколько раз ударьте ладонью между лопаток. Ни в коем случае не бейте кулаком! Ладонь сложите лодочкой. И обязательно попросите пострадавшего покашлять. Маленького ребенка можно взять за ноги и слегка потрясти, держа головой вниз. Если эти приемы не приводят к успеху, а положение ухудшается, срочно вызывайте «Скорую помощь». До приезда врачей проводите искусственное дыхание «рот в рот». </a:t>
            </a:r>
            <a:endParaRPr kumimoji="0" lang="ru-RU"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3-tub-ru.yandex.net/i?id=9ef3156e99cec2c5ac92209956c58a90-l&amp;n=13"/>
          <p:cNvPicPr>
            <a:picLocks noChangeAspect="1" noChangeArrowheads="1"/>
          </p:cNvPicPr>
          <p:nvPr/>
        </p:nvPicPr>
        <p:blipFill>
          <a:blip r:embed="rId2"/>
          <a:srcRect/>
          <a:stretch>
            <a:fillRect/>
          </a:stretch>
        </p:blipFill>
        <p:spPr bwMode="auto">
          <a:xfrm>
            <a:off x="0" y="500042"/>
            <a:ext cx="9173433" cy="585789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descr="https://im1-tub-ru.yandex.net/i?id=689a0ebf646914e1d0062e69d271c34e-l&amp;n=13"/>
          <p:cNvPicPr>
            <a:picLocks noChangeAspect="1" noChangeArrowheads="1"/>
          </p:cNvPicPr>
          <p:nvPr/>
        </p:nvPicPr>
        <p:blipFill>
          <a:blip r:embed="rId2"/>
          <a:srcRect/>
          <a:stretch>
            <a:fillRect/>
          </a:stretch>
        </p:blipFill>
        <p:spPr bwMode="auto">
          <a:xfrm>
            <a:off x="5357818" y="214290"/>
            <a:ext cx="3476596" cy="2607447"/>
          </a:xfrm>
          <a:prstGeom prst="rect">
            <a:avLst/>
          </a:prstGeom>
          <a:noFill/>
        </p:spPr>
      </p:pic>
      <p:pic>
        <p:nvPicPr>
          <p:cNvPr id="162822" name="Picture 6" descr="http://zero50x.myjino.ru/allpic/25/4826-img_47.jpg"/>
          <p:cNvPicPr>
            <a:picLocks noChangeAspect="1" noChangeArrowheads="1"/>
          </p:cNvPicPr>
          <p:nvPr/>
        </p:nvPicPr>
        <p:blipFill>
          <a:blip r:embed="rId3"/>
          <a:srcRect/>
          <a:stretch>
            <a:fillRect/>
          </a:stretch>
        </p:blipFill>
        <p:spPr bwMode="auto">
          <a:xfrm>
            <a:off x="0" y="3000371"/>
            <a:ext cx="5143504" cy="3857629"/>
          </a:xfrm>
          <a:prstGeom prst="rect">
            <a:avLst/>
          </a:prstGeom>
          <a:noFill/>
        </p:spPr>
      </p:pic>
      <p:pic>
        <p:nvPicPr>
          <p:cNvPr id="162818" name="Picture 2" descr="http://lemurano.com.ua/images/b2bf0a1688b97c20059a4aee6ccb3a35.jpg"/>
          <p:cNvPicPr>
            <a:picLocks noChangeAspect="1" noChangeArrowheads="1"/>
          </p:cNvPicPr>
          <p:nvPr/>
        </p:nvPicPr>
        <p:blipFill>
          <a:blip r:embed="rId4"/>
          <a:srcRect/>
          <a:stretch>
            <a:fillRect/>
          </a:stretch>
        </p:blipFill>
        <p:spPr bwMode="auto">
          <a:xfrm>
            <a:off x="7239000" y="0"/>
            <a:ext cx="1905000" cy="1428750"/>
          </a:xfrm>
          <a:prstGeom prst="rect">
            <a:avLst/>
          </a:prstGeom>
          <a:noFill/>
        </p:spPr>
      </p:pic>
      <p:sp>
        <p:nvSpPr>
          <p:cNvPr id="162823" name="Rectangle 7"/>
          <p:cNvSpPr>
            <a:spLocks noChangeArrowheads="1"/>
          </p:cNvSpPr>
          <p:nvPr/>
        </p:nvSpPr>
        <p:spPr bwMode="auto">
          <a:xfrm>
            <a:off x="142844" y="0"/>
            <a:ext cx="5214974"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400" b="0" i="0" u="sng" strike="noStrike" cap="none" normalizeH="0" baseline="0" dirty="0" smtClean="0">
                <a:ln>
                  <a:noFill/>
                </a:ln>
                <a:solidFill>
                  <a:srgbClr val="000099"/>
                </a:solidFill>
                <a:effectLst/>
                <a:latin typeface="Arial" pitchFamily="34" charset="0"/>
                <a:ea typeface="Times New Roman" pitchFamily="18" charset="0"/>
                <a:cs typeface="Arial" pitchFamily="34" charset="0"/>
              </a:rPr>
              <a:t>Если ушиблен ноготь </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Если ушиблен ноготь, надо немедленно приложить к нему марлевую салфетку, сложенную в один слой. Затем насыпать в тарелку лед и подержать в ней травмированный палец в течение 5 минут. Так повторять около часа через каждые 15 минут. Приготовьте йод и марлевый тампон. Тампоном, смоченным йодом, обработайте ушибленный ноготь. Это защитить вас от попадания инфекции. Затем обработайте йодом весь палец. Чтобы ноготь не почернел, не возникло припухлости или отека, нанесите йодную сетку на всю руку. Йодная сетка способствует уменьшению боли. И, наконец, наложите на ноготь давящую повязку.</a:t>
            </a:r>
            <a:endParaRPr kumimoji="0" lang="ru-RU" sz="1800" b="0" i="0" u="none" strike="noStrike" cap="none" normalizeH="0" baseline="0" dirty="0" smtClean="0">
              <a:ln>
                <a:noFill/>
              </a:ln>
              <a:solidFill>
                <a:srgbClr val="000099"/>
              </a:solidFill>
              <a:effectLst/>
              <a:latin typeface="Arial" pitchFamily="34" charset="0"/>
              <a:cs typeface="Arial" pitchFamily="34" charset="0"/>
            </a:endParaRPr>
          </a:p>
        </p:txBody>
      </p:sp>
      <p:sp>
        <p:nvSpPr>
          <p:cNvPr id="162824" name="Rectangle 8"/>
          <p:cNvSpPr>
            <a:spLocks noChangeArrowheads="1"/>
          </p:cNvSpPr>
          <p:nvPr/>
        </p:nvSpPr>
        <p:spPr bwMode="auto">
          <a:xfrm>
            <a:off x="5143504" y="3071810"/>
            <a:ext cx="3857588" cy="3262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ru-RU" sz="24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Если повреждена подключичная артерия</a:t>
            </a:r>
            <a:endParaRPr kumimoji="0" lang="ru-RU" sz="2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При ранении подключичной артерии, что обычно происходит при переломе ключицы, кровотечение можно остановить только следующим образом: заведите руки пострадавшего за спину. Затем максимально соедините локти за спиной и свяжите их ремнем или любым другим жгутом</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900igr.net/up/datas/119037/024.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
        <p:nvSpPr>
          <p:cNvPr id="3" name="Прямоугольник 2"/>
          <p:cNvSpPr/>
          <p:nvPr/>
        </p:nvSpPr>
        <p:spPr>
          <a:xfrm>
            <a:off x="0" y="6429396"/>
            <a:ext cx="571472" cy="428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7929586" y="6429396"/>
            <a:ext cx="1214414" cy="428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ChangeArrowheads="1"/>
          </p:cNvSpPr>
          <p:nvPr/>
        </p:nvSpPr>
        <p:spPr bwMode="auto">
          <a:xfrm>
            <a:off x="214282" y="0"/>
            <a:ext cx="8715436"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Если вас укусило насекомое и возможна аллергическая реакция</a:t>
            </a:r>
            <a:endParaRPr kumimoji="0" lang="ru-RU" b="0" i="0" u="none" strike="noStrike" cap="none" normalizeH="0" baseline="0" dirty="0" smtClean="0">
              <a:ln>
                <a:noFill/>
              </a:ln>
              <a:solidFill>
                <a:srgbClr val="0066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Одной из наиболее опасных причин аллергического приступа является укус насекомого. Наложите жгут выше места укуса. Это замедлит распространение аллергена по организму. В качестве жгута можно использовать ремень, галстук или платок. Затяните жгут как можно сильнее, вытащите жало, если оно осталось в коже, постарайтесь высосать из раны яд насекомого (если у вас во рту нет ран или ссадин), не глотая его. Затем возьмите любые капли от насморка, которые содержат спирт, аккуратно нанесите 2-3 капли на место укуса. Если ваше состояние не улучшилось, обратитесь к врачу. </a:t>
            </a:r>
            <a:endParaRPr kumimoji="0" lang="ru-RU" b="0" i="0" u="none" strike="noStrike" cap="none" normalizeH="0" baseline="0" dirty="0" smtClean="0">
              <a:ln>
                <a:noFill/>
              </a:ln>
              <a:solidFill>
                <a:srgbClr val="006600"/>
              </a:solidFill>
              <a:effectLst/>
              <a:latin typeface="Arial" pitchFamily="34" charset="0"/>
              <a:cs typeface="Arial" pitchFamily="34" charset="0"/>
            </a:endParaRPr>
          </a:p>
        </p:txBody>
      </p:sp>
      <p:pic>
        <p:nvPicPr>
          <p:cNvPr id="164867" name="Picture 3" descr="https://www.syl.ru/misc/i/ai/205206/925364.jpg"/>
          <p:cNvPicPr>
            <a:picLocks noChangeAspect="1" noChangeArrowheads="1"/>
          </p:cNvPicPr>
          <p:nvPr/>
        </p:nvPicPr>
        <p:blipFill>
          <a:blip r:embed="rId2"/>
          <a:srcRect/>
          <a:stretch>
            <a:fillRect/>
          </a:stretch>
        </p:blipFill>
        <p:spPr bwMode="auto">
          <a:xfrm>
            <a:off x="1571604" y="2714620"/>
            <a:ext cx="5667368" cy="3772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1538" y="0"/>
            <a:ext cx="3544185" cy="461665"/>
          </a:xfrm>
          <a:prstGeom prst="rect">
            <a:avLst/>
          </a:prstGeom>
        </p:spPr>
        <p:txBody>
          <a:bodyPr wrap="square">
            <a:spAutoFit/>
          </a:bodyPr>
          <a:lstStyle/>
          <a:p>
            <a:pPr algn="ctr"/>
            <a:r>
              <a:rPr lang="ru-RU" sz="2400" b="1" i="1" dirty="0" smtClean="0">
                <a:solidFill>
                  <a:srgbClr val="7030A0"/>
                </a:solidFill>
                <a:latin typeface="Arial" pitchFamily="34" charset="0"/>
                <a:cs typeface="Arial" pitchFamily="34" charset="0"/>
              </a:rPr>
              <a:t>Правила аптечки</a:t>
            </a:r>
            <a:endParaRPr lang="ru-RU" sz="2400" dirty="0">
              <a:solidFill>
                <a:srgbClr val="7030A0"/>
              </a:solidFill>
              <a:latin typeface="Arial" pitchFamily="34" charset="0"/>
              <a:cs typeface="Arial" pitchFamily="34" charset="0"/>
            </a:endParaRPr>
          </a:p>
        </p:txBody>
      </p:sp>
      <p:pic>
        <p:nvPicPr>
          <p:cNvPr id="19458" name="Picture 2" descr="https://hotshowlife.com/wp-content/uploads/2016/04/TB2GDUyaFXXXXaAXXXXXXXXXXXX_870221449.jpg"/>
          <p:cNvPicPr>
            <a:picLocks noChangeAspect="1" noChangeArrowheads="1"/>
          </p:cNvPicPr>
          <p:nvPr/>
        </p:nvPicPr>
        <p:blipFill>
          <a:blip r:embed="rId2" cstate="print"/>
          <a:srcRect/>
          <a:stretch>
            <a:fillRect/>
          </a:stretch>
        </p:blipFill>
        <p:spPr bwMode="auto">
          <a:xfrm>
            <a:off x="6429388" y="571480"/>
            <a:ext cx="2571736" cy="2072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Прямоугольник 5"/>
          <p:cNvSpPr/>
          <p:nvPr/>
        </p:nvSpPr>
        <p:spPr>
          <a:xfrm>
            <a:off x="142844" y="500042"/>
            <a:ext cx="6286544" cy="2308324"/>
          </a:xfrm>
          <a:prstGeom prst="rect">
            <a:avLst/>
          </a:prstGeom>
        </p:spPr>
        <p:txBody>
          <a:bodyPr wrap="square">
            <a:spAutoFit/>
          </a:bodyPr>
          <a:lstStyle/>
          <a:p>
            <a:r>
              <a:rPr lang="ru-RU" i="1" dirty="0" smtClean="0">
                <a:solidFill>
                  <a:srgbClr val="006600"/>
                </a:solidFill>
                <a:latin typeface="Arial" pitchFamily="34" charset="0"/>
                <a:cs typeface="Arial" pitchFamily="34" charset="0"/>
              </a:rPr>
              <a:t>Проверку содержимого домашней аптечки обычно проводят раз в год. Обязательно выбрасывают все лекарства, у которых истек срок годности. Проверяют, все ли имеется в доме для оказания первой медицинской помощи. Пополняют запасы недостающих лекарств, которые рассортировывают и отправляют на свои места в коробочках. Все неиспользованные антибиотики принято уничтожать.</a:t>
            </a:r>
            <a:endParaRPr lang="ru-RU" i="1" dirty="0">
              <a:solidFill>
                <a:srgbClr val="006600"/>
              </a:solidFill>
              <a:latin typeface="Arial" pitchFamily="34" charset="0"/>
              <a:cs typeface="Arial" pitchFamily="34" charset="0"/>
            </a:endParaRPr>
          </a:p>
        </p:txBody>
      </p:sp>
      <p:sp>
        <p:nvSpPr>
          <p:cNvPr id="7" name="Прямоугольник 6"/>
          <p:cNvSpPr/>
          <p:nvPr/>
        </p:nvSpPr>
        <p:spPr>
          <a:xfrm>
            <a:off x="142844" y="3143248"/>
            <a:ext cx="8786874" cy="3539430"/>
          </a:xfrm>
          <a:prstGeom prst="rect">
            <a:avLst/>
          </a:prstGeom>
        </p:spPr>
        <p:txBody>
          <a:bodyPr wrap="square">
            <a:spAutoFit/>
          </a:bodyPr>
          <a:lstStyle/>
          <a:p>
            <a:r>
              <a:rPr lang="ru-RU" sz="1600" b="1" i="1" dirty="0" smtClean="0">
                <a:solidFill>
                  <a:srgbClr val="C00000"/>
                </a:solidFill>
                <a:latin typeface="Arial" pitchFamily="34" charset="0"/>
                <a:cs typeface="Arial" pitchFamily="34" charset="0"/>
              </a:rPr>
              <a:t>Врачи рекомендуют всегда иметь под рукой следующее:</a:t>
            </a:r>
            <a:endParaRPr lang="ru-RU" sz="1600" b="1" dirty="0" smtClean="0">
              <a:solidFill>
                <a:srgbClr val="C00000"/>
              </a:solidFill>
              <a:latin typeface="Arial" pitchFamily="34" charset="0"/>
              <a:cs typeface="Arial" pitchFamily="34" charset="0"/>
            </a:endParaRPr>
          </a:p>
          <a:p>
            <a:r>
              <a:rPr lang="ru-RU" sz="1600" dirty="0" smtClean="0">
                <a:solidFill>
                  <a:srgbClr val="C00000"/>
                </a:solidFill>
                <a:latin typeface="Arial" pitchFamily="34" charset="0"/>
                <a:cs typeface="Arial" pitchFamily="34" charset="0"/>
              </a:rPr>
              <a:t>- обезболивающие и жаропонижающие средства (ибупрофен, </a:t>
            </a:r>
            <a:r>
              <a:rPr lang="ru-RU" sz="1600" dirty="0" err="1" smtClean="0">
                <a:solidFill>
                  <a:srgbClr val="C00000"/>
                </a:solidFill>
                <a:latin typeface="Arial" pitchFamily="34" charset="0"/>
                <a:cs typeface="Arial" pitchFamily="34" charset="0"/>
              </a:rPr>
              <a:t>ацетаминофен</a:t>
            </a:r>
            <a:r>
              <a:rPr lang="ru-RU" sz="1600" dirty="0" smtClean="0">
                <a:solidFill>
                  <a:srgbClr val="C00000"/>
                </a:solidFill>
                <a:latin typeface="Arial" pitchFamily="34" charset="0"/>
                <a:cs typeface="Arial" pitchFamily="34" charset="0"/>
              </a:rPr>
              <a:t>, аспирин…);</a:t>
            </a:r>
          </a:p>
          <a:p>
            <a:r>
              <a:rPr lang="ru-RU" sz="1600" dirty="0" smtClean="0">
                <a:solidFill>
                  <a:srgbClr val="C00000"/>
                </a:solidFill>
                <a:latin typeface="Arial" pitchFamily="34" charset="0"/>
                <a:cs typeface="Arial" pitchFamily="34" charset="0"/>
              </a:rPr>
              <a:t>- препараты для предупреждения сердечных приступов и регулирующие кровяное давление;</a:t>
            </a:r>
          </a:p>
          <a:p>
            <a:r>
              <a:rPr lang="ru-RU" sz="1600" dirty="0" smtClean="0">
                <a:solidFill>
                  <a:srgbClr val="C00000"/>
                </a:solidFill>
                <a:latin typeface="Arial" pitchFamily="34" charset="0"/>
                <a:cs typeface="Arial" pitchFamily="34" charset="0"/>
              </a:rPr>
              <a:t>- средства от насморка (желательно не в комбинации с другими лекарствами);</a:t>
            </a:r>
          </a:p>
          <a:p>
            <a:r>
              <a:rPr lang="ru-RU" sz="1600" dirty="0" smtClean="0">
                <a:solidFill>
                  <a:srgbClr val="C00000"/>
                </a:solidFill>
                <a:latin typeface="Arial" pitchFamily="34" charset="0"/>
                <a:cs typeface="Arial" pitchFamily="34" charset="0"/>
              </a:rPr>
              <a:t>- антигистаминные (противоаллергические) средства – желательно также в виде чистого препарата;</a:t>
            </a:r>
          </a:p>
          <a:p>
            <a:r>
              <a:rPr lang="ru-RU" sz="1600" dirty="0" smtClean="0">
                <a:solidFill>
                  <a:srgbClr val="C00000"/>
                </a:solidFill>
                <a:latin typeface="Arial" pitchFamily="34" charset="0"/>
                <a:cs typeface="Arial" pitchFamily="34" charset="0"/>
              </a:rPr>
              <a:t>- лекарства от кашля и от боли в горле (в основном сиропы и ингаляторы);</a:t>
            </a:r>
          </a:p>
          <a:p>
            <a:r>
              <a:rPr lang="ru-RU" sz="1600" dirty="0" smtClean="0">
                <a:solidFill>
                  <a:srgbClr val="C00000"/>
                </a:solidFill>
                <a:latin typeface="Arial" pitchFamily="34" charset="0"/>
                <a:cs typeface="Arial" pitchFamily="34" charset="0"/>
              </a:rPr>
              <a:t>- лекарства от желудочных расстройств;</a:t>
            </a:r>
          </a:p>
          <a:p>
            <a:r>
              <a:rPr lang="ru-RU" sz="1600" dirty="0" smtClean="0">
                <a:solidFill>
                  <a:srgbClr val="C00000"/>
                </a:solidFill>
                <a:latin typeface="Arial" pitchFamily="34" charset="0"/>
                <a:cs typeface="Arial" pitchFamily="34" charset="0"/>
              </a:rPr>
              <a:t>- таблетки, понижающие кислотность;</a:t>
            </a:r>
          </a:p>
          <a:p>
            <a:r>
              <a:rPr lang="ru-RU" sz="1600" dirty="0" smtClean="0">
                <a:solidFill>
                  <a:srgbClr val="C00000"/>
                </a:solidFill>
                <a:latin typeface="Arial" pitchFamily="34" charset="0"/>
                <a:cs typeface="Arial" pitchFamily="34" charset="0"/>
              </a:rPr>
              <a:t>- снотворные и успокоительные;</a:t>
            </a:r>
          </a:p>
          <a:p>
            <a:r>
              <a:rPr lang="ru-RU" sz="1600" dirty="0" smtClean="0">
                <a:solidFill>
                  <a:srgbClr val="C00000"/>
                </a:solidFill>
                <a:latin typeface="Arial" pitchFamily="34" charset="0"/>
                <a:cs typeface="Arial" pitchFamily="34" charset="0"/>
              </a:rPr>
              <a:t>- витамины;</a:t>
            </a:r>
          </a:p>
          <a:p>
            <a:r>
              <a:rPr lang="ru-RU" sz="1600" dirty="0" smtClean="0">
                <a:solidFill>
                  <a:srgbClr val="C00000"/>
                </a:solidFill>
                <a:latin typeface="Arial" pitchFamily="34" charset="0"/>
                <a:cs typeface="Arial" pitchFamily="34" charset="0"/>
              </a:rPr>
              <a:t>- градусники – отдельно детский, отдельно для взрослых;</a:t>
            </a:r>
          </a:p>
          <a:p>
            <a:r>
              <a:rPr lang="ru-RU" sz="1600" dirty="0" smtClean="0">
                <a:solidFill>
                  <a:srgbClr val="C00000"/>
                </a:solidFill>
                <a:latin typeface="Arial" pitchFamily="34" charset="0"/>
                <a:cs typeface="Arial" pitchFamily="34" charset="0"/>
              </a:rPr>
              <a:t>- медицинский спирт, йод и перекись водорода.</a:t>
            </a:r>
            <a:endParaRPr lang="ru-RU" sz="1600" dirty="0">
              <a:solidFill>
                <a:srgbClr val="C00000"/>
              </a:solidFill>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8794" y="0"/>
            <a:ext cx="4929222" cy="830997"/>
          </a:xfrm>
          <a:prstGeom prst="rect">
            <a:avLst/>
          </a:prstGeom>
          <a:noFill/>
        </p:spPr>
        <p:txBody>
          <a:bodyPr wrap="square" rtlCol="0">
            <a:spAutoFit/>
          </a:bodyPr>
          <a:lstStyle/>
          <a:p>
            <a:pPr algn="ctr"/>
            <a:r>
              <a:rPr lang="ru-RU" sz="4800" b="1" dirty="0" smtClean="0">
                <a:solidFill>
                  <a:srgbClr val="7030A0"/>
                </a:solidFill>
                <a:latin typeface="Arial" pitchFamily="34" charset="0"/>
                <a:cs typeface="Arial" pitchFamily="34" charset="0"/>
              </a:rPr>
              <a:t>ЗАНЯТИЕ № 1</a:t>
            </a:r>
            <a:endParaRPr lang="ru-RU" sz="4800" b="1" dirty="0">
              <a:solidFill>
                <a:srgbClr val="7030A0"/>
              </a:solidFill>
              <a:latin typeface="Arial" pitchFamily="34" charset="0"/>
              <a:cs typeface="Arial" pitchFamily="34" charset="0"/>
            </a:endParaRPr>
          </a:p>
        </p:txBody>
      </p:sp>
      <p:sp>
        <p:nvSpPr>
          <p:cNvPr id="3" name="Прямоугольник 2"/>
          <p:cNvSpPr/>
          <p:nvPr/>
        </p:nvSpPr>
        <p:spPr>
          <a:xfrm>
            <a:off x="428596" y="1142984"/>
            <a:ext cx="8429684" cy="2677656"/>
          </a:xfrm>
          <a:prstGeom prst="rect">
            <a:avLst/>
          </a:prstGeom>
        </p:spPr>
        <p:txBody>
          <a:bodyPr wrap="square">
            <a:spAutoFit/>
          </a:bodyPr>
          <a:lstStyle/>
          <a:p>
            <a:r>
              <a:rPr lang="ru-RU" sz="2400" b="1" i="1" dirty="0" smtClean="0">
                <a:latin typeface="Arial" pitchFamily="34" charset="0"/>
                <a:cs typeface="Arial" pitchFamily="34" charset="0"/>
              </a:rPr>
              <a:t>Факторы, благоприятствующие долгожительству. Профилактика болезней людей пожилого возраста. Первая доврачебная помощь.</a:t>
            </a:r>
          </a:p>
          <a:p>
            <a:endParaRPr lang="ru-RU" sz="2400" b="1" dirty="0" smtClean="0">
              <a:latin typeface="Arial" pitchFamily="34" charset="0"/>
              <a:cs typeface="Arial" pitchFamily="34" charset="0"/>
            </a:endParaRPr>
          </a:p>
          <a:p>
            <a:r>
              <a:rPr lang="ru-RU" sz="2400" b="1" i="1" dirty="0" smtClean="0">
                <a:latin typeface="Arial" pitchFamily="34" charset="0"/>
                <a:cs typeface="Arial" pitchFamily="34" charset="0"/>
              </a:rPr>
              <a:t>Правила аптечки. Как принимать лекарства. Как покупать лекарства. </a:t>
            </a:r>
            <a:r>
              <a:rPr lang="ru-RU" sz="2400" b="1" i="1" dirty="0" smtClean="0">
                <a:latin typeface="Arial" pitchFamily="34" charset="0"/>
                <a:cs typeface="Arial" pitchFamily="34" charset="0"/>
              </a:rPr>
              <a:t>О </a:t>
            </a:r>
            <a:r>
              <a:rPr lang="ru-RU" sz="2400" b="1" i="1" dirty="0" smtClean="0">
                <a:latin typeface="Arial" pitchFamily="34" charset="0"/>
                <a:cs typeface="Arial" pitchFamily="34" charset="0"/>
              </a:rPr>
              <a:t>чем говорят лабораторные анализы и диагностические исследования.</a:t>
            </a:r>
            <a:endParaRPr lang="ru-RU" sz="2400" b="1" dirty="0">
              <a:latin typeface="Arial" pitchFamily="34" charset="0"/>
              <a:cs typeface="Arial" pitchFamily="34" charset="0"/>
            </a:endParaRPr>
          </a:p>
        </p:txBody>
      </p:sp>
      <p:pic>
        <p:nvPicPr>
          <p:cNvPr id="3076" name="Picture 4" descr="http://www.cliparthut.com/clip-arts/1912/taking-medication-clip-art-1912180.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715008" y="3785622"/>
            <a:ext cx="3428992" cy="307237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ages.bursadabugun.com/galeriler/2013/07/09/4726-oruc-tutarken-dikkat-edilecek-14-husus-51dbb987dda45.jpg"/>
          <p:cNvPicPr>
            <a:picLocks noChangeAspect="1" noChangeArrowheads="1"/>
          </p:cNvPicPr>
          <p:nvPr/>
        </p:nvPicPr>
        <p:blipFill>
          <a:blip r:embed="rId2" cstate="print"/>
          <a:srcRect/>
          <a:stretch>
            <a:fillRect/>
          </a:stretch>
        </p:blipFill>
        <p:spPr bwMode="auto">
          <a:xfrm>
            <a:off x="6429388" y="2782202"/>
            <a:ext cx="2714612" cy="4075797"/>
          </a:xfrm>
          <a:prstGeom prst="ellipse">
            <a:avLst/>
          </a:prstGeom>
          <a:ln>
            <a:noFill/>
          </a:ln>
          <a:effectLst>
            <a:softEdge rad="112500"/>
          </a:effectLst>
        </p:spPr>
      </p:pic>
      <p:sp>
        <p:nvSpPr>
          <p:cNvPr id="5" name="Прямоугольник 4"/>
          <p:cNvSpPr/>
          <p:nvPr/>
        </p:nvSpPr>
        <p:spPr>
          <a:xfrm>
            <a:off x="142844" y="394692"/>
            <a:ext cx="9001156" cy="6463308"/>
          </a:xfrm>
          <a:prstGeom prst="rect">
            <a:avLst/>
          </a:prstGeom>
        </p:spPr>
        <p:txBody>
          <a:bodyPr wrap="square">
            <a:spAutoFit/>
          </a:bodyPr>
          <a:lstStyle/>
          <a:p>
            <a:r>
              <a:rPr lang="ru-RU" dirty="0" smtClean="0"/>
              <a:t>·  Лекарства, назначаемые "под язык", следует держать под языком до их полного </a:t>
            </a:r>
          </a:p>
          <a:p>
            <a:r>
              <a:rPr lang="ru-RU" dirty="0" smtClean="0"/>
              <a:t>   рассасывания. </a:t>
            </a:r>
          </a:p>
          <a:p>
            <a:r>
              <a:rPr lang="ru-RU" dirty="0" smtClean="0"/>
              <a:t>· Ферментные препараты, способствующие улучшению пищеварения, принимают во </a:t>
            </a:r>
          </a:p>
          <a:p>
            <a:r>
              <a:rPr lang="ru-RU" dirty="0" smtClean="0"/>
              <a:t>   время еды. При этом их необходимо очень тщательно разжевать.</a:t>
            </a:r>
          </a:p>
          <a:p>
            <a:r>
              <a:rPr lang="ru-RU" dirty="0" smtClean="0"/>
              <a:t>· Если лекарства назначают "до еды", то оно должно приниматься за 15-20 минут до</a:t>
            </a:r>
          </a:p>
          <a:p>
            <a:r>
              <a:rPr lang="ru-RU" dirty="0" smtClean="0"/>
              <a:t>   приема пищи.</a:t>
            </a:r>
          </a:p>
          <a:p>
            <a:r>
              <a:rPr lang="ru-RU" dirty="0" smtClean="0"/>
              <a:t>· Если же врач указал, что принимать нужно "после еды", значит; должно пройти 15-20</a:t>
            </a:r>
          </a:p>
          <a:p>
            <a:r>
              <a:rPr lang="ru-RU" dirty="0" smtClean="0"/>
              <a:t>   минут после приема пищи.</a:t>
            </a:r>
          </a:p>
          <a:p>
            <a:r>
              <a:rPr lang="ru-RU" dirty="0" smtClean="0"/>
              <a:t>· А если имеется указание "натощак", то лекарство следует принимать утром за 40-60 </a:t>
            </a:r>
          </a:p>
          <a:p>
            <a:r>
              <a:rPr lang="ru-RU" dirty="0" smtClean="0"/>
              <a:t>   минут до завтрака. </a:t>
            </a:r>
          </a:p>
          <a:p>
            <a:r>
              <a:rPr lang="ru-RU" dirty="0" smtClean="0"/>
              <a:t>· Если препарат надо принимать три раза в день, то для поддержания</a:t>
            </a:r>
          </a:p>
          <a:p>
            <a:r>
              <a:rPr lang="ru-RU" dirty="0" smtClean="0"/>
              <a:t>  постоянной концентрации лекарства его нужно принимать через </a:t>
            </a:r>
          </a:p>
          <a:p>
            <a:r>
              <a:rPr lang="ru-RU" dirty="0" smtClean="0"/>
              <a:t>  каждые восемь часов (особенно это касается антибиотиков и </a:t>
            </a:r>
          </a:p>
          <a:p>
            <a:r>
              <a:rPr lang="ru-RU" dirty="0" smtClean="0"/>
              <a:t>   гормональных препаратов).</a:t>
            </a:r>
          </a:p>
          <a:p>
            <a:r>
              <a:rPr lang="ru-RU" dirty="0" smtClean="0"/>
              <a:t>· Нельзя разжевывать таблетки, капсулы и драже, покрытые оболочкой, которая </a:t>
            </a:r>
          </a:p>
          <a:p>
            <a:r>
              <a:rPr lang="ru-RU" dirty="0" smtClean="0"/>
              <a:t>  предназначена для защиты действующих веществ от агрессивных факторов </a:t>
            </a:r>
            <a:r>
              <a:rPr lang="ru-RU" dirty="0" err="1" smtClean="0"/>
              <a:t>желудочно</a:t>
            </a:r>
            <a:r>
              <a:rPr lang="ru-RU" dirty="0" smtClean="0"/>
              <a:t>-</a:t>
            </a:r>
          </a:p>
          <a:p>
            <a:r>
              <a:rPr lang="ru-RU" dirty="0" smtClean="0"/>
              <a:t>  кишечного тракта. </a:t>
            </a:r>
          </a:p>
          <a:p>
            <a:r>
              <a:rPr lang="ru-RU" dirty="0" smtClean="0"/>
              <a:t>· Лекарства в желатиновых капсулах нужно обязательно принимать стоя и запивать </a:t>
            </a:r>
          </a:p>
          <a:p>
            <a:r>
              <a:rPr lang="ru-RU" dirty="0" smtClean="0"/>
              <a:t>  теплой водой, иначе капсула может "приклеиться" к стенке пищевода и вызвать эрозию</a:t>
            </a:r>
          </a:p>
          <a:p>
            <a:r>
              <a:rPr lang="ru-RU" dirty="0" smtClean="0"/>
              <a:t>  или язву.</a:t>
            </a:r>
          </a:p>
          <a:p>
            <a:r>
              <a:rPr lang="ru-RU" dirty="0" smtClean="0"/>
              <a:t>· Нежелательно запивать лекарства крепким чаем!</a:t>
            </a:r>
          </a:p>
          <a:p>
            <a:r>
              <a:rPr lang="ru-RU" dirty="0" smtClean="0"/>
              <a:t>· Растворять в стакане воды можно только те таблетки, которые специально для этого предназначены, - не пытайтесь экспериментировать!</a:t>
            </a:r>
          </a:p>
        </p:txBody>
      </p:sp>
      <p:sp>
        <p:nvSpPr>
          <p:cNvPr id="6" name="Прямоугольник 5"/>
          <p:cNvSpPr/>
          <p:nvPr/>
        </p:nvSpPr>
        <p:spPr>
          <a:xfrm>
            <a:off x="2000232" y="0"/>
            <a:ext cx="5052940" cy="461665"/>
          </a:xfrm>
          <a:prstGeom prst="rect">
            <a:avLst/>
          </a:prstGeom>
        </p:spPr>
        <p:txBody>
          <a:bodyPr wrap="square">
            <a:spAutoFit/>
          </a:bodyPr>
          <a:lstStyle/>
          <a:p>
            <a:pPr algn="ctr"/>
            <a:r>
              <a:rPr lang="ru-RU" sz="2400" b="1" i="1" dirty="0" smtClean="0">
                <a:solidFill>
                  <a:srgbClr val="7030A0"/>
                </a:solidFill>
                <a:latin typeface="Arial" pitchFamily="34" charset="0"/>
                <a:cs typeface="Arial" pitchFamily="34" charset="0"/>
              </a:rPr>
              <a:t>Как принимать лекарства</a:t>
            </a:r>
            <a:endParaRPr lang="ru-RU" sz="2400" dirty="0">
              <a:solidFill>
                <a:srgbClr val="7030A0"/>
              </a:solidFill>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vsefranshizi.ru/img/apt.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0"/>
            <a:ext cx="3286116" cy="2188486"/>
          </a:xfrm>
          <a:prstGeom prst="rect">
            <a:avLst/>
          </a:prstGeom>
          <a:noFill/>
        </p:spPr>
      </p:pic>
      <p:sp>
        <p:nvSpPr>
          <p:cNvPr id="3" name="Прямоугольник 2"/>
          <p:cNvSpPr/>
          <p:nvPr/>
        </p:nvSpPr>
        <p:spPr>
          <a:xfrm>
            <a:off x="142844" y="0"/>
            <a:ext cx="8858312" cy="6740307"/>
          </a:xfrm>
          <a:prstGeom prst="rect">
            <a:avLst/>
          </a:prstGeom>
        </p:spPr>
        <p:txBody>
          <a:bodyPr wrap="square">
            <a:spAutoFit/>
          </a:bodyPr>
          <a:lstStyle/>
          <a:p>
            <a:r>
              <a:rPr lang="ru-RU" dirty="0" smtClean="0"/>
              <a:t>                          - Всегда требуйте в аптеке сертификат соответствия.</a:t>
            </a:r>
          </a:p>
          <a:p>
            <a:r>
              <a:rPr lang="ru-RU" dirty="0" smtClean="0"/>
              <a:t>                          - Читайте аннотацию – она непременно должна прилагаться к любому </a:t>
            </a:r>
          </a:p>
          <a:p>
            <a:r>
              <a:rPr lang="ru-RU" dirty="0" smtClean="0"/>
              <a:t>                                    лекарству и содержать все необходимые сведения. </a:t>
            </a:r>
          </a:p>
          <a:p>
            <a:r>
              <a:rPr lang="ru-RU" dirty="0" smtClean="0"/>
              <a:t>                                                              - Внимательно рассматривайте содержимое упаковки. </a:t>
            </a:r>
          </a:p>
          <a:p>
            <a:r>
              <a:rPr lang="ru-RU" dirty="0" smtClean="0"/>
              <a:t>                                                              - Сверяйте цену!   </a:t>
            </a:r>
          </a:p>
          <a:p>
            <a:r>
              <a:rPr lang="ru-RU" dirty="0" smtClean="0"/>
              <a:t>                                 - Всегда обращайте внимание на дату изготовления и срок годности</a:t>
            </a:r>
          </a:p>
          <a:p>
            <a:r>
              <a:rPr lang="ru-RU" dirty="0" smtClean="0"/>
              <a:t>                                    препарата. </a:t>
            </a:r>
          </a:p>
          <a:p>
            <a:pPr algn="ctr"/>
            <a:r>
              <a:rPr lang="ru-RU" dirty="0" smtClean="0"/>
              <a:t> </a:t>
            </a:r>
            <a:r>
              <a:rPr lang="ru-RU" dirty="0" smtClean="0">
                <a:solidFill>
                  <a:srgbClr val="FF0000"/>
                </a:solidFill>
              </a:rPr>
              <a:t>И самое главное правило: никогда не покупайте никаких лекарств с рук и на лотках!</a:t>
            </a:r>
          </a:p>
          <a:p>
            <a:pPr algn="ctr"/>
            <a:r>
              <a:rPr lang="ru-RU" b="1" i="1" dirty="0" smtClean="0">
                <a:solidFill>
                  <a:srgbClr val="00B050"/>
                </a:solidFill>
              </a:rPr>
              <a:t>Важные положения из Правил отпуска (реализации) лекарственных средств </a:t>
            </a:r>
          </a:p>
          <a:p>
            <a:pPr algn="ctr"/>
            <a:r>
              <a:rPr lang="ru-RU" b="1" i="1" dirty="0" smtClean="0">
                <a:solidFill>
                  <a:srgbClr val="00B050"/>
                </a:solidFill>
              </a:rPr>
              <a:t>в аптечных организациях:</a:t>
            </a:r>
          </a:p>
          <a:p>
            <a:r>
              <a:rPr lang="ru-RU" dirty="0" smtClean="0">
                <a:solidFill>
                  <a:srgbClr val="002060"/>
                </a:solidFill>
              </a:rPr>
              <a:t>· Аптечным работникам возбраняется продавать ампулы или таблетки поштучно, </a:t>
            </a:r>
          </a:p>
          <a:p>
            <a:r>
              <a:rPr lang="ru-RU" dirty="0" smtClean="0">
                <a:solidFill>
                  <a:srgbClr val="002060"/>
                </a:solidFill>
              </a:rPr>
              <a:t>  то есть нарушая вторичную упаковку.</a:t>
            </a:r>
          </a:p>
          <a:p>
            <a:r>
              <a:rPr lang="ru-RU" dirty="0" smtClean="0">
                <a:solidFill>
                  <a:srgbClr val="002060"/>
                </a:solidFill>
              </a:rPr>
              <a:t>· Согласно правилам отпуска лекарств, в аптеке, помимо самих медикаментов, на </a:t>
            </a:r>
          </a:p>
          <a:p>
            <a:r>
              <a:rPr lang="ru-RU" dirty="0" smtClean="0">
                <a:solidFill>
                  <a:srgbClr val="002060"/>
                </a:solidFill>
              </a:rPr>
              <a:t>  видном месте обязаны быть: телефоны и адреса органов власти, контролирующих</a:t>
            </a:r>
          </a:p>
          <a:p>
            <a:r>
              <a:rPr lang="ru-RU" dirty="0" smtClean="0">
                <a:solidFill>
                  <a:srgbClr val="002060"/>
                </a:solidFill>
              </a:rPr>
              <a:t>  соблюдение правил торговли и прав потребителей; перечень граждан, которым в </a:t>
            </a:r>
          </a:p>
          <a:p>
            <a:r>
              <a:rPr lang="ru-RU" dirty="0" smtClean="0">
                <a:solidFill>
                  <a:srgbClr val="002060"/>
                </a:solidFill>
              </a:rPr>
              <a:t>  соответствии с российскими законами полагаются льготные лекарства и изделия </a:t>
            </a:r>
          </a:p>
          <a:p>
            <a:r>
              <a:rPr lang="ru-RU" dirty="0" smtClean="0">
                <a:solidFill>
                  <a:srgbClr val="002060"/>
                </a:solidFill>
              </a:rPr>
              <a:t>  медицинского назначения; информация о телефонах и режиме работы справочной</a:t>
            </a:r>
          </a:p>
          <a:p>
            <a:r>
              <a:rPr lang="ru-RU" dirty="0" smtClean="0">
                <a:solidFill>
                  <a:srgbClr val="002060"/>
                </a:solidFill>
              </a:rPr>
              <a:t>  фармацевтической службы; информация о сроках хранения изготовленных в аптеке </a:t>
            </a:r>
          </a:p>
          <a:p>
            <a:r>
              <a:rPr lang="ru-RU" dirty="0" smtClean="0">
                <a:solidFill>
                  <a:srgbClr val="002060"/>
                </a:solidFill>
              </a:rPr>
              <a:t>  лекарств.</a:t>
            </a:r>
          </a:p>
          <a:p>
            <a:r>
              <a:rPr lang="ru-RU" dirty="0" smtClean="0">
                <a:solidFill>
                  <a:srgbClr val="002060"/>
                </a:solidFill>
              </a:rPr>
              <a:t>· По первой просьбе покупателя сотрудник аптеки обязан проинформировать его о </a:t>
            </a:r>
          </a:p>
          <a:p>
            <a:r>
              <a:rPr lang="ru-RU" dirty="0" smtClean="0">
                <a:solidFill>
                  <a:srgbClr val="002060"/>
                </a:solidFill>
              </a:rPr>
              <a:t>   правилах приема и условиях хранения препарата, а также вправе заменить указанный</a:t>
            </a:r>
          </a:p>
          <a:p>
            <a:r>
              <a:rPr lang="ru-RU" dirty="0" smtClean="0">
                <a:solidFill>
                  <a:srgbClr val="002060"/>
                </a:solidFill>
              </a:rPr>
              <a:t>   в рецепте препарат на его аналог.</a:t>
            </a:r>
          </a:p>
          <a:p>
            <a:r>
              <a:rPr lang="ru-RU" dirty="0" smtClean="0">
                <a:solidFill>
                  <a:srgbClr val="002060"/>
                </a:solidFill>
              </a:rPr>
              <a:t>· Оказывать консультативную помощь в целях обеспечения ответственного самолечения</a:t>
            </a:r>
          </a:p>
          <a:p>
            <a:r>
              <a:rPr lang="ru-RU" dirty="0" smtClean="0">
                <a:solidFill>
                  <a:srgbClr val="002060"/>
                </a:solidFill>
              </a:rPr>
              <a:t>  работникам аптек строго запрещено!</a:t>
            </a:r>
            <a:endParaRPr lang="ru-RU" dirty="0">
              <a:solidFill>
                <a:srgbClr val="00206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00232" y="0"/>
            <a:ext cx="5396094" cy="461665"/>
          </a:xfrm>
          <a:prstGeom prst="rect">
            <a:avLst/>
          </a:prstGeom>
        </p:spPr>
        <p:txBody>
          <a:bodyPr wrap="square">
            <a:spAutoFit/>
          </a:bodyPr>
          <a:lstStyle/>
          <a:p>
            <a:pPr algn="ctr"/>
            <a:r>
              <a:rPr lang="ru-RU" sz="2400" b="1" i="1" dirty="0" smtClean="0">
                <a:solidFill>
                  <a:srgbClr val="7030A0"/>
                </a:solidFill>
              </a:rPr>
              <a:t>Если вам назначено обследование</a:t>
            </a:r>
            <a:endParaRPr lang="ru-RU" sz="2400" dirty="0">
              <a:solidFill>
                <a:srgbClr val="7030A0"/>
              </a:solidFill>
            </a:endParaRPr>
          </a:p>
        </p:txBody>
      </p:sp>
      <p:pic>
        <p:nvPicPr>
          <p:cNvPr id="24578" name="Picture 2" descr="http://mojkishechnik.ru/sites/default/files/styles/img_in_text_big/public/kak_sdavat_analiz_na_helikobakter_pilori_rasshifrovka_rezultatov_i_norma-1874779336.jpg?itok=fqeWUs9h"/>
          <p:cNvPicPr>
            <a:picLocks noChangeAspect="1" noChangeArrowheads="1"/>
          </p:cNvPicPr>
          <p:nvPr/>
        </p:nvPicPr>
        <p:blipFill>
          <a:blip r:embed="rId2"/>
          <a:srcRect/>
          <a:stretch>
            <a:fillRect/>
          </a:stretch>
        </p:blipFill>
        <p:spPr bwMode="auto">
          <a:xfrm>
            <a:off x="142844" y="571481"/>
            <a:ext cx="2245804" cy="1500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Прямоугольник 6"/>
          <p:cNvSpPr/>
          <p:nvPr/>
        </p:nvSpPr>
        <p:spPr>
          <a:xfrm>
            <a:off x="2428860" y="571480"/>
            <a:ext cx="6572296" cy="1200329"/>
          </a:xfrm>
          <a:prstGeom prst="rect">
            <a:avLst/>
          </a:prstGeom>
        </p:spPr>
        <p:txBody>
          <a:bodyPr wrap="square">
            <a:spAutoFit/>
          </a:bodyPr>
          <a:lstStyle/>
          <a:p>
            <a:r>
              <a:rPr lang="ru-RU" dirty="0" smtClean="0">
                <a:solidFill>
                  <a:srgbClr val="C00000"/>
                </a:solidFill>
              </a:rPr>
              <a:t>Общий анализ крови. Дает обобщенное представление о состоянии организма. Бывает сокращенный анализ крови, так называемая тройка (концентрация гемоглобина, лейкоцитов, СОЭ), и развернутый, включающий лейкоцитарную формулу.</a:t>
            </a:r>
            <a:endParaRPr lang="ru-RU" dirty="0">
              <a:solidFill>
                <a:srgbClr val="C00000"/>
              </a:solidFill>
            </a:endParaRPr>
          </a:p>
        </p:txBody>
      </p:sp>
      <p:sp>
        <p:nvSpPr>
          <p:cNvPr id="8" name="Прямоугольник 7"/>
          <p:cNvSpPr/>
          <p:nvPr/>
        </p:nvSpPr>
        <p:spPr>
          <a:xfrm>
            <a:off x="142844" y="2143116"/>
            <a:ext cx="8715436" cy="3139321"/>
          </a:xfrm>
          <a:prstGeom prst="rect">
            <a:avLst/>
          </a:prstGeom>
        </p:spPr>
        <p:txBody>
          <a:bodyPr wrap="square">
            <a:spAutoFit/>
          </a:bodyPr>
          <a:lstStyle/>
          <a:p>
            <a:r>
              <a:rPr lang="ru-RU" b="1" dirty="0" smtClean="0"/>
              <a:t>Показатели общего анализа крови здоровых людей.</a:t>
            </a:r>
            <a:endParaRPr lang="ru-RU" dirty="0" smtClean="0"/>
          </a:p>
          <a:p>
            <a:r>
              <a:rPr lang="ru-RU" dirty="0" smtClean="0"/>
              <a:t>Количество эритроцитов:</a:t>
            </a:r>
          </a:p>
          <a:p>
            <a:r>
              <a:rPr lang="ru-RU" dirty="0" smtClean="0"/>
              <a:t>- Мужчины 4,0 – 5,5 </a:t>
            </a:r>
            <a:r>
              <a:rPr lang="ru-RU" dirty="0" err="1" smtClean="0"/>
              <a:t>х</a:t>
            </a:r>
            <a:r>
              <a:rPr lang="ru-RU" dirty="0" smtClean="0"/>
              <a:t> 1012/л;</a:t>
            </a:r>
          </a:p>
          <a:p>
            <a:r>
              <a:rPr lang="ru-RU" dirty="0" smtClean="0"/>
              <a:t>- Женщины – 3,7 – 4,7 </a:t>
            </a:r>
            <a:r>
              <a:rPr lang="ru-RU" dirty="0" err="1" smtClean="0"/>
              <a:t>х</a:t>
            </a:r>
            <a:r>
              <a:rPr lang="ru-RU" dirty="0" smtClean="0"/>
              <a:t> 1012/л;</a:t>
            </a:r>
          </a:p>
          <a:p>
            <a:r>
              <a:rPr lang="ru-RU" dirty="0" smtClean="0"/>
              <a:t>- Дети 6-12 лет – 4,0 – 5,2 </a:t>
            </a:r>
            <a:r>
              <a:rPr lang="ru-RU" dirty="0" err="1" smtClean="0"/>
              <a:t>х</a:t>
            </a:r>
            <a:r>
              <a:rPr lang="ru-RU" dirty="0" smtClean="0"/>
              <a:t> 1012/л.</a:t>
            </a:r>
          </a:p>
          <a:p>
            <a:r>
              <a:rPr lang="ru-RU" dirty="0" smtClean="0"/>
              <a:t>Скорость оседания эритроцитов (СОЭ):</a:t>
            </a:r>
          </a:p>
          <a:p>
            <a:r>
              <a:rPr lang="ru-RU" dirty="0" smtClean="0"/>
              <a:t>- Мужчины – 1 – 10 мм/ч;</a:t>
            </a:r>
          </a:p>
          <a:p>
            <a:r>
              <a:rPr lang="ru-RU" dirty="0" smtClean="0"/>
              <a:t>- Женщины – 2 – 12 мм/ч.</a:t>
            </a:r>
          </a:p>
          <a:p>
            <a:r>
              <a:rPr lang="ru-RU" dirty="0" smtClean="0"/>
              <a:t>Цветовой показатель: 0,86 – 1,05.</a:t>
            </a:r>
          </a:p>
          <a:p>
            <a:r>
              <a:rPr lang="ru-RU" dirty="0" smtClean="0"/>
              <a:t>Количество тромбоцитов: 180-320 </a:t>
            </a:r>
            <a:r>
              <a:rPr lang="ru-RU" dirty="0" err="1" smtClean="0"/>
              <a:t>х</a:t>
            </a:r>
            <a:r>
              <a:rPr lang="ru-RU" dirty="0" smtClean="0"/>
              <a:t> 109/л.</a:t>
            </a:r>
          </a:p>
          <a:p>
            <a:r>
              <a:rPr lang="ru-RU" dirty="0" smtClean="0"/>
              <a:t>Количество лейкоцитов: взрослые – 4,0 – 8,8 </a:t>
            </a:r>
            <a:r>
              <a:rPr lang="ru-RU" dirty="0" err="1" smtClean="0"/>
              <a:t>х</a:t>
            </a:r>
            <a:r>
              <a:rPr lang="ru-RU" dirty="0" smtClean="0"/>
              <a:t> 109/л.</a:t>
            </a:r>
            <a:endParaRPr lang="ru-RU" dirty="0"/>
          </a:p>
        </p:txBody>
      </p:sp>
      <p:sp>
        <p:nvSpPr>
          <p:cNvPr id="9" name="Прямоугольник 8"/>
          <p:cNvSpPr/>
          <p:nvPr/>
        </p:nvSpPr>
        <p:spPr>
          <a:xfrm>
            <a:off x="142844" y="5429264"/>
            <a:ext cx="8786874" cy="1200329"/>
          </a:xfrm>
          <a:prstGeom prst="rect">
            <a:avLst/>
          </a:prstGeom>
        </p:spPr>
        <p:txBody>
          <a:bodyPr wrap="square">
            <a:spAutoFit/>
          </a:bodyPr>
          <a:lstStyle/>
          <a:p>
            <a:r>
              <a:rPr lang="ru-RU" dirty="0" smtClean="0">
                <a:solidFill>
                  <a:srgbClr val="C00000"/>
                </a:solidFill>
              </a:rPr>
              <a:t>Биохимические анализы крови. Определение с помощью химических реакций концентрации в крови (плазме, сыворотке) различных органических и неорганических веществ. Забор крови производится из локтевой вены утром натощак разовым шприцем, который вскрывается непосредственно перед использованием.</a:t>
            </a:r>
            <a:endParaRPr lang="ru-RU" dirty="0">
              <a:solidFill>
                <a:srgbClr val="C00000"/>
              </a:solidFill>
            </a:endParaRPr>
          </a:p>
        </p:txBody>
      </p:sp>
      <p:pic>
        <p:nvPicPr>
          <p:cNvPr id="24580" name="Picture 4" descr="http://sovets.net/photos/uploads/120/7416059-2norma-leykotsitov-v-krovi-u-mujchin.jpg"/>
          <p:cNvPicPr>
            <a:picLocks noChangeAspect="1" noChangeArrowheads="1"/>
          </p:cNvPicPr>
          <p:nvPr/>
        </p:nvPicPr>
        <p:blipFill>
          <a:blip r:embed="rId3"/>
          <a:srcRect/>
          <a:stretch>
            <a:fillRect/>
          </a:stretch>
        </p:blipFill>
        <p:spPr bwMode="auto">
          <a:xfrm>
            <a:off x="4643438" y="2500306"/>
            <a:ext cx="4381484" cy="2262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00232" y="0"/>
            <a:ext cx="5396094" cy="461665"/>
          </a:xfrm>
          <a:prstGeom prst="rect">
            <a:avLst/>
          </a:prstGeom>
        </p:spPr>
        <p:txBody>
          <a:bodyPr wrap="square">
            <a:spAutoFit/>
          </a:bodyPr>
          <a:lstStyle/>
          <a:p>
            <a:pPr algn="ctr"/>
            <a:r>
              <a:rPr lang="ru-RU" sz="2400" b="1" i="1" dirty="0" smtClean="0">
                <a:solidFill>
                  <a:srgbClr val="7030A0"/>
                </a:solidFill>
              </a:rPr>
              <a:t>Если вам назначено обследование</a:t>
            </a:r>
            <a:endParaRPr lang="ru-RU" sz="2400" dirty="0">
              <a:solidFill>
                <a:srgbClr val="7030A0"/>
              </a:solidFill>
            </a:endParaRPr>
          </a:p>
        </p:txBody>
      </p:sp>
      <p:pic>
        <p:nvPicPr>
          <p:cNvPr id="25602" name="Picture 2" descr="http://f.doctor.kz/news/018/408/10-priznakov-narushenija-funkcii-pochek6.jpg"/>
          <p:cNvPicPr>
            <a:picLocks noChangeAspect="1" noChangeArrowheads="1"/>
          </p:cNvPicPr>
          <p:nvPr/>
        </p:nvPicPr>
        <p:blipFill>
          <a:blip r:embed="rId2" cstate="print"/>
          <a:srcRect/>
          <a:stretch>
            <a:fillRect/>
          </a:stretch>
        </p:blipFill>
        <p:spPr bwMode="auto">
          <a:xfrm>
            <a:off x="5357818" y="571480"/>
            <a:ext cx="3405334" cy="2143140"/>
          </a:xfrm>
          <a:prstGeom prst="ellipse">
            <a:avLst/>
          </a:prstGeom>
          <a:ln>
            <a:noFill/>
          </a:ln>
          <a:effectLst>
            <a:softEdge rad="112500"/>
          </a:effectLst>
        </p:spPr>
      </p:pic>
      <p:sp>
        <p:nvSpPr>
          <p:cNvPr id="6" name="Прямоугольник 5"/>
          <p:cNvSpPr/>
          <p:nvPr/>
        </p:nvSpPr>
        <p:spPr>
          <a:xfrm>
            <a:off x="142844" y="571480"/>
            <a:ext cx="5500726" cy="2308324"/>
          </a:xfrm>
          <a:prstGeom prst="rect">
            <a:avLst/>
          </a:prstGeom>
        </p:spPr>
        <p:txBody>
          <a:bodyPr wrap="square">
            <a:spAutoFit/>
          </a:bodyPr>
          <a:lstStyle/>
          <a:p>
            <a:r>
              <a:rPr lang="ru-RU" b="1" dirty="0" smtClean="0"/>
              <a:t>Анализы мочи</a:t>
            </a:r>
            <a:endParaRPr lang="ru-RU" dirty="0" smtClean="0"/>
          </a:p>
          <a:p>
            <a:r>
              <a:rPr lang="ru-RU" dirty="0" smtClean="0"/>
              <a:t>Общий анализ мочи в норме.</a:t>
            </a:r>
          </a:p>
          <a:p>
            <a:r>
              <a:rPr lang="ru-RU" dirty="0" smtClean="0"/>
              <a:t>Цвет – соломенно-желтый.</a:t>
            </a:r>
          </a:p>
          <a:p>
            <a:r>
              <a:rPr lang="ru-RU" dirty="0" smtClean="0"/>
              <a:t>Реакция (</a:t>
            </a:r>
            <a:r>
              <a:rPr lang="ru-RU" dirty="0" err="1" smtClean="0"/>
              <a:t>рН</a:t>
            </a:r>
            <a:r>
              <a:rPr lang="ru-RU" dirty="0" smtClean="0"/>
              <a:t>) – нейтральная, слабокислая (5,0 – 7,0).</a:t>
            </a:r>
          </a:p>
          <a:p>
            <a:r>
              <a:rPr lang="ru-RU" dirty="0" smtClean="0"/>
              <a:t>Относительная плотность – 1,00 – 1,026.</a:t>
            </a:r>
          </a:p>
          <a:p>
            <a:r>
              <a:rPr lang="ru-RU" dirty="0" smtClean="0"/>
              <a:t>Белок – отсутствует или следы.</a:t>
            </a:r>
          </a:p>
          <a:p>
            <a:r>
              <a:rPr lang="ru-RU" dirty="0" smtClean="0"/>
              <a:t>Гемоглобин – отсутствует.</a:t>
            </a:r>
          </a:p>
          <a:p>
            <a:r>
              <a:rPr lang="ru-RU" dirty="0" smtClean="0"/>
              <a:t>Глюкоза – отсутствует.</a:t>
            </a:r>
            <a:endParaRPr lang="ru-RU" dirty="0"/>
          </a:p>
        </p:txBody>
      </p:sp>
      <p:sp>
        <p:nvSpPr>
          <p:cNvPr id="7" name="Прямоугольник 6"/>
          <p:cNvSpPr/>
          <p:nvPr/>
        </p:nvSpPr>
        <p:spPr>
          <a:xfrm>
            <a:off x="3857620" y="3000372"/>
            <a:ext cx="5143520" cy="3693319"/>
          </a:xfrm>
          <a:prstGeom prst="rect">
            <a:avLst/>
          </a:prstGeom>
        </p:spPr>
        <p:txBody>
          <a:bodyPr wrap="square">
            <a:spAutoFit/>
          </a:bodyPr>
          <a:lstStyle/>
          <a:p>
            <a:r>
              <a:rPr lang="ru-RU" b="1" dirty="0" smtClean="0"/>
              <a:t>Рентгенологические исследования</a:t>
            </a:r>
            <a:endParaRPr lang="ru-RU" dirty="0" smtClean="0"/>
          </a:p>
          <a:p>
            <a:r>
              <a:rPr lang="ru-RU" dirty="0" smtClean="0"/>
              <a:t>Основаны на свойстве электромагнитного (рентгеновского) излучения проникать через ткани организма и поглощаться ими в зависимости от плотности. Проводятся для выявления изменений в структуре органов и тканей. Чаще всего для исследования легких, костей, суставов, зубов проводится рентгенография – снимки на пленку в одной или двух проекциях. Рентгеноскопия (осмотр с выводом изображения на экран) чаще используется для исследования легких, сердца, желудка, кишечника.</a:t>
            </a:r>
          </a:p>
        </p:txBody>
      </p:sp>
      <p:pic>
        <p:nvPicPr>
          <p:cNvPr id="25606" name="Picture 6" descr="http://radiology-md.ru/files/source/Rentgen/13/image001.jpg"/>
          <p:cNvPicPr>
            <a:picLocks noChangeAspect="1" noChangeArrowheads="1"/>
          </p:cNvPicPr>
          <p:nvPr/>
        </p:nvPicPr>
        <p:blipFill>
          <a:blip r:embed="rId3" cstate="print"/>
          <a:srcRect/>
          <a:stretch>
            <a:fillRect/>
          </a:stretch>
        </p:blipFill>
        <p:spPr bwMode="auto">
          <a:xfrm>
            <a:off x="214282" y="4429132"/>
            <a:ext cx="2476519" cy="2214554"/>
          </a:xfrm>
          <a:prstGeom prst="ellipse">
            <a:avLst/>
          </a:prstGeom>
          <a:ln>
            <a:noFill/>
          </a:ln>
          <a:effectLst>
            <a:softEdge rad="112500"/>
          </a:effectLst>
        </p:spPr>
      </p:pic>
      <p:pic>
        <p:nvPicPr>
          <p:cNvPr id="25604" name="Picture 4" descr="http://efremov.bezformata.ru/content/image61760259.jpg"/>
          <p:cNvPicPr>
            <a:picLocks noChangeAspect="1" noChangeArrowheads="1"/>
          </p:cNvPicPr>
          <p:nvPr/>
        </p:nvPicPr>
        <p:blipFill>
          <a:blip r:embed="rId4" cstate="print"/>
          <a:srcRect/>
          <a:stretch>
            <a:fillRect/>
          </a:stretch>
        </p:blipFill>
        <p:spPr bwMode="auto">
          <a:xfrm>
            <a:off x="1500166" y="3143248"/>
            <a:ext cx="2295625" cy="1943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00232" y="0"/>
            <a:ext cx="5396094" cy="461665"/>
          </a:xfrm>
          <a:prstGeom prst="rect">
            <a:avLst/>
          </a:prstGeom>
        </p:spPr>
        <p:txBody>
          <a:bodyPr wrap="square">
            <a:spAutoFit/>
          </a:bodyPr>
          <a:lstStyle/>
          <a:p>
            <a:pPr algn="ctr"/>
            <a:r>
              <a:rPr lang="ru-RU" sz="2400" b="1" i="1" dirty="0" smtClean="0">
                <a:solidFill>
                  <a:srgbClr val="7030A0"/>
                </a:solidFill>
              </a:rPr>
              <a:t>Если вам назначено обследование</a:t>
            </a:r>
            <a:endParaRPr lang="ru-RU" sz="2400" dirty="0">
              <a:solidFill>
                <a:srgbClr val="7030A0"/>
              </a:solidFill>
            </a:endParaRPr>
          </a:p>
        </p:txBody>
      </p:sp>
      <p:pic>
        <p:nvPicPr>
          <p:cNvPr id="26626" name="Picture 2" descr="http://rodili.ru/files/article_image/pervyy-skrining.jpg"/>
          <p:cNvPicPr>
            <a:picLocks noChangeAspect="1" noChangeArrowheads="1"/>
          </p:cNvPicPr>
          <p:nvPr/>
        </p:nvPicPr>
        <p:blipFill>
          <a:blip r:embed="rId2"/>
          <a:srcRect/>
          <a:stretch>
            <a:fillRect/>
          </a:stretch>
        </p:blipFill>
        <p:spPr bwMode="auto">
          <a:xfrm>
            <a:off x="6213332" y="571480"/>
            <a:ext cx="2787824" cy="1857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30" name="Picture 6" descr="http://o-detstvo.ru/images/info/ekg.jpg"/>
          <p:cNvPicPr>
            <a:picLocks noChangeAspect="1" noChangeArrowheads="1"/>
          </p:cNvPicPr>
          <p:nvPr/>
        </p:nvPicPr>
        <p:blipFill>
          <a:blip r:embed="rId3"/>
          <a:srcRect/>
          <a:stretch>
            <a:fillRect/>
          </a:stretch>
        </p:blipFill>
        <p:spPr bwMode="auto">
          <a:xfrm>
            <a:off x="5572132" y="3500438"/>
            <a:ext cx="3362765" cy="2002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Прямоугольник 7"/>
          <p:cNvSpPr/>
          <p:nvPr/>
        </p:nvSpPr>
        <p:spPr>
          <a:xfrm>
            <a:off x="142844" y="474345"/>
            <a:ext cx="8215370" cy="2862322"/>
          </a:xfrm>
          <a:prstGeom prst="rect">
            <a:avLst/>
          </a:prstGeom>
        </p:spPr>
        <p:txBody>
          <a:bodyPr wrap="square">
            <a:spAutoFit/>
          </a:bodyPr>
          <a:lstStyle/>
          <a:p>
            <a:r>
              <a:rPr lang="ru-RU" b="1" dirty="0" smtClean="0">
                <a:solidFill>
                  <a:srgbClr val="006600"/>
                </a:solidFill>
              </a:rPr>
              <a:t>Ультразвуковое исследование (УЗИ)</a:t>
            </a:r>
            <a:endParaRPr lang="ru-RU" dirty="0" smtClean="0">
              <a:solidFill>
                <a:srgbClr val="006600"/>
              </a:solidFill>
            </a:endParaRPr>
          </a:p>
          <a:p>
            <a:r>
              <a:rPr lang="ru-RU" dirty="0" smtClean="0">
                <a:solidFill>
                  <a:srgbClr val="006600"/>
                </a:solidFill>
              </a:rPr>
              <a:t>Основано на свойстве ультразвуковых волн по-разному отражаться </a:t>
            </a:r>
          </a:p>
          <a:p>
            <a:r>
              <a:rPr lang="ru-RU" dirty="0" smtClean="0">
                <a:solidFill>
                  <a:srgbClr val="006600"/>
                </a:solidFill>
              </a:rPr>
              <a:t>от различных по строению и плотности органов и тканей. </a:t>
            </a:r>
          </a:p>
          <a:p>
            <a:r>
              <a:rPr lang="ru-RU" dirty="0" smtClean="0">
                <a:solidFill>
                  <a:srgbClr val="006600"/>
                </a:solidFill>
              </a:rPr>
              <a:t>Метод безвреден, что позволяет применять его для</a:t>
            </a:r>
          </a:p>
          <a:p>
            <a:r>
              <a:rPr lang="ru-RU" dirty="0" smtClean="0">
                <a:solidFill>
                  <a:srgbClr val="006600"/>
                </a:solidFill>
              </a:rPr>
              <a:t> диагностики состояния плода на ранних стадиях беременности.</a:t>
            </a:r>
          </a:p>
          <a:p>
            <a:r>
              <a:rPr lang="ru-RU" dirty="0" smtClean="0">
                <a:solidFill>
                  <a:srgbClr val="006600"/>
                </a:solidFill>
              </a:rPr>
              <a:t>Ультразвуковое исследование совершенно безболезненно, </a:t>
            </a:r>
          </a:p>
          <a:p>
            <a:r>
              <a:rPr lang="ru-RU" dirty="0" smtClean="0">
                <a:solidFill>
                  <a:srgbClr val="006600"/>
                </a:solidFill>
              </a:rPr>
              <a:t>занимает мало времени, во многих случаях не требует никакой </a:t>
            </a:r>
          </a:p>
          <a:p>
            <a:r>
              <a:rPr lang="ru-RU" dirty="0" smtClean="0">
                <a:solidFill>
                  <a:srgbClr val="006600"/>
                </a:solidFill>
              </a:rPr>
              <a:t>подготовки. Однако информативность УЗИ имеет определенные ограничения, и в ряде случаев для решения вопроса о диагностике после УЗИ необходимы дополнительные исследования другими методиками.</a:t>
            </a:r>
            <a:endParaRPr lang="ru-RU" dirty="0">
              <a:solidFill>
                <a:srgbClr val="006600"/>
              </a:solidFill>
            </a:endParaRPr>
          </a:p>
        </p:txBody>
      </p:sp>
      <p:sp>
        <p:nvSpPr>
          <p:cNvPr id="9" name="Прямоугольник 8"/>
          <p:cNvSpPr/>
          <p:nvPr/>
        </p:nvSpPr>
        <p:spPr>
          <a:xfrm>
            <a:off x="142844" y="3357562"/>
            <a:ext cx="8715436" cy="3139321"/>
          </a:xfrm>
          <a:prstGeom prst="rect">
            <a:avLst/>
          </a:prstGeom>
        </p:spPr>
        <p:txBody>
          <a:bodyPr wrap="square">
            <a:spAutoFit/>
          </a:bodyPr>
          <a:lstStyle/>
          <a:p>
            <a:r>
              <a:rPr lang="ru-RU" b="1" dirty="0" smtClean="0">
                <a:solidFill>
                  <a:srgbClr val="0070C0"/>
                </a:solidFill>
              </a:rPr>
              <a:t>Электрокардиография (ЭКГ)</a:t>
            </a:r>
            <a:endParaRPr lang="ru-RU" dirty="0" smtClean="0">
              <a:solidFill>
                <a:srgbClr val="0070C0"/>
              </a:solidFill>
            </a:endParaRPr>
          </a:p>
          <a:p>
            <a:r>
              <a:rPr lang="ru-RU" dirty="0" smtClean="0">
                <a:solidFill>
                  <a:srgbClr val="0070C0"/>
                </a:solidFill>
              </a:rPr>
              <a:t>ЭКГ – запись электрического потенциала, </a:t>
            </a:r>
          </a:p>
          <a:p>
            <a:r>
              <a:rPr lang="ru-RU" dirty="0" smtClean="0">
                <a:solidFill>
                  <a:srgbClr val="0070C0"/>
                </a:solidFill>
              </a:rPr>
              <a:t>возникающего при сокращении сердца. </a:t>
            </a:r>
          </a:p>
          <a:p>
            <a:r>
              <a:rPr lang="ru-RU" dirty="0" smtClean="0">
                <a:solidFill>
                  <a:srgbClr val="0070C0"/>
                </a:solidFill>
              </a:rPr>
              <a:t>ЭКГ позволяет судить о частоте и силе сокращения, </a:t>
            </a:r>
          </a:p>
          <a:p>
            <a:r>
              <a:rPr lang="ru-RU" dirty="0" smtClean="0">
                <a:solidFill>
                  <a:srgbClr val="0070C0"/>
                </a:solidFill>
              </a:rPr>
              <a:t>а также о некоторых особенностях обмена веществ </a:t>
            </a:r>
          </a:p>
          <a:p>
            <a:r>
              <a:rPr lang="ru-RU" dirty="0" smtClean="0">
                <a:solidFill>
                  <a:srgbClr val="0070C0"/>
                </a:solidFill>
              </a:rPr>
              <a:t>в миокарде, в частности о наличии кислородного</a:t>
            </a:r>
          </a:p>
          <a:p>
            <a:r>
              <a:rPr lang="ru-RU" dirty="0" smtClean="0">
                <a:solidFill>
                  <a:srgbClr val="0070C0"/>
                </a:solidFill>
              </a:rPr>
              <a:t>голодания, возникающего при спазме сосудов, </a:t>
            </a:r>
          </a:p>
          <a:p>
            <a:r>
              <a:rPr lang="ru-RU" dirty="0" smtClean="0">
                <a:solidFill>
                  <a:srgbClr val="0070C0"/>
                </a:solidFill>
              </a:rPr>
              <a:t>инфаркте миокарда и т.д. ЭКГ необходимо делать </a:t>
            </a:r>
          </a:p>
          <a:p>
            <a:r>
              <a:rPr lang="ru-RU" dirty="0" smtClean="0">
                <a:solidFill>
                  <a:srgbClr val="0070C0"/>
                </a:solidFill>
              </a:rPr>
              <a:t>при любых нарушениях со стороны сердца – учащенном сердцебиении, ощущении замирания, боли и т.д., а также при повышенном артериальном давлении, стенокардии, после перенесенного инфаркта миокарда.</a:t>
            </a:r>
            <a:endParaRPr lang="ru-RU" dirty="0">
              <a:solidFill>
                <a:srgbClr val="0070C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new.aktsent.com.ua/images/stories/2014/40/%D0%A3%D0%BA%D1%80%D0%B0%D1%97%D0%BD%D0%B0_%D0%BE%D1%87%D0%BE%D0%BB%D1%8E%D1%94_%D1%81%D0%BF%D0%B8%D1%81%D0%BE%D0%BA_%D1%81%D0%BC%D0%B5%D1%80%D1%82%D0%BD%D0%BE%D1%81%D1%82%D1%96_%D0%B2%D1%96%D0%B4_%D1%81%D0%B5%D1%80%D1%86%D0%B5%D0%B2%D0%BE-%D1%81%D1%83%D0%B4%D0%B8%D0%BD%D0%BD%D0%B8%D1%85_%D0%B7%D0%B0%D1%85%D0%B2%D0%BE%D1%80%D1%8E%D0%B2%D0%B0%D0%BD%D1%8C.jpg"/>
          <p:cNvPicPr>
            <a:picLocks noChangeAspect="1" noChangeArrowheads="1"/>
          </p:cNvPicPr>
          <p:nvPr/>
        </p:nvPicPr>
        <p:blipFill>
          <a:blip r:embed="rId2"/>
          <a:srcRect/>
          <a:stretch>
            <a:fillRect/>
          </a:stretch>
        </p:blipFill>
        <p:spPr bwMode="auto">
          <a:xfrm>
            <a:off x="4923030" y="3143248"/>
            <a:ext cx="4220970" cy="3714752"/>
          </a:xfrm>
          <a:prstGeom prst="ellipse">
            <a:avLst/>
          </a:prstGeom>
          <a:ln>
            <a:noFill/>
          </a:ln>
          <a:effectLst>
            <a:softEdge rad="112500"/>
          </a:effectLst>
        </p:spPr>
      </p:pic>
      <p:sp>
        <p:nvSpPr>
          <p:cNvPr id="4" name="Прямоугольник 3"/>
          <p:cNvSpPr/>
          <p:nvPr/>
        </p:nvSpPr>
        <p:spPr>
          <a:xfrm>
            <a:off x="285720" y="1071546"/>
            <a:ext cx="8215370" cy="3693319"/>
          </a:xfrm>
          <a:prstGeom prst="rect">
            <a:avLst/>
          </a:prstGeom>
        </p:spPr>
        <p:txBody>
          <a:bodyPr wrap="square">
            <a:spAutoFit/>
          </a:bodyPr>
          <a:lstStyle/>
          <a:p>
            <a:r>
              <a:rPr lang="ru-RU" sz="2400" b="1" i="1" dirty="0" smtClean="0">
                <a:latin typeface="Arial" pitchFamily="34" charset="0"/>
                <a:cs typeface="Arial" pitchFamily="34" charset="0"/>
              </a:rPr>
              <a:t>Заболевания </a:t>
            </a:r>
            <a:r>
              <a:rPr lang="ru-RU" sz="2400" b="1" i="1" dirty="0" err="1" smtClean="0">
                <a:latin typeface="Arial" pitchFamily="34" charset="0"/>
                <a:cs typeface="Arial" pitchFamily="34" charset="0"/>
              </a:rPr>
              <a:t>сердечно-сосудистой</a:t>
            </a:r>
            <a:r>
              <a:rPr lang="ru-RU" sz="2400" b="1" i="1" dirty="0" smtClean="0">
                <a:latin typeface="Arial" pitchFamily="34" charset="0"/>
                <a:cs typeface="Arial" pitchFamily="34" charset="0"/>
              </a:rPr>
              <a:t> системы. </a:t>
            </a:r>
          </a:p>
          <a:p>
            <a:r>
              <a:rPr lang="ru-RU" sz="2400" b="1" i="1" dirty="0" smtClean="0">
                <a:latin typeface="Arial" pitchFamily="34" charset="0"/>
                <a:cs typeface="Arial" pitchFamily="34" charset="0"/>
              </a:rPr>
              <a:t>Атеросклероз</a:t>
            </a:r>
            <a:r>
              <a:rPr lang="ru-RU" sz="2400" b="1" i="1" dirty="0" smtClean="0">
                <a:latin typeface="Arial" pitchFamily="34" charset="0"/>
                <a:cs typeface="Arial" pitchFamily="34" charset="0"/>
              </a:rPr>
              <a:t>. Нарушения сердечного ритма. Ишемическая болезнь сердца, стенокардия. Гипертоническая болезнь.</a:t>
            </a:r>
            <a:r>
              <a:rPr lang="ru-RU" sz="2400" b="1" i="1" dirty="0" smtClean="0"/>
              <a:t> </a:t>
            </a:r>
          </a:p>
          <a:p>
            <a:endParaRPr lang="ru-RU" sz="2400" b="1" i="1" dirty="0" smtClean="0">
              <a:latin typeface="Arial" pitchFamily="34" charset="0"/>
              <a:cs typeface="Arial" pitchFamily="34" charset="0"/>
            </a:endParaRPr>
          </a:p>
          <a:p>
            <a:r>
              <a:rPr lang="ru-RU" sz="2400" b="1" i="1" dirty="0" smtClean="0">
                <a:latin typeface="Arial" pitchFamily="34" charset="0"/>
                <a:cs typeface="Arial" pitchFamily="34" charset="0"/>
              </a:rPr>
              <a:t>Влияние хронического стресса на здоровье. Иммунитет. </a:t>
            </a:r>
          </a:p>
          <a:p>
            <a:r>
              <a:rPr lang="ru-RU" sz="2400" b="1" i="1" dirty="0" smtClean="0">
                <a:latin typeface="Arial" pitchFamily="34" charset="0"/>
                <a:cs typeface="Arial" pitchFamily="34" charset="0"/>
              </a:rPr>
              <a:t>Бессонница</a:t>
            </a:r>
            <a:r>
              <a:rPr lang="ru-RU" sz="2400" b="1" i="1" dirty="0" smtClean="0">
                <a:latin typeface="Arial" pitchFamily="34" charset="0"/>
                <a:cs typeface="Arial" pitchFamily="34" charset="0"/>
              </a:rPr>
              <a:t>: причины, </a:t>
            </a:r>
          </a:p>
          <a:p>
            <a:r>
              <a:rPr lang="ru-RU" sz="2400" b="1" i="1" dirty="0" smtClean="0">
                <a:latin typeface="Arial" pitchFamily="34" charset="0"/>
                <a:cs typeface="Arial" pitchFamily="34" charset="0"/>
              </a:rPr>
              <a:t>лечение, профилактика.</a:t>
            </a:r>
          </a:p>
          <a:p>
            <a:endParaRPr lang="ru-RU" dirty="0"/>
          </a:p>
        </p:txBody>
      </p:sp>
      <p:sp>
        <p:nvSpPr>
          <p:cNvPr id="6" name="TextBox 5"/>
          <p:cNvSpPr txBox="1"/>
          <p:nvPr/>
        </p:nvSpPr>
        <p:spPr>
          <a:xfrm>
            <a:off x="1928794" y="0"/>
            <a:ext cx="4929222" cy="830997"/>
          </a:xfrm>
          <a:prstGeom prst="rect">
            <a:avLst/>
          </a:prstGeom>
          <a:noFill/>
        </p:spPr>
        <p:txBody>
          <a:bodyPr wrap="square" rtlCol="0">
            <a:spAutoFit/>
          </a:bodyPr>
          <a:lstStyle/>
          <a:p>
            <a:pPr algn="ctr"/>
            <a:r>
              <a:rPr lang="ru-RU" sz="4800" b="1" dirty="0" smtClean="0">
                <a:solidFill>
                  <a:srgbClr val="7030A0"/>
                </a:solidFill>
                <a:latin typeface="Arial" pitchFamily="34" charset="0"/>
                <a:cs typeface="Arial" pitchFamily="34" charset="0"/>
              </a:rPr>
              <a:t>ЗАНЯТИЕ № 2</a:t>
            </a:r>
            <a:endParaRPr lang="ru-RU" sz="4800" b="1" dirty="0">
              <a:solidFill>
                <a:srgbClr val="7030A0"/>
              </a:solidFill>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42844" y="0"/>
            <a:ext cx="885831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Атеросклероз</a:t>
            </a: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 является наиболее распространенным хроническим заболеванием артерий с формированием одиночных и множественных очагов холестериновых отложений – </a:t>
            </a:r>
            <a:r>
              <a:rPr kumimoji="0" lang="ru-RU" b="0" i="0" u="none" strike="noStrike" cap="none" normalizeH="0" baseline="0" dirty="0" err="1" smtClean="0">
                <a:ln>
                  <a:noFill/>
                </a:ln>
                <a:solidFill>
                  <a:srgbClr val="7030A0"/>
                </a:solidFill>
                <a:effectLst/>
                <a:latin typeface="Arial" pitchFamily="34" charset="0"/>
                <a:ea typeface="Times New Roman" pitchFamily="18" charset="0"/>
                <a:cs typeface="Arial" pitchFamily="34" charset="0"/>
              </a:rPr>
              <a:t>атероматозных</a:t>
            </a: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 бляшек – во внутренней оболочке артерий. Последующие изменения (разрастание соединительной ткани, склероз) в стенке сосуда приводят к медленно прогрессирующей деформации и сужению его просвета вплоть до полного запустевания артерии и вызывают хроническую, медленно нарастающую недостаточность кровоснабжения органа, который данной артерией питается. Кроме того, возможна острая закупорка просвета артерии тромбом (либо значительно реже – содержимым распавшейся бляшки), что ведет образованию очагов некроза (инфаркт) или гангрены в питаемом артерией органе или части тела. </a:t>
            </a:r>
          </a:p>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 </a:t>
            </a:r>
            <a:endParaRPr kumimoji="0" lang="ru-RU" b="0" i="0" u="none" strike="noStrike" cap="none" normalizeH="0" baseline="0" dirty="0" smtClean="0">
              <a:ln>
                <a:noFill/>
              </a:ln>
              <a:solidFill>
                <a:srgbClr val="7030A0"/>
              </a:solidFill>
              <a:effectLst/>
              <a:latin typeface="Arial" pitchFamily="34" charset="0"/>
              <a:cs typeface="Arial" pitchFamily="34" charset="0"/>
            </a:endParaRPr>
          </a:p>
        </p:txBody>
      </p:sp>
      <p:pic>
        <p:nvPicPr>
          <p:cNvPr id="1029" name="Picture 5" descr="http://sidar.ru/wp-content/uploads/2016/06/ateroskleroz1.jpg"/>
          <p:cNvPicPr>
            <a:picLocks noChangeAspect="1" noChangeArrowheads="1"/>
          </p:cNvPicPr>
          <p:nvPr/>
        </p:nvPicPr>
        <p:blipFill>
          <a:blip r:embed="rId2" cstate="print">
            <a:clrChange>
              <a:clrFrom>
                <a:srgbClr val="FBFEFD"/>
              </a:clrFrom>
              <a:clrTo>
                <a:srgbClr val="FBFEFD">
                  <a:alpha val="0"/>
                </a:srgbClr>
              </a:clrTo>
            </a:clrChange>
          </a:blip>
          <a:srcRect/>
          <a:stretch>
            <a:fillRect/>
          </a:stretch>
        </p:blipFill>
        <p:spPr bwMode="auto">
          <a:xfrm>
            <a:off x="1875271" y="2857496"/>
            <a:ext cx="7268730" cy="4000504"/>
          </a:xfrm>
          <a:prstGeom prst="rect">
            <a:avLst/>
          </a:prstGeom>
          <a:noFill/>
        </p:spPr>
      </p:pic>
      <p:sp>
        <p:nvSpPr>
          <p:cNvPr id="1031" name="Rectangle 7"/>
          <p:cNvSpPr>
            <a:spLocks noChangeArrowheads="1"/>
          </p:cNvSpPr>
          <p:nvPr/>
        </p:nvSpPr>
        <p:spPr bwMode="auto">
          <a:xfrm>
            <a:off x="142844" y="3071810"/>
            <a:ext cx="3166123"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Наиболее доказательное </a:t>
            </a:r>
            <a:endParaRPr lang="ru-RU" dirty="0" smtClean="0">
              <a:solidFill>
                <a:srgbClr val="7030A0"/>
              </a:solidFill>
              <a:latin typeface="Arial" pitchFamily="34" charset="0"/>
              <a:ea typeface="Times New Roman" pitchFamily="18" charset="0"/>
              <a:cs typeface="Arial" pitchFamily="34" charset="0"/>
            </a:endParaRPr>
          </a:p>
          <a:p>
            <a:pPr marR="0" lvl="0"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проявление атеросклероза </a:t>
            </a:r>
          </a:p>
          <a:p>
            <a:pPr marR="0" lvl="0"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есть развитие инфаркта </a:t>
            </a:r>
          </a:p>
          <a:p>
            <a:pPr marR="0" lvl="0"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миокарда.</a:t>
            </a:r>
            <a:endParaRPr kumimoji="0" lang="ru-RU" b="0" i="0" u="none" strike="noStrike" cap="none" normalizeH="0" baseline="0" dirty="0" smtClean="0">
              <a:ln>
                <a:noFill/>
              </a:ln>
              <a:solidFill>
                <a:srgbClr val="7030A0"/>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http://lechimrebenka.ru/wp-content/uploads/2016/03/aritmii-serdtsa-71819-large.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357554" y="142852"/>
            <a:ext cx="4452922" cy="3352415"/>
          </a:xfrm>
          <a:prstGeom prst="rect">
            <a:avLst/>
          </a:prstGeom>
          <a:noFill/>
        </p:spPr>
      </p:pic>
      <p:sp>
        <p:nvSpPr>
          <p:cNvPr id="6" name="Выноска со стрелкой вниз 5"/>
          <p:cNvSpPr/>
          <p:nvPr/>
        </p:nvSpPr>
        <p:spPr>
          <a:xfrm>
            <a:off x="2000232" y="857232"/>
            <a:ext cx="7000924" cy="107157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       представляют собой нарушения</a:t>
            </a:r>
            <a:endParaRPr lang="ru-RU" sz="2800" dirty="0"/>
          </a:p>
        </p:txBody>
      </p:sp>
      <p:sp>
        <p:nvSpPr>
          <p:cNvPr id="3" name="Сердце 2"/>
          <p:cNvSpPr/>
          <p:nvPr/>
        </p:nvSpPr>
        <p:spPr>
          <a:xfrm>
            <a:off x="285720" y="142852"/>
            <a:ext cx="2643206" cy="2571768"/>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57158" y="857232"/>
            <a:ext cx="2500330" cy="646331"/>
          </a:xfrm>
          <a:prstGeom prst="rect">
            <a:avLst/>
          </a:prstGeom>
          <a:noFill/>
        </p:spPr>
        <p:txBody>
          <a:bodyPr wrap="square" rtlCol="0">
            <a:spAutoFit/>
          </a:bodyPr>
          <a:lstStyle/>
          <a:p>
            <a:pPr algn="ctr"/>
            <a:r>
              <a:rPr lang="ru-RU" sz="3600" dirty="0" smtClean="0">
                <a:solidFill>
                  <a:schemeClr val="bg1"/>
                </a:solidFill>
                <a:latin typeface="Arial" pitchFamily="34" charset="0"/>
                <a:cs typeface="Arial" pitchFamily="34" charset="0"/>
              </a:rPr>
              <a:t>Аритмии</a:t>
            </a:r>
            <a:endParaRPr lang="ru-RU" sz="3600" dirty="0">
              <a:solidFill>
                <a:schemeClr val="bg1"/>
              </a:solidFill>
              <a:latin typeface="Arial" pitchFamily="34" charset="0"/>
              <a:cs typeface="Arial" pitchFamily="34" charset="0"/>
            </a:endParaRPr>
          </a:p>
        </p:txBody>
      </p:sp>
      <p:sp>
        <p:nvSpPr>
          <p:cNvPr id="5" name="Прямоугольник 4"/>
          <p:cNvSpPr/>
          <p:nvPr/>
        </p:nvSpPr>
        <p:spPr>
          <a:xfrm>
            <a:off x="4714876" y="2000240"/>
            <a:ext cx="1643074" cy="4286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частоты</a:t>
            </a:r>
            <a:endParaRPr lang="ru-RU" dirty="0"/>
          </a:p>
        </p:txBody>
      </p:sp>
      <p:sp>
        <p:nvSpPr>
          <p:cNvPr id="7" name="Прямоугольник 6"/>
          <p:cNvSpPr/>
          <p:nvPr/>
        </p:nvSpPr>
        <p:spPr>
          <a:xfrm>
            <a:off x="4714876" y="2500306"/>
            <a:ext cx="1643074" cy="4286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частоты</a:t>
            </a:r>
            <a:endParaRPr lang="ru-RU" dirty="0"/>
          </a:p>
        </p:txBody>
      </p:sp>
      <p:sp>
        <p:nvSpPr>
          <p:cNvPr id="8" name="Прямоугольник 7"/>
          <p:cNvSpPr/>
          <p:nvPr/>
        </p:nvSpPr>
        <p:spPr>
          <a:xfrm>
            <a:off x="4357686" y="3000372"/>
            <a:ext cx="2428892" cy="50006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последовательности</a:t>
            </a:r>
            <a:endParaRPr lang="ru-RU" dirty="0"/>
          </a:p>
        </p:txBody>
      </p:sp>
      <p:sp>
        <p:nvSpPr>
          <p:cNvPr id="9" name="Прямоугольник 8"/>
          <p:cNvSpPr/>
          <p:nvPr/>
        </p:nvSpPr>
        <p:spPr>
          <a:xfrm>
            <a:off x="214282" y="3571876"/>
            <a:ext cx="8786874" cy="3143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dirty="0" smtClean="0"/>
          </a:p>
          <a:p>
            <a:pPr algn="ctr"/>
            <a:endParaRPr lang="ru-RU" sz="1500" dirty="0" smtClean="0"/>
          </a:p>
          <a:p>
            <a:pPr algn="ctr"/>
            <a:r>
              <a:rPr lang="ru-RU" sz="1500" dirty="0" smtClean="0"/>
              <a:t>Сердечных сокращений, а именно:</a:t>
            </a:r>
          </a:p>
          <a:p>
            <a:r>
              <a:rPr lang="ru-RU" sz="1500" u="sng" dirty="0" err="1" smtClean="0"/>
              <a:t>Синусовая</a:t>
            </a:r>
            <a:r>
              <a:rPr lang="ru-RU" sz="1500" u="sng" dirty="0" smtClean="0"/>
              <a:t> аритмия</a:t>
            </a:r>
            <a:r>
              <a:rPr lang="ru-RU" sz="1500" dirty="0" smtClean="0"/>
              <a:t>. Дыхательная </a:t>
            </a:r>
            <a:r>
              <a:rPr lang="ru-RU" sz="1500" dirty="0" err="1" smtClean="0"/>
              <a:t>Синусовая</a:t>
            </a:r>
            <a:r>
              <a:rPr lang="ru-RU" sz="1500" dirty="0" smtClean="0"/>
              <a:t> аритмия – это физиологическое явление, она более заметна (по пульсу или ЭКГ) у молодых лиц и при медленном, но глубоком дыхании.</a:t>
            </a:r>
          </a:p>
          <a:p>
            <a:r>
              <a:rPr lang="ru-RU" sz="1500" u="sng" dirty="0" err="1" smtClean="0"/>
              <a:t>Синусовая</a:t>
            </a:r>
            <a:r>
              <a:rPr lang="ru-RU" sz="1500" u="sng" dirty="0" smtClean="0"/>
              <a:t> тахикардия</a:t>
            </a:r>
            <a:r>
              <a:rPr lang="ru-RU" sz="1500" dirty="0" smtClean="0"/>
              <a:t>. Учащение сердечных сокращений; </a:t>
            </a:r>
            <a:r>
              <a:rPr lang="ru-RU" sz="1500" dirty="0" err="1" smtClean="0"/>
              <a:t>синусовый</a:t>
            </a:r>
            <a:r>
              <a:rPr lang="ru-RU" sz="1500" dirty="0" smtClean="0"/>
              <a:t> ритм с частотой более 90-100 уд/мин. </a:t>
            </a:r>
          </a:p>
          <a:p>
            <a:r>
              <a:rPr lang="ru-RU" sz="1500" u="sng" dirty="0" err="1" smtClean="0"/>
              <a:t>Синусовая</a:t>
            </a:r>
            <a:r>
              <a:rPr lang="ru-RU" sz="1500" u="sng" dirty="0" smtClean="0"/>
              <a:t> брадикардия</a:t>
            </a:r>
            <a:r>
              <a:rPr lang="ru-RU" sz="1500" dirty="0" smtClean="0"/>
              <a:t>. </a:t>
            </a:r>
            <a:r>
              <a:rPr lang="ru-RU" sz="1500" dirty="0" err="1" smtClean="0"/>
              <a:t>Урежение</a:t>
            </a:r>
            <a:r>
              <a:rPr lang="ru-RU" sz="1500" dirty="0" smtClean="0"/>
              <a:t> сердечных сокращений; </a:t>
            </a:r>
            <a:r>
              <a:rPr lang="ru-RU" sz="1500" dirty="0" err="1" smtClean="0"/>
              <a:t>синусовый</a:t>
            </a:r>
            <a:r>
              <a:rPr lang="ru-RU" sz="1500" dirty="0" smtClean="0"/>
              <a:t> ритм с частотой менее 55 уд/мин. </a:t>
            </a:r>
          </a:p>
          <a:p>
            <a:r>
              <a:rPr lang="ru-RU" sz="1500" u="sng" dirty="0" smtClean="0"/>
              <a:t>Экстрасистолы,</a:t>
            </a:r>
            <a:r>
              <a:rPr lang="ru-RU" sz="1500" dirty="0" smtClean="0"/>
              <a:t> экстрасистолия. Преждевременные сокращения сердца обусловлены возникновением добавочного импульса. </a:t>
            </a:r>
          </a:p>
          <a:p>
            <a:r>
              <a:rPr lang="ru-RU" sz="1500" u="sng" dirty="0" smtClean="0"/>
              <a:t>Пароксизмальная тахикардия</a:t>
            </a:r>
            <a:r>
              <a:rPr lang="ru-RU" sz="1500" dirty="0" smtClean="0"/>
              <a:t>. Приступы аритмии характеризуются правильным ритмом с частотой около 140-240 уд/мин.</a:t>
            </a:r>
          </a:p>
          <a:p>
            <a:r>
              <a:rPr lang="ru-RU" sz="1500" u="sng" dirty="0" smtClean="0"/>
              <a:t>Мерцательная аритмия</a:t>
            </a:r>
            <a:r>
              <a:rPr lang="ru-RU" sz="1500" dirty="0" smtClean="0"/>
              <a:t>. Мерцанием предсердий называют хаотичное сокращение отдельных групп мышечных волокон предсердий, при этом предсердия в целом не сокращаются, а желудочки сокращаются аритмично, обычно с частотой около 100-150 в минуту. </a:t>
            </a:r>
          </a:p>
          <a:p>
            <a:pPr algn="ctr"/>
            <a:endParaRPr lang="ru-RU" dirty="0" smtClean="0"/>
          </a:p>
          <a:p>
            <a:pPr algn="ct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0" y="571480"/>
            <a:ext cx="9144000" cy="5429264"/>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9144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Ишемическая болезнь сердца, стенокардия</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Ишемическая (коронарная) болезнь сердца (ИБС) – хронический патологический процесс, обусловленный недостаточностью кровоснабжения миокарда; в подавляющем большинстве (97-98%) случаев является следствием атеросклероза коронарных артерий сердца. Основные клинические формы: стенокардия и атеросклеротический кардиосклероз; первая – острая, а кардиосклероз – хроническая формы болезни. Они встречаются у больных как изолированно, так и в сочетаниях, в том числе и с различными осложнениями (сердечная недостаточность, нарушение сердечного ритма, тромбоэмболии и др.).</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p:txBody>
      </p:sp>
      <p:pic>
        <p:nvPicPr>
          <p:cNvPr id="39941" name="Picture 5" descr="http://moeserdtse.ru/wp-content/uploads/2015/10/%D0%B1%D0%BE%D0%BB%D1%8C-%D0%B2-%D0%BE%D0%B1%D0%BB%D0%B0%D1%81%D1%82%D0%B8-%D1%81%D0%B5%D1%80%D0%B4%D1%86%D0%B01.jpg"/>
          <p:cNvPicPr>
            <a:picLocks noChangeAspect="1" noChangeArrowheads="1"/>
          </p:cNvPicPr>
          <p:nvPr/>
        </p:nvPicPr>
        <p:blipFill>
          <a:blip r:embed="rId2"/>
          <a:srcRect/>
          <a:stretch>
            <a:fillRect/>
          </a:stretch>
        </p:blipFill>
        <p:spPr bwMode="auto">
          <a:xfrm>
            <a:off x="5181894" y="2071678"/>
            <a:ext cx="3962106" cy="3143272"/>
          </a:xfrm>
          <a:prstGeom prst="rect">
            <a:avLst/>
          </a:prstGeom>
          <a:noFill/>
        </p:spPr>
      </p:pic>
      <p:sp>
        <p:nvSpPr>
          <p:cNvPr id="39942" name="Rectangle 6"/>
          <p:cNvSpPr>
            <a:spLocks noChangeArrowheads="1"/>
          </p:cNvSpPr>
          <p:nvPr/>
        </p:nvSpPr>
        <p:spPr bwMode="auto">
          <a:xfrm>
            <a:off x="357158" y="5143512"/>
            <a:ext cx="828680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sng" strike="noStrike" cap="none" normalizeH="0" baseline="0" dirty="0" smtClean="0">
                <a:ln>
                  <a:noFill/>
                </a:ln>
                <a:solidFill>
                  <a:srgbClr val="7030A0"/>
                </a:solidFill>
                <a:effectLst/>
                <a:latin typeface="Arial" pitchFamily="34" charset="0"/>
                <a:ea typeface="Times New Roman" pitchFamily="18" charset="0"/>
                <a:cs typeface="Arial" pitchFamily="34" charset="0"/>
              </a:rPr>
              <a:t>При стенокардии боль отличают следующие признаки</a:t>
            </a: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возникновение боли всегда имеет характер приступа, т.е. четко выраженное время</a:t>
            </a:r>
          </a:p>
          <a:p>
            <a:pPr marR="0" lvl="0" indent="176213"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возникновения и затихания;</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возникает при определенных условиях или обстоятельствах;</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стихает либо прекращается после приема нитроглицерина (под язык) через 1-2</a:t>
            </a:r>
          </a:p>
          <a:p>
            <a:pPr marR="0" lvl="0" indent="176213"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минуты.</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p:txBody>
      </p:sp>
      <p:sp>
        <p:nvSpPr>
          <p:cNvPr id="6" name="Прямоугольник 5"/>
          <p:cNvSpPr/>
          <p:nvPr/>
        </p:nvSpPr>
        <p:spPr>
          <a:xfrm>
            <a:off x="0" y="2071678"/>
            <a:ext cx="6000760" cy="3046988"/>
          </a:xfrm>
          <a:prstGeom prst="rect">
            <a:avLst/>
          </a:prstGeom>
        </p:spPr>
        <p:txBody>
          <a:bodyPr wrap="square">
            <a:spAutoFit/>
          </a:bodyPr>
          <a:lstStyle/>
          <a:p>
            <a:pPr lvl="0" indent="45720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Стенокардия (грудная жаба) – клиническая форма ишемической болезни сердца.</a:t>
            </a:r>
            <a:endParaRPr lang="ru-RU" sz="1600" dirty="0" smtClean="0">
              <a:latin typeface="Arial" pitchFamily="34" charset="0"/>
              <a:cs typeface="Arial" pitchFamily="34" charset="0"/>
            </a:endParaRPr>
          </a:p>
          <a:p>
            <a:pPr lvl="0" indent="45720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Основные проявления стенокардии: внезапные приступы сжимающих, давящих болей в груди. Их основная локализация – за грудиной, но нередко больные ощущают боль в левой половине грудной клетки – в области проекции сердца. Боль чаще возникает внезапно, но нередко бывают предвестники – давление, неприятные ощущения в области сердца. Часто боль отдает в левую руку, лопатку, плечо, иногда в шею. Если это приступ стенокардии, ощущения эти быстро становятся интенсивными; они длятся несколько минут. </a:t>
            </a:r>
            <a:endParaRPr lang="ru-RU" sz="1600" dirty="0" smtClean="0">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ekaterina.gogina\Desktop\Мои рисунки\экология\0_1bb1f_f1f5afe5_XL.jpg"/>
          <p:cNvPicPr>
            <a:picLocks noChangeAspect="1" noChangeArrowheads="1"/>
          </p:cNvPicPr>
          <p:nvPr/>
        </p:nvPicPr>
        <p:blipFill>
          <a:blip r:embed="rId2" cstate="print"/>
          <a:srcRect/>
          <a:stretch>
            <a:fillRect/>
          </a:stretch>
        </p:blipFill>
        <p:spPr bwMode="auto">
          <a:xfrm>
            <a:off x="7560454" y="500042"/>
            <a:ext cx="1440701" cy="1643074"/>
          </a:xfrm>
          <a:prstGeom prst="round2DiagRect">
            <a:avLst>
              <a:gd name="adj1" fmla="val 16667"/>
              <a:gd name="adj2" fmla="val 0"/>
            </a:avLst>
          </a:prstGeom>
          <a:ln w="88900" cap="sq">
            <a:solidFill>
              <a:schemeClr val="bg1">
                <a:lumMod val="85000"/>
              </a:schemeClr>
            </a:solidFill>
            <a:miter lim="800000"/>
          </a:ln>
          <a:effectLst>
            <a:outerShdw blurRad="254000" algn="tl" rotWithShape="0">
              <a:srgbClr val="000000">
                <a:alpha val="43000"/>
              </a:srgbClr>
            </a:outerShdw>
          </a:effectLst>
        </p:spPr>
      </p:pic>
      <p:sp>
        <p:nvSpPr>
          <p:cNvPr id="3" name="Прямоугольник 2"/>
          <p:cNvSpPr/>
          <p:nvPr/>
        </p:nvSpPr>
        <p:spPr>
          <a:xfrm>
            <a:off x="142844" y="714356"/>
            <a:ext cx="8143932" cy="3908762"/>
          </a:xfrm>
          <a:prstGeom prst="rect">
            <a:avLst/>
          </a:prstGeom>
        </p:spPr>
        <p:txBody>
          <a:bodyPr wrap="square">
            <a:spAutoFit/>
          </a:bodyPr>
          <a:lstStyle/>
          <a:p>
            <a:pPr marL="265113" indent="-265113">
              <a:buAutoNum type="arabicParenR"/>
            </a:pPr>
            <a:r>
              <a:rPr lang="ru-RU" sz="2000" dirty="0" smtClean="0">
                <a:latin typeface="Arial" pitchFamily="34" charset="0"/>
                <a:cs typeface="Arial" pitchFamily="34" charset="0"/>
              </a:rPr>
              <a:t>благоприятные условия жизни – проживание вдали от промышленных центров;</a:t>
            </a:r>
          </a:p>
          <a:p>
            <a:pPr marL="457200" indent="-457200"/>
            <a:endParaRPr lang="ru-RU" sz="1200" dirty="0" smtClean="0">
              <a:latin typeface="Arial" pitchFamily="34" charset="0"/>
              <a:cs typeface="Arial" pitchFamily="34" charset="0"/>
            </a:endParaRPr>
          </a:p>
          <a:p>
            <a:r>
              <a:rPr lang="ru-RU" sz="2000" dirty="0" smtClean="0">
                <a:latin typeface="Arial" pitchFamily="34" charset="0"/>
                <a:cs typeface="Arial" pitchFamily="34" charset="0"/>
              </a:rPr>
              <a:t>2) активная физическая деятельность на свежем воздухе;</a:t>
            </a:r>
          </a:p>
          <a:p>
            <a:endParaRPr lang="ru-RU" sz="1200" dirty="0" smtClean="0">
              <a:latin typeface="Arial" pitchFamily="34" charset="0"/>
              <a:cs typeface="Arial" pitchFamily="34" charset="0"/>
            </a:endParaRPr>
          </a:p>
          <a:p>
            <a:r>
              <a:rPr lang="ru-RU" sz="2000" dirty="0" smtClean="0">
                <a:latin typeface="Arial" pitchFamily="34" charset="0"/>
                <a:cs typeface="Arial" pitchFamily="34" charset="0"/>
              </a:rPr>
              <a:t>3) воздержанность в питании, лучше молочно-вегетарианская</a:t>
            </a:r>
          </a:p>
          <a:p>
            <a:r>
              <a:rPr lang="ru-RU" sz="2000" dirty="0" smtClean="0">
                <a:latin typeface="Arial" pitchFamily="34" charset="0"/>
                <a:cs typeface="Arial" pitchFamily="34" charset="0"/>
              </a:rPr>
              <a:t>    пища. Ограничение или полное исключение из рациона сахара</a:t>
            </a:r>
          </a:p>
          <a:p>
            <a:r>
              <a:rPr lang="ru-RU" sz="2000" dirty="0" smtClean="0">
                <a:latin typeface="Arial" pitchFamily="34" charset="0"/>
                <a:cs typeface="Arial" pitchFamily="34" charset="0"/>
              </a:rPr>
              <a:t>    сладостей;</a:t>
            </a:r>
          </a:p>
          <a:p>
            <a:endParaRPr lang="ru-RU" sz="1200" dirty="0" smtClean="0">
              <a:latin typeface="Arial" pitchFamily="34" charset="0"/>
              <a:cs typeface="Arial" pitchFamily="34" charset="0"/>
            </a:endParaRPr>
          </a:p>
          <a:p>
            <a:r>
              <a:rPr lang="ru-RU" sz="2000" dirty="0" smtClean="0">
                <a:latin typeface="Arial" pitchFamily="34" charset="0"/>
                <a:cs typeface="Arial" pitchFamily="34" charset="0"/>
              </a:rPr>
              <a:t>4) уравновешенный характер, оптимистический взгляд на </a:t>
            </a:r>
          </a:p>
          <a:p>
            <a:r>
              <a:rPr lang="ru-RU" sz="2000" dirty="0" smtClean="0">
                <a:latin typeface="Arial" pitchFamily="34" charset="0"/>
                <a:cs typeface="Arial" pitchFamily="34" charset="0"/>
              </a:rPr>
              <a:t>     жизнь;</a:t>
            </a:r>
          </a:p>
          <a:p>
            <a:endParaRPr lang="ru-RU" sz="1200" dirty="0" smtClean="0">
              <a:latin typeface="Arial" pitchFamily="34" charset="0"/>
              <a:cs typeface="Arial" pitchFamily="34" charset="0"/>
            </a:endParaRPr>
          </a:p>
          <a:p>
            <a:r>
              <a:rPr lang="ru-RU" sz="2000" dirty="0" smtClean="0">
                <a:latin typeface="Arial" pitchFamily="34" charset="0"/>
                <a:cs typeface="Arial" pitchFamily="34" charset="0"/>
              </a:rPr>
              <a:t>5) соответствующая наследственность – наличие </a:t>
            </a:r>
          </a:p>
          <a:p>
            <a:r>
              <a:rPr lang="ru-RU" sz="2000" dirty="0" smtClean="0">
                <a:latin typeface="Arial" pitchFamily="34" charset="0"/>
                <a:cs typeface="Arial" pitchFamily="34" charset="0"/>
              </a:rPr>
              <a:t>    долгожителей среди прямых родственников.</a:t>
            </a:r>
            <a:endParaRPr lang="ru-RU" sz="2000" dirty="0">
              <a:latin typeface="Arial" pitchFamily="34" charset="0"/>
              <a:cs typeface="Arial" pitchFamily="34" charset="0"/>
            </a:endParaRPr>
          </a:p>
        </p:txBody>
      </p:sp>
      <p:sp>
        <p:nvSpPr>
          <p:cNvPr id="4" name="Прямоугольник 3"/>
          <p:cNvSpPr/>
          <p:nvPr/>
        </p:nvSpPr>
        <p:spPr>
          <a:xfrm>
            <a:off x="0" y="0"/>
            <a:ext cx="9144000" cy="461665"/>
          </a:xfrm>
          <a:prstGeom prst="rect">
            <a:avLst/>
          </a:prstGeom>
        </p:spPr>
        <p:txBody>
          <a:bodyPr wrap="square">
            <a:spAutoFit/>
          </a:bodyPr>
          <a:lstStyle/>
          <a:p>
            <a:pPr algn="ctr"/>
            <a:r>
              <a:rPr lang="ru-RU" sz="2400" b="1" dirty="0" smtClean="0">
                <a:solidFill>
                  <a:srgbClr val="7030A0"/>
                </a:solidFill>
                <a:latin typeface="Arial" pitchFamily="34" charset="0"/>
                <a:cs typeface="Arial" pitchFamily="34" charset="0"/>
              </a:rPr>
              <a:t>Факторы, благоприятствующие долгожительству таковы:</a:t>
            </a:r>
          </a:p>
        </p:txBody>
      </p:sp>
      <p:pic>
        <p:nvPicPr>
          <p:cNvPr id="2050" name="Picture 2" descr="http://vestnik-urologa.ru/wp-content/uploads/2016/01/Progulki-na-svezhem-vozduhe.jpg"/>
          <p:cNvPicPr>
            <a:picLocks noChangeAspect="1" noChangeArrowheads="1"/>
          </p:cNvPicPr>
          <p:nvPr/>
        </p:nvPicPr>
        <p:blipFill>
          <a:blip r:embed="rId3" cstate="print"/>
          <a:srcRect/>
          <a:stretch>
            <a:fillRect/>
          </a:stretch>
        </p:blipFill>
        <p:spPr bwMode="auto">
          <a:xfrm>
            <a:off x="142844" y="4643446"/>
            <a:ext cx="2905092" cy="2051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p:cNvPicPr>
            <a:picLocks noChangeAspect="1" noChangeArrowheads="1"/>
          </p:cNvPicPr>
          <p:nvPr/>
        </p:nvPicPr>
        <p:blipFill>
          <a:blip r:embed="rId4"/>
          <a:srcRect/>
          <a:stretch>
            <a:fillRect/>
          </a:stretch>
        </p:blipFill>
        <p:spPr bwMode="auto">
          <a:xfrm>
            <a:off x="3143240" y="4643446"/>
            <a:ext cx="2762270" cy="2071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http://zdorovaya-krasivaya.ru/wp-content/uploads/2016/10/calcium-food.jpg"/>
          <p:cNvPicPr>
            <a:picLocks noChangeAspect="1" noChangeArrowheads="1"/>
          </p:cNvPicPr>
          <p:nvPr/>
        </p:nvPicPr>
        <p:blipFill>
          <a:blip r:embed="rId5"/>
          <a:srcRect/>
          <a:stretch>
            <a:fillRect/>
          </a:stretch>
        </p:blipFill>
        <p:spPr bwMode="auto">
          <a:xfrm>
            <a:off x="6000760" y="4643446"/>
            <a:ext cx="3081748" cy="2092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2857488" y="214290"/>
            <a:ext cx="628651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Гипертоническая болезнь</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Заболевание проявляется  стойким повышением артериального давления. Его развитию способствуют такие факторы, как психические травмы и перенапряжение нервной системы, чрезмерное употребление поваренной соли и нарушение обмена веществ, низкий уровень физической активности, ожирение, курение, злоупотребление алкоголем, наследственная предрасположенность.</a:t>
            </a:r>
            <a:endParaRPr kumimoji="0" lang="ru-RU" sz="1600" b="0" i="0" u="none" strike="noStrike" cap="none" normalizeH="0" baseline="0" dirty="0" smtClean="0">
              <a:ln>
                <a:noFill/>
              </a:ln>
              <a:solidFill>
                <a:srgbClr val="7030A0"/>
              </a:solidFill>
              <a:effectLst/>
              <a:latin typeface="Arial" pitchFamily="34" charset="0"/>
              <a:cs typeface="Arial" pitchFamily="34" charset="0"/>
            </a:endParaRPr>
          </a:p>
        </p:txBody>
      </p:sp>
      <p:pic>
        <p:nvPicPr>
          <p:cNvPr id="37891" name="Picture 3" descr="http://letnews.ru/wp-content/uploads/2014/06/%D0%94%D0%B0%D0%B2%D0%BB%D0%B5%D0%BD%D0%B8%D0%B5.jpg"/>
          <p:cNvPicPr>
            <a:picLocks noChangeAspect="1" noChangeArrowheads="1"/>
          </p:cNvPicPr>
          <p:nvPr/>
        </p:nvPicPr>
        <p:blipFill>
          <a:blip r:embed="rId2"/>
          <a:srcRect/>
          <a:stretch>
            <a:fillRect/>
          </a:stretch>
        </p:blipFill>
        <p:spPr bwMode="auto">
          <a:xfrm>
            <a:off x="113162" y="142876"/>
            <a:ext cx="2601450" cy="2285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Прямоугольник 3"/>
          <p:cNvSpPr/>
          <p:nvPr/>
        </p:nvSpPr>
        <p:spPr>
          <a:xfrm>
            <a:off x="142844" y="2714620"/>
            <a:ext cx="3786214" cy="3785652"/>
          </a:xfrm>
          <a:prstGeom prst="rect">
            <a:avLst/>
          </a:prstGeom>
        </p:spPr>
        <p:txBody>
          <a:bodyPr wrap="square">
            <a:spAutoFit/>
          </a:bodyPr>
          <a:lstStyle/>
          <a:p>
            <a:pPr lvl="0" algn="just" eaLnBrk="0" fontAlgn="base" hangingPunct="0">
              <a:spcBef>
                <a:spcPct val="0"/>
              </a:spcBef>
              <a:spcAft>
                <a:spcPct val="0"/>
              </a:spcAft>
            </a:pPr>
            <a:r>
              <a:rPr lang="ru-RU" sz="1600" dirty="0" smtClean="0">
                <a:solidFill>
                  <a:srgbClr val="C00000"/>
                </a:solidFill>
                <a:latin typeface="Arial" pitchFamily="34" charset="0"/>
                <a:ea typeface="Times New Roman" pitchFamily="18" charset="0"/>
                <a:cs typeface="Arial" pitchFamily="34" charset="0"/>
              </a:rPr>
              <a:t>Гипертоническая болезнь проявляет себя в виде головной боли, шума в ушах, мелькании «мушек» перед глазами, боли в области сердца, сердцебиении. На любой стадии заболевания возможны резкие повышения давления – гипертонические кризы. </a:t>
            </a:r>
            <a:endParaRPr lang="ru-RU" sz="1600" dirty="0" smtClean="0">
              <a:solidFill>
                <a:srgbClr val="C00000"/>
              </a:solidFill>
              <a:latin typeface="Arial" pitchFamily="34" charset="0"/>
              <a:cs typeface="Arial" pitchFamily="34" charset="0"/>
            </a:endParaRPr>
          </a:p>
          <a:p>
            <a:pPr lvl="0" algn="just" eaLnBrk="0" fontAlgn="base" hangingPunct="0">
              <a:spcBef>
                <a:spcPct val="0"/>
              </a:spcBef>
              <a:spcAft>
                <a:spcPct val="0"/>
              </a:spcAft>
            </a:pPr>
            <a:r>
              <a:rPr lang="ru-RU" sz="1600" dirty="0" smtClean="0">
                <a:solidFill>
                  <a:srgbClr val="C00000"/>
                </a:solidFill>
                <a:latin typeface="Arial" pitchFamily="34" charset="0"/>
                <a:ea typeface="Times New Roman" pitchFamily="18" charset="0"/>
                <a:cs typeface="Arial" pitchFamily="34" charset="0"/>
              </a:rPr>
              <a:t>Атеросклероз и повышенное кровяное давление, или гипертония – это тесно связанные между собой заболевания. Повышенное содержание жира в крови делает кровь густой, и, как следствие, повышается кровяное давление. </a:t>
            </a:r>
            <a:endParaRPr lang="ru-RU" sz="1600" dirty="0" smtClean="0">
              <a:solidFill>
                <a:srgbClr val="C00000"/>
              </a:solidFill>
              <a:latin typeface="Arial" pitchFamily="34" charset="0"/>
              <a:cs typeface="Arial" pitchFamily="34" charset="0"/>
            </a:endParaRPr>
          </a:p>
        </p:txBody>
      </p:sp>
      <p:pic>
        <p:nvPicPr>
          <p:cNvPr id="37893" name="Picture 5" descr="http://willheal.ru/_pu/0/32137682.jpg"/>
          <p:cNvPicPr>
            <a:picLocks noChangeAspect="1" noChangeArrowheads="1"/>
          </p:cNvPicPr>
          <p:nvPr/>
        </p:nvPicPr>
        <p:blipFill>
          <a:blip r:embed="rId3"/>
          <a:srcRect/>
          <a:stretch>
            <a:fillRect/>
          </a:stretch>
        </p:blipFill>
        <p:spPr bwMode="auto">
          <a:xfrm>
            <a:off x="4026870" y="2285992"/>
            <a:ext cx="5117130" cy="457200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srcRect/>
          <a:stretch>
            <a:fillRect/>
          </a:stretch>
        </p:blipFill>
        <p:spPr bwMode="auto">
          <a:xfrm>
            <a:off x="0" y="0"/>
            <a:ext cx="9144000" cy="4933950"/>
          </a:xfrm>
          <a:prstGeom prst="rect">
            <a:avLst/>
          </a:prstGeom>
          <a:noFill/>
          <a:ln w="9525">
            <a:noFill/>
            <a:miter lim="800000"/>
            <a:headEnd/>
            <a:tailEnd/>
          </a:ln>
          <a:effectLst/>
        </p:spPr>
      </p:pic>
      <p:sp>
        <p:nvSpPr>
          <p:cNvPr id="3" name="Прямоугольник 2"/>
          <p:cNvSpPr/>
          <p:nvPr/>
        </p:nvSpPr>
        <p:spPr>
          <a:xfrm>
            <a:off x="142844" y="5000636"/>
            <a:ext cx="8858312" cy="1477328"/>
          </a:xfrm>
          <a:prstGeom prst="rect">
            <a:avLst/>
          </a:prstGeom>
        </p:spPr>
        <p:txBody>
          <a:bodyPr wrap="square">
            <a:spAutoFit/>
          </a:bodyPr>
          <a:lstStyle/>
          <a:p>
            <a:pPr algn="ctr"/>
            <a:r>
              <a:rPr lang="ru-RU" dirty="0" smtClean="0">
                <a:solidFill>
                  <a:srgbClr val="C00000"/>
                </a:solidFill>
                <a:latin typeface="Arial" pitchFamily="34" charset="0"/>
                <a:cs typeface="Arial" pitchFamily="34" charset="0"/>
              </a:rPr>
              <a:t>Самые частые ситуации в жизни, вызывающие стресс, - это</a:t>
            </a:r>
          </a:p>
          <a:p>
            <a:pPr algn="ctr"/>
            <a:r>
              <a:rPr lang="ru-RU" dirty="0" smtClean="0">
                <a:solidFill>
                  <a:srgbClr val="C00000"/>
                </a:solidFill>
                <a:latin typeface="Arial" pitchFamily="34" charset="0"/>
                <a:cs typeface="Arial" pitchFamily="34" charset="0"/>
              </a:rPr>
              <a:t> потеря работы и ухудшение финансовой ситуации, поиск работы, болезнь, распад семьи, воспитание детей-инвалидов, приближение старости, потеря близкого человека, любовь без взаимности – не всегда можно пережить без ущерба для здоровья и могут привести к инсульту. </a:t>
            </a:r>
            <a:endParaRPr lang="ru-RU" dirty="0">
              <a:solidFill>
                <a:srgbClr val="C00000"/>
              </a:solidFill>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818" name="Picture 2" descr="http://uslide.ru/images/20/27029/960/img6.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0"/>
            <a:ext cx="9144000" cy="685800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a:srcRect/>
          <a:stretch>
            <a:fillRect/>
          </a:stretch>
        </p:blipFill>
        <p:spPr bwMode="auto">
          <a:xfrm>
            <a:off x="2571736" y="906381"/>
            <a:ext cx="6119822" cy="3965645"/>
          </a:xfrm>
          <a:prstGeom prst="rect">
            <a:avLst/>
          </a:prstGeom>
          <a:noFill/>
          <a:ln w="9525">
            <a:solidFill>
              <a:srgbClr val="C00000"/>
            </a:solidFill>
            <a:miter lim="800000"/>
            <a:headEnd/>
            <a:tailEnd/>
          </a:ln>
          <a:effectLst/>
        </p:spPr>
      </p:pic>
      <p:pic>
        <p:nvPicPr>
          <p:cNvPr id="33796" name="Picture 4" descr="http://udietologa.ru/wp-content/uploads/2016/02/stress-u-devushki.jpg"/>
          <p:cNvPicPr>
            <a:picLocks noChangeAspect="1" noChangeArrowheads="1"/>
          </p:cNvPicPr>
          <p:nvPr/>
        </p:nvPicPr>
        <p:blipFill>
          <a:blip r:embed="rId3" cstate="print"/>
          <a:srcRect/>
          <a:stretch>
            <a:fillRect/>
          </a:stretch>
        </p:blipFill>
        <p:spPr bwMode="auto">
          <a:xfrm>
            <a:off x="214282" y="3000372"/>
            <a:ext cx="3541715"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1" name="Rectangle 1"/>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ru-RU" sz="2400" b="0" i="0" strike="noStrike" cap="none" normalizeH="0" baseline="0" dirty="0" smtClean="0">
                <a:ln>
                  <a:noFill/>
                </a:ln>
                <a:solidFill>
                  <a:srgbClr val="7030A0"/>
                </a:solidFill>
                <a:effectLst/>
                <a:latin typeface="Arial" pitchFamily="34" charset="0"/>
                <a:ea typeface="Times New Roman" pitchFamily="18" charset="0"/>
                <a:cs typeface="Arial" pitchFamily="34" charset="0"/>
              </a:rPr>
              <a:t>Когда нужно обратиться за медицинской помощью, </a:t>
            </a:r>
            <a:endParaRPr kumimoji="0" lang="ru-RU" sz="2400" b="0" i="0" strike="noStrike" cap="none" normalizeH="0" baseline="0" dirty="0" smtClean="0">
              <a:ln>
                <a:noFill/>
              </a:ln>
              <a:solidFill>
                <a:srgbClr val="7030A0"/>
              </a:solidFill>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ru-RU" sz="2400" b="0" i="0" strike="noStrike" cap="none" normalizeH="0" baseline="0" dirty="0" smtClean="0">
                <a:ln>
                  <a:noFill/>
                </a:ln>
                <a:solidFill>
                  <a:srgbClr val="7030A0"/>
                </a:solidFill>
                <a:effectLst/>
                <a:latin typeface="Arial" pitchFamily="34" charset="0"/>
                <a:ea typeface="Times New Roman" pitchFamily="18" charset="0"/>
                <a:cs typeface="Arial" pitchFamily="34" charset="0"/>
              </a:rPr>
              <a:t>если стресс угрожает здоровью</a:t>
            </a:r>
            <a:endParaRPr kumimoji="0" lang="ru-RU" sz="2400" b="0" i="0" strike="noStrike" cap="none" normalizeH="0" baseline="0" dirty="0" smtClean="0">
              <a:ln>
                <a:noFill/>
              </a:ln>
              <a:solidFill>
                <a:srgbClr val="7030A0"/>
              </a:solidFill>
              <a:effectLst/>
              <a:latin typeface="Arial" pitchFamily="34" charset="0"/>
              <a:cs typeface="Arial" pitchFamily="34" charset="0"/>
            </a:endParaRPr>
          </a:p>
        </p:txBody>
      </p:sp>
      <p:sp>
        <p:nvSpPr>
          <p:cNvPr id="5122" name="Rectangle 2"/>
          <p:cNvSpPr>
            <a:spLocks noChangeArrowheads="1"/>
          </p:cNvSpPr>
          <p:nvPr/>
        </p:nvSpPr>
        <p:spPr bwMode="auto">
          <a:xfrm>
            <a:off x="285720" y="5500702"/>
            <a:ext cx="842968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К нежелательным последствиям стресса часто приводит </a:t>
            </a:r>
          </a:p>
          <a:p>
            <a:pPr marR="0" lvl="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немотивированная тревога, исходящая непосредственно от самого человека, и связанная с его нервно-психической организацией.</a:t>
            </a:r>
            <a:endParaRPr kumimoji="0" lang="ru-RU" b="1"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s00.infourok.ru/images/doc/136/158994/img13.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tdata.ru/u24/photo2691/20465933311-0/original.png"/>
          <p:cNvPicPr>
            <a:picLocks noChangeAspect="1" noChangeArrowheads="1"/>
          </p:cNvPicPr>
          <p:nvPr/>
        </p:nvPicPr>
        <p:blipFill>
          <a:blip r:embed="rId2"/>
          <a:srcRect/>
          <a:stretch>
            <a:fillRect/>
          </a:stretch>
        </p:blipFill>
        <p:spPr bwMode="auto">
          <a:xfrm>
            <a:off x="0" y="2000240"/>
            <a:ext cx="9226642" cy="4857760"/>
          </a:xfrm>
          <a:prstGeom prst="rect">
            <a:avLst/>
          </a:prstGeom>
          <a:noFill/>
        </p:spPr>
      </p:pic>
      <p:sp>
        <p:nvSpPr>
          <p:cNvPr id="1027" name="Rectangle 3"/>
          <p:cNvSpPr>
            <a:spLocks noChangeArrowheads="1"/>
          </p:cNvSpPr>
          <p:nvPr/>
        </p:nvSpPr>
        <p:spPr bwMode="auto">
          <a:xfrm>
            <a:off x="0" y="0"/>
            <a:ext cx="914400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Бессонница: причины, лечение, профилактика</a:t>
            </a:r>
            <a:endParaRPr kumimoji="0" lang="ru-RU" b="1"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Сон тесно связан с суточным ритмом организма чередования дня и ночи, света и темноты. Во время сна происходит обновление и накопление энергетических и функциональных резервов организма человека. Люди спят около трети своей жизни. События и деятельность в течение дня влияют на сон ночью и самочувствие на следующий день. Чем больше человек бодрствует, тем более в продолжительном сне он нуждается. Бессонница характеризуется недостаточностью сна, при которой не происходит полной компенсации функций организма.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lipetsk.ru/upload/iblock/29c/29c8948e43ec65898a96f60d590f1038.jpg"/>
          <p:cNvPicPr>
            <a:picLocks noChangeAspect="1" noChangeArrowheads="1"/>
          </p:cNvPicPr>
          <p:nvPr/>
        </p:nvPicPr>
        <p:blipFill>
          <a:blip r:embed="rId2" cstate="print"/>
          <a:srcRect/>
          <a:stretch>
            <a:fillRect/>
          </a:stretch>
        </p:blipFill>
        <p:spPr bwMode="auto">
          <a:xfrm>
            <a:off x="6791824" y="0"/>
            <a:ext cx="2472576" cy="2143116"/>
          </a:xfrm>
          <a:prstGeom prst="ellipse">
            <a:avLst/>
          </a:prstGeom>
          <a:ln>
            <a:noFill/>
          </a:ln>
          <a:effectLst>
            <a:softEdge rad="112500"/>
          </a:effectLst>
        </p:spPr>
      </p:pic>
      <p:sp>
        <p:nvSpPr>
          <p:cNvPr id="2055" name="Rectangle 7"/>
          <p:cNvSpPr>
            <a:spLocks noChangeArrowheads="1"/>
          </p:cNvSpPr>
          <p:nvPr/>
        </p:nvSpPr>
        <p:spPr bwMode="auto">
          <a:xfrm>
            <a:off x="142844" y="0"/>
            <a:ext cx="671517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Бессонница может быть симптомом любой болезни тела (соматического заболевания), так как головной мозг и нервная система в целом, как наиболее тонкая и чувствительная, страдают в первую очередь, являясь сигналом неблагополучия в организме.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2786050" y="1643050"/>
            <a:ext cx="2646878" cy="369332"/>
          </a:xfrm>
          <a:prstGeom prst="rect">
            <a:avLst/>
          </a:prstGeom>
        </p:spPr>
        <p:txBody>
          <a:bodyPr wrap="none">
            <a:spAutoFit/>
          </a:bodyPr>
          <a:lstStyle/>
          <a:p>
            <a:pPr lvl="0" algn="just" fontAlgn="base">
              <a:spcBef>
                <a:spcPct val="0"/>
              </a:spcBef>
              <a:spcAft>
                <a:spcPct val="0"/>
              </a:spcAft>
            </a:pPr>
            <a:r>
              <a:rPr lang="ru-RU" b="1" u="sng" dirty="0" smtClean="0">
                <a:solidFill>
                  <a:srgbClr val="000099"/>
                </a:solidFill>
                <a:latin typeface="Arial" pitchFamily="34" charset="0"/>
                <a:ea typeface="Times New Roman" pitchFamily="18" charset="0"/>
                <a:cs typeface="Arial" pitchFamily="34" charset="0"/>
              </a:rPr>
              <a:t>Правила гигиены сна</a:t>
            </a:r>
            <a:endParaRPr lang="ru-RU" sz="1050" b="1" dirty="0" smtClean="0">
              <a:solidFill>
                <a:srgbClr val="000099"/>
              </a:solidFill>
              <a:latin typeface="Arial" pitchFamily="34" charset="0"/>
              <a:cs typeface="Arial" pitchFamily="34" charset="0"/>
            </a:endParaRPr>
          </a:p>
        </p:txBody>
      </p:sp>
      <p:sp>
        <p:nvSpPr>
          <p:cNvPr id="10" name="Скругленный прямоугольник 9"/>
          <p:cNvSpPr/>
          <p:nvPr/>
        </p:nvSpPr>
        <p:spPr>
          <a:xfrm>
            <a:off x="285720" y="2071678"/>
            <a:ext cx="6215106" cy="35719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dirty="0" smtClean="0">
                <a:solidFill>
                  <a:schemeClr val="tx1"/>
                </a:solidFill>
                <a:latin typeface="Arial" pitchFamily="34" charset="0"/>
                <a:ea typeface="Times New Roman" pitchFamily="18" charset="0"/>
                <a:cs typeface="Arial" pitchFamily="34" charset="0"/>
              </a:rPr>
              <a:t>1. Сократите время пребывания в кровати перед сном.</a:t>
            </a:r>
            <a:endParaRPr lang="ru-RU" dirty="0"/>
          </a:p>
        </p:txBody>
      </p:sp>
      <p:sp>
        <p:nvSpPr>
          <p:cNvPr id="11" name="Скругленный прямоугольник 10"/>
          <p:cNvSpPr/>
          <p:nvPr/>
        </p:nvSpPr>
        <p:spPr>
          <a:xfrm>
            <a:off x="285720" y="2500306"/>
            <a:ext cx="5429288" cy="35719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latin typeface="Arial" pitchFamily="34" charset="0"/>
                <a:ea typeface="Times New Roman" pitchFamily="18" charset="0"/>
                <a:cs typeface="Arial" pitchFamily="34" charset="0"/>
              </a:rPr>
              <a:t>2. Вставайте в одно и то же время каждый день.</a:t>
            </a:r>
            <a:endParaRPr lang="ru-RU" dirty="0"/>
          </a:p>
        </p:txBody>
      </p:sp>
      <p:sp>
        <p:nvSpPr>
          <p:cNvPr id="12" name="Скругленный прямоугольник 11"/>
          <p:cNvSpPr/>
          <p:nvPr/>
        </p:nvSpPr>
        <p:spPr>
          <a:xfrm>
            <a:off x="285720" y="2928934"/>
            <a:ext cx="5643602" cy="3571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latin typeface="Arial" pitchFamily="34" charset="0"/>
                <a:ea typeface="Times New Roman" pitchFamily="18" charset="0"/>
                <a:cs typeface="Arial" pitchFamily="34" charset="0"/>
              </a:rPr>
              <a:t>3. Уберите часы, чтобы не смотреть на них ночью.</a:t>
            </a:r>
            <a:endParaRPr lang="ru-RU" dirty="0"/>
          </a:p>
        </p:txBody>
      </p:sp>
      <p:sp>
        <p:nvSpPr>
          <p:cNvPr id="13" name="Скругленный прямоугольник 12"/>
          <p:cNvSpPr/>
          <p:nvPr/>
        </p:nvSpPr>
        <p:spPr>
          <a:xfrm>
            <a:off x="285720" y="3357562"/>
            <a:ext cx="6500858" cy="3571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dirty="0" smtClean="0">
                <a:solidFill>
                  <a:schemeClr val="tx1"/>
                </a:solidFill>
                <a:latin typeface="Arial" pitchFamily="34" charset="0"/>
                <a:ea typeface="Times New Roman" pitchFamily="18" charset="0"/>
                <a:cs typeface="Arial" pitchFamily="34" charset="0"/>
              </a:rPr>
              <a:t>4. Не употребляйте кофеин, алкоголь и табак перед сном. </a:t>
            </a:r>
            <a:endParaRPr lang="ru-RU" dirty="0"/>
          </a:p>
        </p:txBody>
      </p:sp>
      <p:sp>
        <p:nvSpPr>
          <p:cNvPr id="14" name="Скругленный прямоугольник 13"/>
          <p:cNvSpPr/>
          <p:nvPr/>
        </p:nvSpPr>
        <p:spPr>
          <a:xfrm>
            <a:off x="285720" y="3786190"/>
            <a:ext cx="7572428" cy="35719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latin typeface="Arial" pitchFamily="34" charset="0"/>
                <a:ea typeface="Times New Roman" pitchFamily="18" charset="0"/>
                <a:cs typeface="Arial" pitchFamily="34" charset="0"/>
              </a:rPr>
              <a:t>5. Делайте физическую зарядку не перед сном, а за 6 часов до него.</a:t>
            </a:r>
            <a:endParaRPr lang="ru-RU" dirty="0"/>
          </a:p>
        </p:txBody>
      </p:sp>
      <p:sp>
        <p:nvSpPr>
          <p:cNvPr id="15" name="Скругленный прямоугольник 14"/>
          <p:cNvSpPr/>
          <p:nvPr/>
        </p:nvSpPr>
        <p:spPr>
          <a:xfrm>
            <a:off x="285720" y="4214818"/>
            <a:ext cx="4643470" cy="3571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latin typeface="Arial" pitchFamily="34" charset="0"/>
                <a:ea typeface="Times New Roman" pitchFamily="18" charset="0"/>
                <a:cs typeface="Arial" pitchFamily="34" charset="0"/>
              </a:rPr>
              <a:t>6. Ужин перед сном должен быть легким.</a:t>
            </a:r>
            <a:endParaRPr lang="ru-RU" dirty="0"/>
          </a:p>
        </p:txBody>
      </p:sp>
      <p:sp>
        <p:nvSpPr>
          <p:cNvPr id="16" name="Скругленный прямоугольник 15"/>
          <p:cNvSpPr/>
          <p:nvPr/>
        </p:nvSpPr>
        <p:spPr>
          <a:xfrm>
            <a:off x="285720" y="4643446"/>
            <a:ext cx="5786478" cy="35719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dirty="0" smtClean="0">
                <a:solidFill>
                  <a:schemeClr val="tx1"/>
                </a:solidFill>
                <a:latin typeface="Arial" pitchFamily="34" charset="0"/>
                <a:ea typeface="Times New Roman" pitchFamily="18" charset="0"/>
                <a:cs typeface="Arial" pitchFamily="34" charset="0"/>
              </a:rPr>
              <a:t>7. Приспособьте для сна окружающую обстановку.</a:t>
            </a:r>
            <a:endParaRPr lang="ru-RU" dirty="0"/>
          </a:p>
        </p:txBody>
      </p:sp>
      <p:sp>
        <p:nvSpPr>
          <p:cNvPr id="17" name="Скругленный прямоугольник 16"/>
          <p:cNvSpPr/>
          <p:nvPr/>
        </p:nvSpPr>
        <p:spPr>
          <a:xfrm>
            <a:off x="285720" y="5072074"/>
            <a:ext cx="6143668" cy="357190"/>
          </a:xfrm>
          <a:prstGeom prst="roundRect">
            <a:avLst/>
          </a:prstGeom>
          <a:solidFill>
            <a:srgbClr val="FFF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latin typeface="Arial" pitchFamily="34" charset="0"/>
                <a:ea typeface="Times New Roman" pitchFamily="18" charset="0"/>
                <a:cs typeface="Arial" pitchFamily="34" charset="0"/>
              </a:rPr>
              <a:t>8. Научитесь технике расслабления и используйте ее.</a:t>
            </a:r>
            <a:endParaRPr lang="ru-RU" dirty="0"/>
          </a:p>
        </p:txBody>
      </p:sp>
      <p:sp>
        <p:nvSpPr>
          <p:cNvPr id="2057" name="Rectangle 9"/>
          <p:cNvSpPr>
            <a:spLocks noChangeArrowheads="1"/>
          </p:cNvSpPr>
          <p:nvPr/>
        </p:nvSpPr>
        <p:spPr bwMode="auto">
          <a:xfrm>
            <a:off x="500034" y="5572140"/>
            <a:ext cx="814393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Тревога и беспокойство часто приводят к бессоннице, отгоняют сон, </a:t>
            </a:r>
          </a:p>
          <a:p>
            <a:pPr marR="0" lvl="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лишь стоит мысленно себе представить вновь и вновь одни и те же неприятные картины. Такая бессонница – это «разглядывание собственного нутра в черном зеркале ночи».</a:t>
            </a:r>
            <a:endParaRPr kumimoji="0" lang="ru-RU"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0" y="0"/>
            <a:ext cx="4770217"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457200" algn="just" fontAlgn="base">
              <a:spcBef>
                <a:spcPct val="0"/>
              </a:spcBef>
              <a:spcAft>
                <a:spcPct val="0"/>
              </a:spcAft>
            </a:pPr>
            <a:r>
              <a:rPr lang="ru-RU" sz="2000" b="1" i="1" dirty="0" smtClean="0">
                <a:solidFill>
                  <a:srgbClr val="C00000"/>
                </a:solidFill>
                <a:latin typeface="Arial" pitchFamily="34" charset="0"/>
                <a:ea typeface="Times New Roman" pitchFamily="18" charset="0"/>
                <a:cs typeface="Arial" pitchFamily="34" charset="0"/>
              </a:rPr>
              <a:t>Бессонница  </a:t>
            </a:r>
            <a:r>
              <a:rPr kumimoji="0" lang="ru-RU" sz="2000" b="1" i="1"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у  пожилых  людей</a:t>
            </a:r>
            <a:endParaRPr kumimoji="0" lang="ru-RU" sz="2000" b="1" i="1" u="none" strike="noStrike" cap="none" normalizeH="0" baseline="0" dirty="0" smtClean="0">
              <a:ln>
                <a:noFill/>
              </a:ln>
              <a:solidFill>
                <a:srgbClr val="C00000"/>
              </a:solidFill>
              <a:effectLst/>
              <a:latin typeface="Arial" pitchFamily="34" charset="0"/>
              <a:cs typeface="Arial" pitchFamily="34" charset="0"/>
            </a:endParaRPr>
          </a:p>
        </p:txBody>
      </p:sp>
      <p:pic>
        <p:nvPicPr>
          <p:cNvPr id="44035" name="Picture 3" descr="http://img.theepochtimes.com/n3/eet-content/uploads/2014/08/23/insomnia-shutterstock_118752055-WEBONLY1.jpg"/>
          <p:cNvPicPr>
            <a:picLocks noChangeAspect="1" noChangeArrowheads="1"/>
          </p:cNvPicPr>
          <p:nvPr/>
        </p:nvPicPr>
        <p:blipFill>
          <a:blip r:embed="rId2"/>
          <a:srcRect/>
          <a:stretch>
            <a:fillRect/>
          </a:stretch>
        </p:blipFill>
        <p:spPr bwMode="auto">
          <a:xfrm>
            <a:off x="6148084" y="0"/>
            <a:ext cx="2995916" cy="200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036" name="Rectangle 4"/>
          <p:cNvSpPr>
            <a:spLocks noChangeArrowheads="1"/>
          </p:cNvSpPr>
          <p:nvPr/>
        </p:nvSpPr>
        <p:spPr bwMode="auto">
          <a:xfrm>
            <a:off x="0" y="428604"/>
            <a:ext cx="7000892"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является следствием заболеваний, характерных для этой</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возрастной группы. Среди них:</a:t>
            </a:r>
          </a:p>
          <a:p>
            <a:pPr marR="0" lvl="0" indent="265113"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 желудка, </a:t>
            </a:r>
          </a:p>
          <a:p>
            <a:pPr marR="0" lvl="0" indent="265113"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язвенная болезнь, </a:t>
            </a:r>
          </a:p>
          <a:p>
            <a:pPr marR="0" lvl="0" indent="265113"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обструкция дыхательных путей при проблемах с легкими,</a:t>
            </a:r>
          </a:p>
          <a:p>
            <a:pPr indent="265113" algn="just" fontAlgn="base">
              <a:spcBef>
                <a:spcPct val="0"/>
              </a:spcBef>
              <a:spcAft>
                <a:spcPct val="0"/>
              </a:spcAft>
              <a:buFont typeface="Wingdings" pitchFamily="2" charset="2"/>
              <a:buChar char="ü"/>
            </a:pPr>
            <a:r>
              <a:rPr lang="ru-RU" sz="1600" dirty="0" smtClean="0">
                <a:latin typeface="Arial" pitchFamily="34" charset="0"/>
                <a:ea typeface="Times New Roman" pitchFamily="18" charset="0"/>
                <a:cs typeface="Arial" pitchFamily="34" charset="0"/>
              </a:rPr>
              <a:t>боли в суставах и позвоночнике, </a:t>
            </a:r>
          </a:p>
          <a:p>
            <a:pPr indent="265113" algn="just" fontAlgn="base">
              <a:spcBef>
                <a:spcPct val="0"/>
              </a:spcBef>
              <a:spcAft>
                <a:spcPct val="0"/>
              </a:spcAft>
              <a:buFont typeface="Wingdings" pitchFamily="2" charset="2"/>
              <a:buChar char="ü"/>
            </a:pPr>
            <a:r>
              <a:rPr lang="ru-RU" sz="1600" dirty="0" smtClean="0">
                <a:latin typeface="Arial" pitchFamily="34" charset="0"/>
                <a:ea typeface="Times New Roman" pitchFamily="18" charset="0"/>
                <a:cs typeface="Arial" pitchFamily="34" charset="0"/>
              </a:rPr>
              <a:t>гипертоническая болезнь с повышением артериального давления, </a:t>
            </a:r>
          </a:p>
          <a:p>
            <a:pPr marR="0" lvl="0" indent="265113"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хроническая сосудисто-мозговая недостаточность с нарушением</a:t>
            </a:r>
          </a:p>
          <a:p>
            <a:pPr marR="0" lvl="0" indent="265113" algn="just" defTabSz="914400" rtl="0" eaLnBrk="1" fontAlgn="base" latinLnBrk="0" hangingPunct="1">
              <a:lnSpc>
                <a:spcPct val="100000"/>
              </a:lnSpc>
              <a:spcBef>
                <a:spcPct val="0"/>
              </a:spcBef>
              <a:spcAft>
                <a:spcPct val="0"/>
              </a:spcAft>
              <a:buClrTx/>
              <a:buSzTx/>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функции дыхательного центра приводит к апноэ с нарушением сна, </a:t>
            </a:r>
          </a:p>
          <a:p>
            <a:pPr marR="0" lvl="0" indent="265113"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учащенное мочеиспусканием ночью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никтурией</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indent="265113"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кто употребляет влияющие на структуру сна лекарства</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037" name="Rectangle 5"/>
          <p:cNvSpPr>
            <a:spLocks noChangeArrowheads="1"/>
          </p:cNvSpPr>
          <p:nvPr/>
        </p:nvSpPr>
        <p:spPr bwMode="auto">
          <a:xfrm>
            <a:off x="0" y="3500438"/>
            <a:ext cx="6215074"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176213" algn="just" defTabSz="914400" rtl="0" eaLnBrk="0" fontAlgn="base" latinLnBrk="0" hangingPunct="0">
              <a:lnSpc>
                <a:spcPct val="100000"/>
              </a:lnSpc>
              <a:spcBef>
                <a:spcPct val="0"/>
              </a:spcBef>
              <a:spcAft>
                <a:spcPct val="0"/>
              </a:spcAft>
              <a:buClrTx/>
              <a:buSzTx/>
              <a:buFontTx/>
              <a:buNone/>
              <a:tabLst>
                <a:tab pos="601663" algn="l"/>
              </a:tabLst>
            </a:pPr>
            <a:r>
              <a:rPr kumimoji="0" lang="ru-RU" sz="20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Нельзя принимать снотворные средства:</a:t>
            </a:r>
            <a:endParaRPr kumimoji="0" lang="ru-RU" sz="2000" b="0" i="0" u="sng" strike="noStrike" cap="none" normalizeH="0" baseline="0" dirty="0" smtClean="0">
              <a:ln>
                <a:noFill/>
              </a:ln>
              <a:solidFill>
                <a:srgbClr val="C0000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Если они не назначены врачом.</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Если нет точного диагноза причины бессонницы.</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Вместе с алкоголем.</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Когда снотворные дают сонливость днем.</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Беременным и кормящим матерям.</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Пациентам с нарушением дыхания во сне. </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Нельзя принимать снотворные длительное время, </a:t>
            </a:r>
          </a:p>
          <a:p>
            <a:pPr marR="0" lvl="0" indent="176213" algn="just" defTabSz="914400" rtl="0" eaLnBrk="0" fontAlgn="base" latinLnBrk="0" hangingPunct="0">
              <a:lnSpc>
                <a:spcPct val="100000"/>
              </a:lnSpc>
              <a:spcBef>
                <a:spcPct val="0"/>
              </a:spcBef>
              <a:spcAft>
                <a:spcPct val="0"/>
              </a:spcAft>
              <a:buClrTx/>
              <a:buSzTx/>
              <a:tabLst>
                <a:tab pos="265113" algn="l"/>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чтобы исключить психологическую зависимость.</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p:txBody>
      </p:sp>
      <p:pic>
        <p:nvPicPr>
          <p:cNvPr id="44039" name="Picture 7" descr="http://www.ecobyt.ru/files/u3/00033097.jpg"/>
          <p:cNvPicPr>
            <a:picLocks noChangeAspect="1" noChangeArrowheads="1"/>
          </p:cNvPicPr>
          <p:nvPr/>
        </p:nvPicPr>
        <p:blipFill>
          <a:blip r:embed="rId3"/>
          <a:srcRect/>
          <a:stretch>
            <a:fillRect/>
          </a:stretch>
        </p:blipFill>
        <p:spPr bwMode="auto">
          <a:xfrm>
            <a:off x="6179182" y="3357562"/>
            <a:ext cx="2964818"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8794" y="0"/>
            <a:ext cx="4929222" cy="830997"/>
          </a:xfrm>
          <a:prstGeom prst="rect">
            <a:avLst/>
          </a:prstGeom>
          <a:noFill/>
        </p:spPr>
        <p:txBody>
          <a:bodyPr wrap="square" rtlCol="0">
            <a:spAutoFit/>
          </a:bodyPr>
          <a:lstStyle/>
          <a:p>
            <a:pPr algn="ctr"/>
            <a:r>
              <a:rPr lang="ru-RU" sz="4800" b="1" dirty="0" smtClean="0">
                <a:solidFill>
                  <a:srgbClr val="7030A0"/>
                </a:solidFill>
                <a:latin typeface="Arial" pitchFamily="34" charset="0"/>
                <a:cs typeface="Arial" pitchFamily="34" charset="0"/>
              </a:rPr>
              <a:t>ЗАНЯТИЕ № 3</a:t>
            </a:r>
            <a:endParaRPr lang="ru-RU" sz="4800" b="1" dirty="0">
              <a:solidFill>
                <a:srgbClr val="7030A0"/>
              </a:solidFill>
              <a:latin typeface="Arial" pitchFamily="34" charset="0"/>
              <a:cs typeface="Arial" pitchFamily="34" charset="0"/>
            </a:endParaRPr>
          </a:p>
        </p:txBody>
      </p:sp>
      <p:sp>
        <p:nvSpPr>
          <p:cNvPr id="57345" name="Rectangle 1"/>
          <p:cNvSpPr>
            <a:spLocks noChangeArrowheads="1"/>
          </p:cNvSpPr>
          <p:nvPr/>
        </p:nvSpPr>
        <p:spPr bwMode="auto">
          <a:xfrm>
            <a:off x="285720" y="1285860"/>
            <a:ext cx="557216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 органов дыхания. </a:t>
            </a: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Народные средства лечения. </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Острый бронхит. </a:t>
            </a:r>
          </a:p>
          <a:p>
            <a:pPr marL="0" marR="0" lvl="0" indent="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Бронхиальная астма. </a:t>
            </a:r>
          </a:p>
          <a:p>
            <a:pPr marL="0" marR="0" lvl="0" indent="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Грипп и ОРВИ.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7348" name="Picture 4"/>
          <p:cNvPicPr>
            <a:picLocks noChangeAspect="1" noChangeArrowheads="1"/>
          </p:cNvPicPr>
          <p:nvPr/>
        </p:nvPicPr>
        <p:blipFill>
          <a:blip r:embed="rId2"/>
          <a:srcRect/>
          <a:stretch>
            <a:fillRect/>
          </a:stretch>
        </p:blipFill>
        <p:spPr bwMode="auto">
          <a:xfrm>
            <a:off x="5286380" y="1142984"/>
            <a:ext cx="3514725" cy="5438775"/>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ronhitivaka.ru/articles/wp-content/uploads/2016/06/30017434-obstruktivnyy-bronhit-kak-lechit-v-domashnih-usloviyah.jpg"/>
          <p:cNvPicPr>
            <a:picLocks noChangeAspect="1" noChangeArrowheads="1"/>
          </p:cNvPicPr>
          <p:nvPr/>
        </p:nvPicPr>
        <p:blipFill>
          <a:blip r:embed="rId2"/>
          <a:srcRect/>
          <a:stretch>
            <a:fillRect/>
          </a:stretch>
        </p:blipFill>
        <p:spPr bwMode="auto">
          <a:xfrm>
            <a:off x="5810250" y="0"/>
            <a:ext cx="3333750" cy="2238376"/>
          </a:xfrm>
          <a:prstGeom prst="rect">
            <a:avLst/>
          </a:prstGeom>
          <a:noFill/>
        </p:spPr>
      </p:pic>
      <p:sp>
        <p:nvSpPr>
          <p:cNvPr id="11267" name="Rectangle 3"/>
          <p:cNvSpPr>
            <a:spLocks noChangeArrowheads="1"/>
          </p:cNvSpPr>
          <p:nvPr/>
        </p:nvSpPr>
        <p:spPr bwMode="auto">
          <a:xfrm>
            <a:off x="142844" y="642918"/>
            <a:ext cx="878687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Заболевание вызывают вирусы (гриппа,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парагриппа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коклюшные и др.), бактерии (стафилококки, стрептококки,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пневмококки и др.); нередко – физические и химические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факторы (холодный воздух, окислы азота, сернистый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газ и др.), </a:t>
            </a:r>
            <a:r>
              <a:rPr lang="ru-RU" sz="1600" dirty="0" smtClean="0">
                <a:latin typeface="Arial" pitchFamily="34" charset="0"/>
                <a:ea typeface="Times New Roman" pitchFamily="18" charset="0"/>
                <a:cs typeface="Arial" pitchFamily="34" charset="0"/>
              </a:rPr>
              <a:t>а также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охлаждение, курение табака,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употребление алкоголя, хроническая очаговая инфекция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верхних дыхательных путей и ЛОР органов, деформация грудной клетки. Характерно набухание слизистой оболочки; на стенках бронхов и в их просвете – слизистый, слизисто-гнойный или гнойный секрет; в значительной мере может страдать реснитчатый эпителий дыхательных путей (дегенеративные изменения). При тяжелых формах воспалительный процесс захватывает не только слизистую оболочку, но и глубокие ткани стенки бронхов.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 typeface="Arial" pitchFamily="34" charset="0"/>
              <a:buChar char="•"/>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При легком течении заболевания возникают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саднение</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за грудиной, сухой, реже влажный кашель, чувство разбитости, слабость. Такое течение наблюдается чаще при поражении трахеи и крупных бронхов.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 typeface="Arial" pitchFamily="34" charset="0"/>
              <a:buChar char="•"/>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При среднетяжелом течении значительно выражены общее недомогание, слабость, характерны сильный сухой кашель с затруднением дыхания и одышкой, боль в нижних отделах грудной клетки и брюшной стенки, связанная с перенапряжением мышц при кашле. Кашель постепенно становится влажным, мокрота приобретает слизисто-гнойный или гнойный характер.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 typeface="Arial" pitchFamily="34" charset="0"/>
              <a:buChar char="•"/>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Тяжелое течение болезни наблюдается, как правило, при преимущественном поражении бронхиол. Острые симптомы болезни стихают к 4-му дню и при благоприятном исходе полностью исчезают к 7-му дню. Острый бронхит с нарушением бронхиальной проходимости имеет тенденцию к затяжному течению и переходу  в хронический бронхит.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285720" y="142852"/>
            <a:ext cx="2513830" cy="400110"/>
          </a:xfrm>
          <a:prstGeom prst="rect">
            <a:avLst/>
          </a:prstGeom>
        </p:spPr>
        <p:txBody>
          <a:bodyPr wrap="none">
            <a:spAutoFit/>
          </a:bodyPr>
          <a:lstStyle/>
          <a:p>
            <a:pPr lvl="0" algn="just" fontAlgn="base">
              <a:spcBef>
                <a:spcPct val="0"/>
              </a:spcBef>
              <a:spcAft>
                <a:spcPct val="0"/>
              </a:spcAft>
            </a:pPr>
            <a:r>
              <a:rPr lang="ru-RU" sz="2000" b="1" i="1" dirty="0" smtClean="0">
                <a:solidFill>
                  <a:srgbClr val="7030A0"/>
                </a:solidFill>
                <a:latin typeface="Arial" pitchFamily="34" charset="0"/>
                <a:ea typeface="Times New Roman" pitchFamily="18" charset="0"/>
                <a:cs typeface="Arial" pitchFamily="34" charset="0"/>
              </a:rPr>
              <a:t>Острый бронхит</a:t>
            </a:r>
            <a:endParaRPr lang="ru-RU" sz="2000" dirty="0" smtClean="0">
              <a:solidFill>
                <a:srgbClr val="7030A0"/>
              </a:solidFill>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461665"/>
          </a:xfrm>
          <a:prstGeom prst="rect">
            <a:avLst/>
          </a:prstGeom>
        </p:spPr>
        <p:txBody>
          <a:bodyPr wrap="square">
            <a:spAutoFit/>
          </a:bodyPr>
          <a:lstStyle/>
          <a:p>
            <a:pPr algn="ctr"/>
            <a:r>
              <a:rPr lang="ru-RU" sz="2400" b="1" i="1" dirty="0" smtClean="0">
                <a:solidFill>
                  <a:srgbClr val="7030A0"/>
                </a:solidFill>
                <a:latin typeface="Arial" pitchFamily="34" charset="0"/>
                <a:cs typeface="Arial" pitchFamily="34" charset="0"/>
              </a:rPr>
              <a:t>Профилактика болезней людей пожилого возраста</a:t>
            </a:r>
            <a:endParaRPr lang="ru-RU" sz="2400" dirty="0">
              <a:solidFill>
                <a:srgbClr val="7030A0"/>
              </a:solidFill>
              <a:latin typeface="Arial" pitchFamily="34" charset="0"/>
              <a:cs typeface="Arial" pitchFamily="34" charset="0"/>
            </a:endParaRPr>
          </a:p>
        </p:txBody>
      </p:sp>
      <p:sp>
        <p:nvSpPr>
          <p:cNvPr id="3" name="Прямоугольник 2"/>
          <p:cNvSpPr/>
          <p:nvPr/>
        </p:nvSpPr>
        <p:spPr>
          <a:xfrm>
            <a:off x="142844" y="4572008"/>
            <a:ext cx="8786874" cy="2092881"/>
          </a:xfrm>
          <a:prstGeom prst="rect">
            <a:avLst/>
          </a:prstGeom>
        </p:spPr>
        <p:txBody>
          <a:bodyPr wrap="square">
            <a:spAutoFit/>
          </a:bodyPr>
          <a:lstStyle/>
          <a:p>
            <a:r>
              <a:rPr lang="ru-RU" dirty="0" smtClean="0">
                <a:latin typeface="Arial" pitchFamily="34" charset="0"/>
                <a:cs typeface="Arial" pitchFamily="34" charset="0"/>
              </a:rPr>
              <a:t>      </a:t>
            </a:r>
            <a:r>
              <a:rPr lang="ru-RU" sz="1600" dirty="0" smtClean="0">
                <a:latin typeface="Arial" pitchFamily="34" charset="0"/>
                <a:cs typeface="Arial" pitchFamily="34" charset="0"/>
              </a:rPr>
              <a:t>Раз в неделю, а после 40 лет ежедневно, измерять </a:t>
            </a:r>
            <a:r>
              <a:rPr lang="ru-RU" sz="1600" dirty="0" smtClean="0">
                <a:latin typeface="Arial" pitchFamily="34" charset="0"/>
                <a:cs typeface="Arial" pitchFamily="34" charset="0"/>
              </a:rPr>
              <a:t>артериальное давление. Его</a:t>
            </a:r>
          </a:p>
          <a:p>
            <a:r>
              <a:rPr lang="ru-RU" sz="1600" dirty="0" smtClean="0">
                <a:latin typeface="Arial" pitchFamily="34" charset="0"/>
                <a:cs typeface="Arial" pitchFamily="34" charset="0"/>
              </a:rPr>
              <a:t> </a:t>
            </a:r>
            <a:r>
              <a:rPr lang="ru-RU" sz="1600" dirty="0" smtClean="0">
                <a:latin typeface="Arial" pitchFamily="34" charset="0"/>
                <a:cs typeface="Arial" pitchFamily="34" charset="0"/>
              </a:rPr>
              <a:t>    </a:t>
            </a:r>
            <a:r>
              <a:rPr lang="ru-RU" sz="1600" dirty="0" smtClean="0">
                <a:latin typeface="Arial" pitchFamily="34" charset="0"/>
                <a:cs typeface="Arial" pitchFamily="34" charset="0"/>
              </a:rPr>
              <a:t> показатели не должны превышать уровня 140/90 мм </a:t>
            </a:r>
            <a:r>
              <a:rPr lang="ru-RU" sz="1600" dirty="0" err="1" smtClean="0">
                <a:latin typeface="Arial" pitchFamily="34" charset="0"/>
                <a:cs typeface="Arial" pitchFamily="34" charset="0"/>
              </a:rPr>
              <a:t>рт.ст</a:t>
            </a:r>
            <a:r>
              <a:rPr lang="ru-RU" sz="1600" dirty="0" smtClean="0">
                <a:latin typeface="Arial" pitchFamily="34" charset="0"/>
                <a:cs typeface="Arial" pitchFamily="34" charset="0"/>
              </a:rPr>
              <a:t>. </a:t>
            </a:r>
            <a:endParaRPr lang="ru-RU" sz="1600" dirty="0" smtClean="0">
              <a:latin typeface="Arial" pitchFamily="34" charset="0"/>
              <a:cs typeface="Arial" pitchFamily="34" charset="0"/>
            </a:endParaRPr>
          </a:p>
          <a:p>
            <a:r>
              <a:rPr lang="ru-RU" sz="1600" dirty="0" smtClean="0">
                <a:latin typeface="Arial" pitchFamily="34" charset="0"/>
                <a:cs typeface="Arial" pitchFamily="34" charset="0"/>
              </a:rPr>
              <a:t>      Раз в полгода рекомендуется проверять уровень сахара </a:t>
            </a:r>
            <a:r>
              <a:rPr lang="ru-RU" sz="1600" dirty="0" smtClean="0">
                <a:latin typeface="Arial" pitchFamily="34" charset="0"/>
                <a:cs typeface="Arial" pitchFamily="34" charset="0"/>
              </a:rPr>
              <a:t>(максимально допустимый</a:t>
            </a:r>
          </a:p>
          <a:p>
            <a:r>
              <a:rPr lang="ru-RU" sz="1600" dirty="0" smtClean="0">
                <a:latin typeface="Arial" pitchFamily="34" charset="0"/>
                <a:cs typeface="Arial" pitchFamily="34" charset="0"/>
              </a:rPr>
              <a:t> </a:t>
            </a:r>
            <a:r>
              <a:rPr lang="ru-RU" sz="1600" dirty="0" smtClean="0">
                <a:latin typeface="Arial" pitchFamily="34" charset="0"/>
                <a:cs typeface="Arial" pitchFamily="34" charset="0"/>
              </a:rPr>
              <a:t>    </a:t>
            </a:r>
            <a:r>
              <a:rPr lang="ru-RU" sz="1600" dirty="0" smtClean="0">
                <a:latin typeface="Arial" pitchFamily="34" charset="0"/>
                <a:cs typeface="Arial" pitchFamily="34" charset="0"/>
              </a:rPr>
              <a:t> уровень сахара крови натощак – 6,1 </a:t>
            </a:r>
            <a:r>
              <a:rPr lang="ru-RU" sz="1600" dirty="0" err="1" smtClean="0">
                <a:latin typeface="Arial" pitchFamily="34" charset="0"/>
                <a:cs typeface="Arial" pitchFamily="34" charset="0"/>
              </a:rPr>
              <a:t>ммоль</a:t>
            </a:r>
            <a:r>
              <a:rPr lang="ru-RU" sz="1600" dirty="0" smtClean="0">
                <a:latin typeface="Arial" pitchFamily="34" charset="0"/>
                <a:cs typeface="Arial" pitchFamily="34" charset="0"/>
              </a:rPr>
              <a:t>/л), </a:t>
            </a:r>
            <a:endParaRPr lang="ru-RU" sz="1600" dirty="0" smtClean="0">
              <a:latin typeface="Arial" pitchFamily="34" charset="0"/>
              <a:cs typeface="Arial" pitchFamily="34" charset="0"/>
            </a:endParaRPr>
          </a:p>
          <a:p>
            <a:r>
              <a:rPr lang="ru-RU" sz="1600" dirty="0" smtClean="0">
                <a:latin typeface="Arial" pitchFamily="34" charset="0"/>
                <a:cs typeface="Arial" pitchFamily="34" charset="0"/>
              </a:rPr>
              <a:t> </a:t>
            </a:r>
            <a:r>
              <a:rPr lang="ru-RU" sz="1600" dirty="0" smtClean="0">
                <a:latin typeface="Arial" pitchFamily="34" charset="0"/>
                <a:cs typeface="Arial" pitchFamily="34" charset="0"/>
              </a:rPr>
              <a:t>     После 40 лет надо проверять уровень холестерина в крови </a:t>
            </a:r>
            <a:r>
              <a:rPr lang="ru-RU" sz="1600" dirty="0" smtClean="0">
                <a:latin typeface="Arial" pitchFamily="34" charset="0"/>
                <a:cs typeface="Arial" pitchFamily="34" charset="0"/>
              </a:rPr>
              <a:t>уровень в крови</a:t>
            </a:r>
          </a:p>
          <a:p>
            <a:r>
              <a:rPr lang="ru-RU" sz="1600" dirty="0" smtClean="0">
                <a:latin typeface="Arial" pitchFamily="34" charset="0"/>
                <a:cs typeface="Arial" pitchFamily="34" charset="0"/>
              </a:rPr>
              <a:t> </a:t>
            </a:r>
            <a:r>
              <a:rPr lang="ru-RU" sz="1600" dirty="0" smtClean="0">
                <a:latin typeface="Arial" pitchFamily="34" charset="0"/>
                <a:cs typeface="Arial" pitchFamily="34" charset="0"/>
              </a:rPr>
              <a:t>     </a:t>
            </a:r>
            <a:r>
              <a:rPr lang="ru-RU" sz="1600" dirty="0" smtClean="0">
                <a:latin typeface="Arial" pitchFamily="34" charset="0"/>
                <a:cs typeface="Arial" pitchFamily="34" charset="0"/>
              </a:rPr>
              <a:t>(максимально допустимый уровень холестерина  крови - 5 </a:t>
            </a:r>
            <a:r>
              <a:rPr lang="ru-RU" sz="1600" dirty="0" err="1" smtClean="0">
                <a:latin typeface="Arial" pitchFamily="34" charset="0"/>
                <a:cs typeface="Arial" pitchFamily="34" charset="0"/>
              </a:rPr>
              <a:t>ммоль</a:t>
            </a:r>
            <a:r>
              <a:rPr lang="ru-RU" sz="1600" dirty="0" smtClean="0">
                <a:latin typeface="Arial" pitchFamily="34" charset="0"/>
                <a:cs typeface="Arial" pitchFamily="34" charset="0"/>
              </a:rPr>
              <a:t>/л). </a:t>
            </a:r>
          </a:p>
          <a:p>
            <a:r>
              <a:rPr lang="ru-RU" sz="1600" dirty="0" smtClean="0">
                <a:latin typeface="Arial" pitchFamily="34" charset="0"/>
                <a:cs typeface="Arial" pitchFamily="34" charset="0"/>
              </a:rPr>
              <a:t>      Раз в год необходимо делать гастроскопию, УЗИ внутренних органов. </a:t>
            </a:r>
          </a:p>
          <a:p>
            <a:r>
              <a:rPr lang="ru-RU" sz="1600" dirty="0" smtClean="0">
                <a:latin typeface="Arial" pitchFamily="34" charset="0"/>
                <a:cs typeface="Arial" pitchFamily="34" charset="0"/>
              </a:rPr>
              <a:t>      Раз в год надо проводить обследования кишечника (</a:t>
            </a:r>
            <a:r>
              <a:rPr lang="ru-RU" sz="1600" dirty="0" err="1" smtClean="0">
                <a:latin typeface="Arial" pitchFamily="34" charset="0"/>
                <a:cs typeface="Arial" pitchFamily="34" charset="0"/>
              </a:rPr>
              <a:t>колоноскопию</a:t>
            </a:r>
            <a:r>
              <a:rPr lang="ru-RU" sz="1600" dirty="0" smtClean="0">
                <a:latin typeface="Arial" pitchFamily="34" charset="0"/>
                <a:cs typeface="Arial" pitchFamily="34" charset="0"/>
              </a:rPr>
              <a:t>).</a:t>
            </a:r>
            <a:endParaRPr lang="ru-RU" sz="1600" dirty="0">
              <a:latin typeface="Arial" pitchFamily="34" charset="0"/>
              <a:cs typeface="Arial" pitchFamily="34" charset="0"/>
            </a:endParaRPr>
          </a:p>
        </p:txBody>
      </p:sp>
      <p:pic>
        <p:nvPicPr>
          <p:cNvPr id="1026" name="Picture 2" descr="http://womansion.ru/wp-content/uploads/2014/06/%D0%9E%D0%B1%D1%8F%D0%B7%D0%B0%D1%82%D0%B5%D0%BB%D1%8C%D0%BD%D0%BE-%D0%BE%D0%B1%D1%80%D0%B0%D1%82%D0%B8%D1%82%D0%B5%D1%81%D1%8C-%D0%BA-%D0%B2%D1%80%D0%B0%D1%87%D1%83-%D0%B5%D1%81%D0%BB%D0%B8-%D1%83-%D0%92%D0%B0%D1%81-%D0%B5%D1%81%D1%82%D1%8C-%D0%BF%D1%80%D0%B8%D0%B7%D0%BD%D0%B0%D0%BA%D0%B8-%D0%B2%D0%B5%D0%BD%D0%B5%D1%80%D0%BE%D0%BB%D0%BE%D0%B3%D0%B8%D1%87%D0%B5%D1%81%D0%BA%D0%B8%D1%85-%D0%B7%D0%B0%D0%B1%D0%BE%D0%BB%D0%B5%D0%B2%D0%B0%D0%BD%D0%B8%D0%B9.jpg"/>
          <p:cNvPicPr>
            <a:picLocks noChangeAspect="1" noChangeArrowheads="1"/>
          </p:cNvPicPr>
          <p:nvPr/>
        </p:nvPicPr>
        <p:blipFill>
          <a:blip r:embed="rId2" cstate="print"/>
          <a:srcRect/>
          <a:stretch>
            <a:fillRect/>
          </a:stretch>
        </p:blipFill>
        <p:spPr bwMode="auto">
          <a:xfrm>
            <a:off x="214282" y="571480"/>
            <a:ext cx="3748621"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descr="http://stopprostatit.ru/wp-content/uploads/2015/11/doctor_inf_prost-768x478.jpg"/>
          <p:cNvPicPr>
            <a:picLocks noChangeAspect="1" noChangeArrowheads="1"/>
          </p:cNvPicPr>
          <p:nvPr/>
        </p:nvPicPr>
        <p:blipFill>
          <a:blip r:embed="rId3"/>
          <a:srcRect/>
          <a:stretch>
            <a:fillRect/>
          </a:stretch>
        </p:blipFill>
        <p:spPr bwMode="auto">
          <a:xfrm>
            <a:off x="4599928" y="571481"/>
            <a:ext cx="4017265"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Прямоугольник 7"/>
          <p:cNvSpPr/>
          <p:nvPr/>
        </p:nvSpPr>
        <p:spPr>
          <a:xfrm>
            <a:off x="214282" y="3071810"/>
            <a:ext cx="4071966" cy="1477328"/>
          </a:xfrm>
          <a:prstGeom prst="rect">
            <a:avLst/>
          </a:prstGeom>
        </p:spPr>
        <p:txBody>
          <a:bodyPr wrap="square">
            <a:spAutoFit/>
          </a:bodyPr>
          <a:lstStyle/>
          <a:p>
            <a:r>
              <a:rPr lang="ru-RU" dirty="0" smtClean="0">
                <a:solidFill>
                  <a:srgbClr val="C00000"/>
                </a:solidFill>
                <a:latin typeface="Arial" pitchFamily="34" charset="0"/>
                <a:cs typeface="Arial" pitchFamily="34" charset="0"/>
              </a:rPr>
              <a:t>Каждая женщина, должна раз в месяц проводить самостоятельный осмотр груди, посещать гинеколога, делать УЗИ молочных желез и маммографию (1-2 раза в год). </a:t>
            </a:r>
            <a:endParaRPr lang="ru-RU" dirty="0">
              <a:solidFill>
                <a:srgbClr val="C00000"/>
              </a:solidFill>
              <a:latin typeface="Arial" pitchFamily="34" charset="0"/>
              <a:cs typeface="Arial" pitchFamily="34" charset="0"/>
            </a:endParaRPr>
          </a:p>
        </p:txBody>
      </p:sp>
      <p:sp>
        <p:nvSpPr>
          <p:cNvPr id="9" name="Прямоугольник 8"/>
          <p:cNvSpPr/>
          <p:nvPr/>
        </p:nvSpPr>
        <p:spPr>
          <a:xfrm>
            <a:off x="4500562" y="3071810"/>
            <a:ext cx="4357686" cy="1477328"/>
          </a:xfrm>
          <a:prstGeom prst="rect">
            <a:avLst/>
          </a:prstGeom>
        </p:spPr>
        <p:txBody>
          <a:bodyPr wrap="square">
            <a:spAutoFit/>
          </a:bodyPr>
          <a:lstStyle/>
          <a:p>
            <a:pPr algn="r"/>
            <a:r>
              <a:rPr lang="ru-RU" dirty="0" smtClean="0">
                <a:solidFill>
                  <a:schemeClr val="tx2"/>
                </a:solidFill>
                <a:latin typeface="Arial" pitchFamily="34" charset="0"/>
                <a:cs typeface="Arial" pitchFamily="34" charset="0"/>
              </a:rPr>
              <a:t>Каждому мужчине, после 40-45 лет, когда по статистике возрастает угроза рака прямой кишки и простаты, исследовать предстательную железу и проверять уровень тестостерона. </a:t>
            </a:r>
            <a:endParaRPr lang="ru-RU" dirty="0">
              <a:solidFill>
                <a:schemeClr val="tx2"/>
              </a:solidFill>
              <a:latin typeface="Arial" pitchFamily="34" charset="0"/>
              <a:cs typeface="Arial" pitchFamily="34" charset="0"/>
            </a:endParaRPr>
          </a:p>
        </p:txBody>
      </p:sp>
      <p:sp>
        <p:nvSpPr>
          <p:cNvPr id="10" name="Нашивка 9"/>
          <p:cNvSpPr/>
          <p:nvPr/>
        </p:nvSpPr>
        <p:spPr>
          <a:xfrm>
            <a:off x="285720" y="4714884"/>
            <a:ext cx="214314" cy="142876"/>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Нашивка 10"/>
          <p:cNvSpPr/>
          <p:nvPr/>
        </p:nvSpPr>
        <p:spPr>
          <a:xfrm>
            <a:off x="285720" y="6072206"/>
            <a:ext cx="214314" cy="142876"/>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Нашивка 11"/>
          <p:cNvSpPr/>
          <p:nvPr/>
        </p:nvSpPr>
        <p:spPr>
          <a:xfrm>
            <a:off x="285720" y="5643578"/>
            <a:ext cx="214314" cy="142876"/>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Нашивка 12"/>
          <p:cNvSpPr/>
          <p:nvPr/>
        </p:nvSpPr>
        <p:spPr>
          <a:xfrm>
            <a:off x="285720" y="5143512"/>
            <a:ext cx="214314" cy="142876"/>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Нашивка 13"/>
          <p:cNvSpPr/>
          <p:nvPr/>
        </p:nvSpPr>
        <p:spPr>
          <a:xfrm>
            <a:off x="285720" y="6429396"/>
            <a:ext cx="214314" cy="142876"/>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42844" y="500042"/>
            <a:ext cx="8786874"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Хроническое рецидивирующее заболевание с </a:t>
            </a:r>
          </a:p>
          <a:p>
            <a:pPr eaLnBrk="0" fontAlgn="base" hangingPunct="0">
              <a:spcBef>
                <a:spcPct val="0"/>
              </a:spcBef>
              <a:spcAft>
                <a:spcPct val="0"/>
              </a:spcAf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преимущественным поражением дыхательных путей. </a:t>
            </a:r>
          </a:p>
          <a:p>
            <a:pPr eaLnBrk="0" fontAlgn="base" hangingPunct="0">
              <a:spcBef>
                <a:spcPct val="0"/>
              </a:spcBef>
              <a:spcAft>
                <a:spcPct val="0"/>
              </a:spcAf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Характеризуется приступами одышки, вплоть до удушья. </a:t>
            </a:r>
          </a:p>
          <a:p>
            <a:r>
              <a:rPr lang="ru-RU" sz="1600" dirty="0" smtClean="0">
                <a:latin typeface="Arial" pitchFamily="34" charset="0"/>
                <a:cs typeface="Arial" pitchFamily="34" charset="0"/>
              </a:rPr>
              <a:t>В тяжелых случаях приступообразное течение переходит </a:t>
            </a:r>
          </a:p>
          <a:p>
            <a:r>
              <a:rPr lang="ru-RU" sz="1600" dirty="0" smtClean="0">
                <a:latin typeface="Arial" pitchFamily="34" charset="0"/>
                <a:cs typeface="Arial" pitchFamily="34" charset="0"/>
              </a:rPr>
              <a:t>в астматический статус.</a:t>
            </a:r>
            <a:r>
              <a:rPr lang="ru-RU" sz="1600" dirty="0" smtClean="0"/>
              <a:t> </a:t>
            </a:r>
            <a:r>
              <a:rPr lang="ru-RU" sz="1600" dirty="0" smtClean="0">
                <a:latin typeface="Arial" pitchFamily="34" charset="0"/>
                <a:cs typeface="Arial" pitchFamily="34" charset="0"/>
              </a:rPr>
              <a:t>В возникновении аллергических </a:t>
            </a:r>
          </a:p>
          <a:p>
            <a:r>
              <a:rPr lang="ru-RU" sz="1600" dirty="0" smtClean="0">
                <a:latin typeface="Arial" pitchFamily="34" charset="0"/>
                <a:cs typeface="Arial" pitchFamily="34" charset="0"/>
              </a:rPr>
              <a:t>форм астмы роль аллергена могут играть как </a:t>
            </a:r>
          </a:p>
          <a:p>
            <a:r>
              <a:rPr lang="ru-RU" sz="1600" dirty="0" smtClean="0">
                <a:latin typeface="Arial" pitchFamily="34" charset="0"/>
                <a:cs typeface="Arial" pitchFamily="34" charset="0"/>
              </a:rPr>
              <a:t>бактериальные (домашняя пыль, пыльца растений и др.), </a:t>
            </a:r>
          </a:p>
          <a:p>
            <a:r>
              <a:rPr lang="ru-RU" sz="1600" dirty="0" smtClean="0">
                <a:latin typeface="Arial" pitchFamily="34" charset="0"/>
                <a:cs typeface="Arial" pitchFamily="34" charset="0"/>
              </a:rPr>
              <a:t>так и бактериальные (бактерии, грибы) факторы. Заболевание нередко начинается приступообразным кашлем, сопровождающимся одышкой (резко затруднен выдох, а не вдох) с отхождением небольшого количества мокроты. </a:t>
            </a:r>
          </a:p>
          <a:p>
            <a:pPr marR="0" lvl="0"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357158" y="142852"/>
            <a:ext cx="2678747" cy="369332"/>
          </a:xfrm>
          <a:prstGeom prst="rect">
            <a:avLst/>
          </a:prstGeom>
        </p:spPr>
        <p:txBody>
          <a:bodyPr wrap="none">
            <a:spAutoFit/>
          </a:bodyPr>
          <a:lstStyle/>
          <a:p>
            <a:pPr lvl="0" algn="just" fontAlgn="base">
              <a:spcBef>
                <a:spcPct val="0"/>
              </a:spcBef>
              <a:spcAft>
                <a:spcPct val="0"/>
              </a:spcAft>
            </a:pPr>
            <a:r>
              <a:rPr lang="ru-RU" b="1" i="1" dirty="0" smtClean="0">
                <a:solidFill>
                  <a:srgbClr val="006600"/>
                </a:solidFill>
                <a:latin typeface="Arial" pitchFamily="34" charset="0"/>
                <a:ea typeface="Times New Roman" pitchFamily="18" charset="0"/>
                <a:cs typeface="Arial" pitchFamily="34" charset="0"/>
              </a:rPr>
              <a:t>Бронхиальная астма</a:t>
            </a:r>
            <a:endParaRPr lang="ru-RU" sz="1050" dirty="0" smtClean="0">
              <a:solidFill>
                <a:srgbClr val="006600"/>
              </a:solidFill>
              <a:latin typeface="Arial" pitchFamily="34" charset="0"/>
              <a:cs typeface="Arial" pitchFamily="34" charset="0"/>
            </a:endParaRPr>
          </a:p>
        </p:txBody>
      </p:sp>
      <p:pic>
        <p:nvPicPr>
          <p:cNvPr id="9219" name="Picture 3" descr="http://sankrym.ru/images/bronhialnaja-astma-u-detej-simptomy-lechenie-i_2_1.jpg"/>
          <p:cNvPicPr>
            <a:picLocks noChangeAspect="1" noChangeArrowheads="1"/>
          </p:cNvPicPr>
          <p:nvPr/>
        </p:nvPicPr>
        <p:blipFill>
          <a:blip r:embed="rId2"/>
          <a:srcRect/>
          <a:stretch>
            <a:fillRect/>
          </a:stretch>
        </p:blipFill>
        <p:spPr bwMode="auto">
          <a:xfrm>
            <a:off x="0" y="3357562"/>
            <a:ext cx="4643438" cy="3082536"/>
          </a:xfrm>
          <a:prstGeom prst="rect">
            <a:avLst/>
          </a:prstGeom>
          <a:ln>
            <a:noFill/>
          </a:ln>
          <a:effectLst>
            <a:softEdge rad="112500"/>
          </a:effectLst>
        </p:spPr>
      </p:pic>
      <p:pic>
        <p:nvPicPr>
          <p:cNvPr id="9221" name="Picture 5" descr="http://www.zdravosil.ru/uploads/posts/2013-09/zabolevaniyazabphpid24015&amp;actfull.gif"/>
          <p:cNvPicPr>
            <a:picLocks noChangeAspect="1" noChangeArrowheads="1"/>
          </p:cNvPicPr>
          <p:nvPr/>
        </p:nvPicPr>
        <p:blipFill>
          <a:blip r:embed="rId3"/>
          <a:srcRect/>
          <a:stretch>
            <a:fillRect/>
          </a:stretch>
        </p:blipFill>
        <p:spPr bwMode="auto">
          <a:xfrm>
            <a:off x="6000768" y="1"/>
            <a:ext cx="3143234" cy="200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222" name="Rectangle 6"/>
          <p:cNvSpPr>
            <a:spLocks noChangeArrowheads="1"/>
          </p:cNvSpPr>
          <p:nvPr/>
        </p:nvSpPr>
        <p:spPr bwMode="auto">
          <a:xfrm>
            <a:off x="4572000" y="3072348"/>
            <a:ext cx="4572000" cy="3785652"/>
          </a:xfrm>
          <a:prstGeom prst="rect">
            <a:avLst/>
          </a:prstGeom>
          <a:solidFill>
            <a:schemeClr val="bg1"/>
          </a:solid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sz="16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Осложнения бронхиальной астмы: </a:t>
            </a:r>
          </a:p>
          <a:p>
            <a:pPr fontAlgn="base">
              <a:spcBef>
                <a:spcPct val="0"/>
              </a:spcBef>
              <a:spcAft>
                <a:spcPct val="0"/>
              </a:spcAf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эмфизема легких, присоединение инфекционного бронхита, при длительном и тяжелом течении болезни – развитие так называемого «легочного сердца».</a:t>
            </a:r>
            <a:r>
              <a:rPr lang="ru-RU" sz="1600" dirty="0" smtClean="0"/>
              <a:t>  </a:t>
            </a:r>
            <a:r>
              <a:rPr lang="ru-RU" sz="1600" dirty="0" smtClean="0">
                <a:latin typeface="Arial" pitchFamily="34" charset="0"/>
                <a:cs typeface="Arial" pitchFamily="34" charset="0"/>
              </a:rPr>
              <a:t>Диагноз ставят на основании типичных приступов одышки затрудненным выдохом, тщательно собранного анамнеза, </a:t>
            </a:r>
            <a:r>
              <a:rPr lang="ru-RU" sz="1600" dirty="0" err="1" smtClean="0">
                <a:latin typeface="Arial" pitchFamily="34" charset="0"/>
                <a:cs typeface="Arial" pitchFamily="34" charset="0"/>
              </a:rPr>
              <a:t>аллергологического</a:t>
            </a:r>
            <a:r>
              <a:rPr lang="ru-RU" sz="1600" dirty="0" smtClean="0">
                <a:latin typeface="Arial" pitchFamily="34" charset="0"/>
                <a:cs typeface="Arial" pitchFamily="34" charset="0"/>
              </a:rPr>
              <a:t> обследования с проведением кожных и ингаляционных тестов, исследования крови и мокроты. Тщательный комплексный анализ клинических, рентгенологических и лабораторных данных позволяет исключить любые прочие патологии со сходным течением.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doctor.kz/news/017/691/astma.jpg"/>
          <p:cNvPicPr>
            <a:picLocks noChangeAspect="1" noChangeArrowheads="1"/>
          </p:cNvPicPr>
          <p:nvPr/>
        </p:nvPicPr>
        <p:blipFill>
          <a:blip r:embed="rId2"/>
          <a:srcRect/>
          <a:stretch>
            <a:fillRect/>
          </a:stretch>
        </p:blipFill>
        <p:spPr bwMode="auto">
          <a:xfrm>
            <a:off x="0" y="285728"/>
            <a:ext cx="9144000" cy="619712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eaclub.ru/images/heaclub/2016/03/efirnoe-maslo-rozmarina.jpg"/>
          <p:cNvPicPr>
            <a:picLocks noChangeAspect="1" noChangeArrowheads="1"/>
          </p:cNvPicPr>
          <p:nvPr/>
        </p:nvPicPr>
        <p:blipFill>
          <a:blip r:embed="rId2" cstate="print"/>
          <a:srcRect/>
          <a:stretch>
            <a:fillRect/>
          </a:stretch>
        </p:blipFill>
        <p:spPr bwMode="auto">
          <a:xfrm>
            <a:off x="5823830" y="1"/>
            <a:ext cx="3320170" cy="2214554"/>
          </a:xfrm>
          <a:prstGeom prst="ellipse">
            <a:avLst/>
          </a:prstGeom>
          <a:ln>
            <a:noFill/>
          </a:ln>
          <a:effectLst>
            <a:softEdge rad="112500"/>
          </a:effectLst>
        </p:spPr>
      </p:pic>
      <p:sp>
        <p:nvSpPr>
          <p:cNvPr id="8193" name="Rectangle 1"/>
          <p:cNvSpPr>
            <a:spLocks noChangeArrowheads="1"/>
          </p:cNvSpPr>
          <p:nvPr/>
        </p:nvSpPr>
        <p:spPr bwMode="auto">
          <a:xfrm>
            <a:off x="214282" y="142852"/>
            <a:ext cx="8715436"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Если во время приступа астмы просто понюхать аромат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двух капель эфирного масла это может избавить от спазма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дыхательных путей. Здесь подойдут масла лаванды,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бергамота, ладана или ромашки. </a:t>
            </a:r>
          </a:p>
          <a:p>
            <a:pPr marR="0" lvl="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Между приступами во избежание спазмов, а также для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предотвращения образования густой мокроты, из-за которой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возникает свистящее дыхание – втирать в грудь любое из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вышеперечисленных масел, предварительно разведя его. </a:t>
            </a:r>
          </a:p>
          <a:p>
            <a:pPr marR="0" lvl="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расслабления дыхательных путей и облегчения дыхания можно втирать в грудь эфирные масла, разведенные в растительном масле. </a:t>
            </a:r>
          </a:p>
          <a:p>
            <a:pPr marR="0" lvl="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Принимая между приступами астмы настой из смеси ромашки, очанки и лаванды, вы можете способствовать расслаблению дыхательных путей, укреплению слизистой оболочки, уменьшению воспаления и раздражения бронхов. </a:t>
            </a:r>
          </a:p>
          <a:p>
            <a:pPr marR="0" lvl="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Если речь идет о детской астме или если у больного образуется много густой мокроты, можно попробовать изменить диету, а именно: на некоторое время исключить все продуты, произведенные из коровьего молока, уменьшить употребление сладких булочек, пирогов и конфет и увеличить количество свежих овощей и фруктов. </a:t>
            </a:r>
          </a:p>
          <a:p>
            <a:pPr marR="0" lvl="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Регулярный массаж спины поможет снять мышечное напряжение и улучшить кровообращение. </a:t>
            </a:r>
          </a:p>
          <a:p>
            <a:pPr marR="0" lvl="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Накладывание горячих и холодных компрессов на верхнюю часть спины и грудь стимулирует кровообращение в легких и помогает отходу мокроты.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42844" y="5500702"/>
            <a:ext cx="8858312" cy="121444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42844" y="428604"/>
            <a:ext cx="8858312" cy="421484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600" u="sng" dirty="0" smtClean="0">
                <a:solidFill>
                  <a:srgbClr val="000099"/>
                </a:solidFill>
                <a:latin typeface="Arial" pitchFamily="34" charset="0"/>
                <a:ea typeface="Times New Roman" pitchFamily="18" charset="0"/>
                <a:cs typeface="Arial" pitchFamily="34" charset="0"/>
              </a:rPr>
              <a:t>Симптомы и клиническое течение</a:t>
            </a:r>
            <a:r>
              <a:rPr lang="ru-RU" sz="1600" dirty="0" smtClean="0">
                <a:solidFill>
                  <a:srgbClr val="000099"/>
                </a:solidFill>
                <a:latin typeface="Arial" pitchFamily="34" charset="0"/>
                <a:ea typeface="Times New Roman" pitchFamily="18" charset="0"/>
                <a:cs typeface="Arial" pitchFamily="34" charset="0"/>
              </a:rPr>
              <a:t>. </a:t>
            </a:r>
            <a:r>
              <a:rPr lang="ru-RU" sz="1600" dirty="0" smtClean="0">
                <a:solidFill>
                  <a:schemeClr val="tx1"/>
                </a:solidFill>
                <a:latin typeface="Arial" pitchFamily="34" charset="0"/>
                <a:ea typeface="Times New Roman" pitchFamily="18" charset="0"/>
                <a:cs typeface="Arial" pitchFamily="34" charset="0"/>
              </a:rPr>
              <a:t>Инкубационный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период продолжается от 12 до 48 часов. После этого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развитие болезни характеризуется острым началом, лихорадкой, интоксикацией и поражением дыхательного тракта. Грипп начинается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остро, с озноба и быстрого повышения температуры тела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(38-40°С). Отмечаются признаки общей интоксикации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(слабость, потливость, боль в мышцах, сильная головная </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боль, резь в глазах) и симптомы поражения дыхательных</a:t>
            </a: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путей (сухой кашель, </a:t>
            </a:r>
            <a:r>
              <a:rPr lang="ru-RU" sz="1600" dirty="0" err="1" smtClean="0">
                <a:solidFill>
                  <a:schemeClr val="tx1"/>
                </a:solidFill>
                <a:latin typeface="Arial" pitchFamily="34" charset="0"/>
                <a:ea typeface="Times New Roman" pitchFamily="18" charset="0"/>
                <a:cs typeface="Arial" pitchFamily="34" charset="0"/>
              </a:rPr>
              <a:t>першение</a:t>
            </a:r>
            <a:r>
              <a:rPr lang="ru-RU" sz="1600" dirty="0" smtClean="0">
                <a:solidFill>
                  <a:schemeClr val="tx1"/>
                </a:solidFill>
                <a:latin typeface="Arial" pitchFamily="34" charset="0"/>
                <a:ea typeface="Times New Roman" pitchFamily="18" charset="0"/>
                <a:cs typeface="Arial" pitchFamily="34" charset="0"/>
              </a:rPr>
              <a:t> в горле, </a:t>
            </a:r>
            <a:r>
              <a:rPr lang="ru-RU" sz="1600" dirty="0" err="1" smtClean="0">
                <a:solidFill>
                  <a:schemeClr val="tx1"/>
                </a:solidFill>
                <a:latin typeface="Arial" pitchFamily="34" charset="0"/>
                <a:ea typeface="Times New Roman" pitchFamily="18" charset="0"/>
                <a:cs typeface="Arial" pitchFamily="34" charset="0"/>
              </a:rPr>
              <a:t>саднение</a:t>
            </a:r>
            <a:r>
              <a:rPr lang="ru-RU" sz="1600" dirty="0" smtClean="0">
                <a:solidFill>
                  <a:schemeClr val="tx1"/>
                </a:solidFill>
                <a:latin typeface="Arial" pitchFamily="34" charset="0"/>
                <a:ea typeface="Times New Roman" pitchFamily="18" charset="0"/>
                <a:cs typeface="Arial" pitchFamily="34" charset="0"/>
              </a:rPr>
              <a:t> за грудиной, осиплость голоса).</a:t>
            </a:r>
            <a:endParaRPr lang="ru-RU" sz="1600" dirty="0" smtClean="0">
              <a:solidFill>
                <a:schemeClr val="tx1"/>
              </a:solidFill>
              <a:latin typeface="Arial" pitchFamily="34" charset="0"/>
              <a:cs typeface="Arial" pitchFamily="34" charset="0"/>
            </a:endParaRPr>
          </a:p>
          <a:p>
            <a:pPr lvl="0" algn="just" eaLnBrk="0" fontAlgn="base" hangingPunct="0">
              <a:spcBef>
                <a:spcPct val="0"/>
              </a:spcBef>
              <a:spcAft>
                <a:spcPct val="0"/>
              </a:spcAft>
            </a:pPr>
            <a:r>
              <a:rPr lang="ru-RU" sz="1600" dirty="0" smtClean="0">
                <a:solidFill>
                  <a:schemeClr val="tx1"/>
                </a:solidFill>
                <a:latin typeface="Arial" pitchFamily="34" charset="0"/>
                <a:ea typeface="Times New Roman" pitchFamily="18" charset="0"/>
                <a:cs typeface="Arial" pitchFamily="34" charset="0"/>
              </a:rPr>
              <a:t>Выявляется поражение верхних дыхательных путей в самых различных формах (ринит, фарингит, ларингит, трахеит). Особенно часто поражается трахея, тогда как ринит (насморк) иногда отсутствует. Характерны отек и своеобразная зернистость оболочки зева. Язык обложен, может быть кратковременное расстройство стула. Легкие формы гриппа (особенно в последние годы) могут протекать и без повышения температуры, что затрудняет диагностику и делает их весьма коварными. Вирус сохраняется в организме больного обычно в течение 3-5 дней от начала болезни, а при осложнении пневмонией – до 10-14 дней. </a:t>
            </a:r>
            <a:endParaRPr lang="ru-RU" sz="1600" dirty="0" smtClean="0">
              <a:solidFill>
                <a:schemeClr val="tx1"/>
              </a:solidFill>
              <a:latin typeface="Arial" pitchFamily="34" charset="0"/>
              <a:cs typeface="Arial" pitchFamily="34" charset="0"/>
            </a:endParaRPr>
          </a:p>
        </p:txBody>
      </p:sp>
      <p:pic>
        <p:nvPicPr>
          <p:cNvPr id="5122" name="Picture 2" descr="http://park72.ru/wp-content/uploads/2016/09/Russkih-med-personala-poprosi.jpg"/>
          <p:cNvPicPr>
            <a:picLocks noChangeAspect="1" noChangeArrowheads="1"/>
          </p:cNvPicPr>
          <p:nvPr/>
        </p:nvPicPr>
        <p:blipFill>
          <a:blip r:embed="rId2" cstate="print"/>
          <a:srcRect/>
          <a:stretch>
            <a:fillRect/>
          </a:stretch>
        </p:blipFill>
        <p:spPr bwMode="auto">
          <a:xfrm>
            <a:off x="5824762" y="0"/>
            <a:ext cx="3319237" cy="2214554"/>
          </a:xfrm>
          <a:prstGeom prst="rect">
            <a:avLst/>
          </a:prstGeom>
          <a:noFill/>
        </p:spPr>
      </p:pic>
      <p:sp>
        <p:nvSpPr>
          <p:cNvPr id="5125" name="Rectangle 5"/>
          <p:cNvSpPr>
            <a:spLocks noChangeArrowheads="1"/>
          </p:cNvSpPr>
          <p:nvPr/>
        </p:nvSpPr>
        <p:spPr bwMode="auto">
          <a:xfrm>
            <a:off x="142844" y="1"/>
            <a:ext cx="164307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Грипп</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p:txBody>
      </p:sp>
      <p:sp>
        <p:nvSpPr>
          <p:cNvPr id="7" name="Прямоугольник 6"/>
          <p:cNvSpPr/>
          <p:nvPr/>
        </p:nvSpPr>
        <p:spPr>
          <a:xfrm>
            <a:off x="142844" y="5534560"/>
            <a:ext cx="8786874" cy="1077218"/>
          </a:xfrm>
          <a:prstGeom prst="rect">
            <a:avLst/>
          </a:prstGeom>
        </p:spPr>
        <p:txBody>
          <a:bodyPr wrap="square">
            <a:spAutoFit/>
          </a:bodyPr>
          <a:lstStyle/>
          <a:p>
            <a:pPr lvl="0" algn="just" eaLnBrk="0" fontAlgn="base" hangingPunct="0">
              <a:spcBef>
                <a:spcPct val="0"/>
              </a:spcBef>
              <a:spcAft>
                <a:spcPct val="0"/>
              </a:spcAft>
            </a:pPr>
            <a:r>
              <a:rPr lang="ru-RU" sz="1600" b="1" u="sng" dirty="0" smtClean="0">
                <a:latin typeface="Arial" pitchFamily="34" charset="0"/>
                <a:ea typeface="Times New Roman" pitchFamily="18" charset="0"/>
                <a:cs typeface="Arial" pitchFamily="34" charset="0"/>
              </a:rPr>
              <a:t>Профилактика.</a:t>
            </a:r>
            <a:r>
              <a:rPr lang="ru-RU" sz="1600" b="1" dirty="0" smtClean="0">
                <a:latin typeface="Arial" pitchFamily="34" charset="0"/>
                <a:ea typeface="Times New Roman" pitchFamily="18" charset="0"/>
                <a:cs typeface="Arial" pitchFamily="34" charset="0"/>
              </a:rPr>
              <a:t> </a:t>
            </a:r>
            <a:r>
              <a:rPr lang="ru-RU" sz="1600" dirty="0" smtClean="0">
                <a:latin typeface="Arial" pitchFamily="34" charset="0"/>
                <a:ea typeface="Times New Roman" pitchFamily="18" charset="0"/>
                <a:cs typeface="Arial" pitchFamily="34" charset="0"/>
              </a:rPr>
              <a:t>Широко используется вакцинация. Для профилактики гриппа А можно использовать </a:t>
            </a:r>
            <a:r>
              <a:rPr lang="ru-RU" sz="1600" dirty="0" err="1" smtClean="0">
                <a:latin typeface="Arial" pitchFamily="34" charset="0"/>
                <a:ea typeface="Times New Roman" pitchFamily="18" charset="0"/>
                <a:cs typeface="Arial" pitchFamily="34" charset="0"/>
              </a:rPr>
              <a:t>ремантадин</a:t>
            </a:r>
            <a:r>
              <a:rPr lang="ru-RU" sz="1600" dirty="0" smtClean="0">
                <a:latin typeface="Arial" pitchFamily="34" charset="0"/>
                <a:ea typeface="Times New Roman" pitchFamily="18" charset="0"/>
                <a:cs typeface="Arial" pitchFamily="34" charset="0"/>
              </a:rPr>
              <a:t> (по 0,1 г/</a:t>
            </a:r>
            <a:r>
              <a:rPr lang="ru-RU" sz="1600" dirty="0" err="1" smtClean="0">
                <a:latin typeface="Arial" pitchFamily="34" charset="0"/>
                <a:ea typeface="Times New Roman" pitchFamily="18" charset="0"/>
                <a:cs typeface="Arial" pitchFamily="34" charset="0"/>
              </a:rPr>
              <a:t>сут</a:t>
            </a:r>
            <a:r>
              <a:rPr lang="ru-RU" sz="1600" dirty="0" smtClean="0">
                <a:latin typeface="Arial" pitchFamily="34" charset="0"/>
                <a:ea typeface="Times New Roman" pitchFamily="18" charset="0"/>
                <a:cs typeface="Arial" pitchFamily="34" charset="0"/>
              </a:rPr>
              <a:t>), который дают в течение всей эпидемической вспышки. Вирус гриппа быстро погибает при нагревании, высушивании и под влиянием различных дезинфицирующих агентов. </a:t>
            </a:r>
            <a:endParaRPr lang="ru-RU" sz="1600" dirty="0" smtClean="0">
              <a:latin typeface="Arial" pitchFamily="34" charset="0"/>
              <a:cs typeface="Arial" pitchFamily="34" charset="0"/>
            </a:endParaRPr>
          </a:p>
        </p:txBody>
      </p:sp>
      <p:sp>
        <p:nvSpPr>
          <p:cNvPr id="8" name="Прямоугольник 7"/>
          <p:cNvSpPr/>
          <p:nvPr/>
        </p:nvSpPr>
        <p:spPr>
          <a:xfrm>
            <a:off x="142844" y="4714884"/>
            <a:ext cx="8858312" cy="71438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ru-RU" sz="1400" b="1" u="sng" dirty="0" smtClean="0">
                <a:latin typeface="Arial" pitchFamily="34" charset="0"/>
                <a:ea typeface="Times New Roman" pitchFamily="18" charset="0"/>
                <a:cs typeface="Arial" pitchFamily="34" charset="0"/>
              </a:rPr>
              <a:t>Осложнения:</a:t>
            </a:r>
            <a:r>
              <a:rPr lang="ru-RU" sz="1400" b="1" dirty="0" smtClean="0">
                <a:latin typeface="Arial" pitchFamily="34" charset="0"/>
                <a:ea typeface="Times New Roman" pitchFamily="18" charset="0"/>
                <a:cs typeface="Arial" pitchFamily="34" charset="0"/>
              </a:rPr>
              <a:t> пневмония (до 10% всех больных и до 65% госпитализированных больных гриппом), фронтиты, гаймориты (воспаление придаточных пазух носа), отиты (воспаление среднего уха), токсическое повреждение миокарда. </a:t>
            </a:r>
            <a:endParaRPr lang="ru-RU" sz="1400" b="1" dirty="0" smtClean="0">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budotsdyut.ru/wp-content/uploads/2016/10/1.jpg"/>
          <p:cNvPicPr>
            <a:picLocks noChangeAspect="1" noChangeArrowheads="1"/>
          </p:cNvPicPr>
          <p:nvPr/>
        </p:nvPicPr>
        <p:blipFill>
          <a:blip r:embed="rId2" cstate="print"/>
          <a:srcRect/>
          <a:stretch>
            <a:fillRect/>
          </a:stretch>
        </p:blipFill>
        <p:spPr bwMode="auto">
          <a:xfrm>
            <a:off x="0" y="0"/>
            <a:ext cx="3929058" cy="1803377"/>
          </a:xfrm>
          <a:prstGeom prst="rect">
            <a:avLst/>
          </a:prstGeom>
          <a:noFill/>
        </p:spPr>
      </p:pic>
      <p:sp>
        <p:nvSpPr>
          <p:cNvPr id="4099" name="Rectangle 3"/>
          <p:cNvSpPr>
            <a:spLocks noChangeArrowheads="1"/>
          </p:cNvSpPr>
          <p:nvPr/>
        </p:nvSpPr>
        <p:spPr bwMode="auto">
          <a:xfrm>
            <a:off x="3929058" y="0"/>
            <a:ext cx="5072098" cy="1723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Острые респираторные заболевания</a:t>
            </a:r>
          </a:p>
          <a:p>
            <a:pPr marR="0" lvl="0" algn="just"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ОРВИ – широко распространены, характеризуются общей интоксикацией и преимущественным поражением дыхательных путей. Чаще болеют дети. Встречаются как в виде отдельных случаев, так и эпидемических вспышек.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142844" y="3643314"/>
            <a:ext cx="8786874" cy="192882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endParaRPr lang="ru-RU" sz="1600" dirty="0" smtClean="0">
              <a:solidFill>
                <a:schemeClr val="tx1"/>
              </a:solidFill>
              <a:latin typeface="Arial" pitchFamily="34" charset="0"/>
              <a:cs typeface="Arial" pitchFamily="34" charset="0"/>
            </a:endParaRPr>
          </a:p>
        </p:txBody>
      </p:sp>
      <p:sp>
        <p:nvSpPr>
          <p:cNvPr id="4100" name="Rectangle 4"/>
          <p:cNvSpPr>
            <a:spLocks noChangeArrowheads="1"/>
          </p:cNvSpPr>
          <p:nvPr/>
        </p:nvSpPr>
        <p:spPr bwMode="auto">
          <a:xfrm>
            <a:off x="214282" y="3714752"/>
            <a:ext cx="857256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0" u="sng" strike="noStrike" cap="none" normalizeH="0" baseline="0" dirty="0" smtClean="0">
                <a:ln>
                  <a:noFill/>
                </a:ln>
                <a:solidFill>
                  <a:srgbClr val="000099"/>
                </a:solidFill>
                <a:effectLst/>
                <a:latin typeface="Arial" pitchFamily="34" charset="0"/>
                <a:ea typeface="Times New Roman" pitchFamily="18" charset="0"/>
                <a:cs typeface="Arial" pitchFamily="34" charset="0"/>
              </a:rPr>
              <a:t>Симптомы и течение.</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Характерны умеренно выраженные симптомы общей интоксикации, преимущественное поражение верхних отделов дыхательных путей и доброкачественное течение. Некоторые возбудители, кроме поражения респираторного тракта, обусловливают возникновение других симптомов. Так, при некоторых вирусных инфекциях могут возникать симптомы поражения глаз (конъюнктивит). Длительность ОРЗ, не осложненных пневмонией, колеблется от 2-3 до 5-8 дней. При возникновении пневмонии заболевание может затянуться до 3-4 недель.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42844" y="5715016"/>
            <a:ext cx="8858312" cy="92869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01" name="Rectangle 5"/>
          <p:cNvSpPr>
            <a:spLocks noChangeArrowheads="1"/>
          </p:cNvSpPr>
          <p:nvPr/>
        </p:nvSpPr>
        <p:spPr bwMode="auto">
          <a:xfrm>
            <a:off x="214282" y="5786454"/>
            <a:ext cx="871543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Профилактика.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Изоляция больного от окружающих, выделение индивидуальной посуды, которую следует ошпаривать кипятком. Мероприятия такие же, как и при гриппе. Прогноз благоприятный.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2" name="Rectangle 6"/>
          <p:cNvSpPr>
            <a:spLocks noChangeArrowheads="1"/>
          </p:cNvSpPr>
          <p:nvPr/>
        </p:nvSpPr>
        <p:spPr bwMode="auto">
          <a:xfrm>
            <a:off x="142844" y="1928802"/>
            <a:ext cx="878687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1" i="0" u="sng" strike="noStrike" cap="none" normalizeH="0" baseline="0" dirty="0" smtClean="0">
                <a:ln>
                  <a:noFill/>
                </a:ln>
                <a:solidFill>
                  <a:srgbClr val="000099"/>
                </a:solidFill>
                <a:effectLst/>
                <a:latin typeface="Arial" pitchFamily="34" charset="0"/>
                <a:ea typeface="Times New Roman" pitchFamily="18" charset="0"/>
                <a:cs typeface="Arial" pitchFamily="34" charset="0"/>
              </a:rPr>
              <a:t>Этиология, патогенез.</a:t>
            </a:r>
            <a:r>
              <a:rPr kumimoji="0" lang="ru-RU" sz="1600" b="1" i="0"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Все ОРЗ характеризуются воздушно-капельным механизмом передачи инфекции. Могут быть вызваны большим (свыше 200) количеством различных видов болезнетворных микроорганизмов. В первую очередь это: 1) вирусы гриппа различных типов; 2) вирусы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парагриппа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 аденовирусы; 4)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реовирусы</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т.д. Особо следует отметить стрептококки, стафилококки и другие бактерии. Нередко участие в развитии болезни принимает одновременно и вирусная и бактериальная микрофлора.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cs631620.vk.me/v631620379/579f/HQ0DqbvxL4I.jpg"/>
          <p:cNvPicPr>
            <a:picLocks noChangeAspect="1" noChangeArrowheads="1"/>
          </p:cNvPicPr>
          <p:nvPr/>
        </p:nvPicPr>
        <p:blipFill>
          <a:blip r:embed="rId2"/>
          <a:srcRect/>
          <a:stretch>
            <a:fillRect/>
          </a:stretch>
        </p:blipFill>
        <p:spPr bwMode="auto">
          <a:xfrm>
            <a:off x="0" y="0"/>
            <a:ext cx="5286380" cy="3857628"/>
          </a:xfrm>
          <a:prstGeom prst="rect">
            <a:avLst/>
          </a:prstGeom>
          <a:noFill/>
        </p:spPr>
      </p:pic>
      <p:pic>
        <p:nvPicPr>
          <p:cNvPr id="2055" name="Picture 7" descr="http://anohraniteli.ru/upload/prod%201.jpg"/>
          <p:cNvPicPr>
            <a:picLocks noChangeAspect="1" noChangeArrowheads="1"/>
          </p:cNvPicPr>
          <p:nvPr/>
        </p:nvPicPr>
        <p:blipFill>
          <a:blip r:embed="rId3"/>
          <a:srcRect/>
          <a:stretch>
            <a:fillRect/>
          </a:stretch>
        </p:blipFill>
        <p:spPr bwMode="auto">
          <a:xfrm>
            <a:off x="5500694" y="0"/>
            <a:ext cx="3643305" cy="6858000"/>
          </a:xfrm>
          <a:prstGeom prst="rect">
            <a:avLst/>
          </a:prstGeom>
          <a:noFill/>
          <a:ln w="38100">
            <a:solidFill>
              <a:srgbClr val="FF0000"/>
            </a:solidFill>
          </a:ln>
        </p:spPr>
      </p:pic>
      <p:sp>
        <p:nvSpPr>
          <p:cNvPr id="2057" name="AutoShape 9" descr="http://mosk-mebel.ru/images1/57622c671292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9" name="AutoShape 11" descr="http://mosk-mebel.ru/images1/57622c671292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1" name="AutoShape 13" descr="http://mosk-mebel.ru/images1/57622c671292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3" name="AutoShape 15" descr="http://mosk-mebel.ru/images1/57622c671292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64" name="Picture 16" descr="C:\Users\ekaterina.gogina\Desktop\57622c671292f.png"/>
          <p:cNvPicPr>
            <a:picLocks noChangeAspect="1" noChangeArrowheads="1"/>
          </p:cNvPicPr>
          <p:nvPr/>
        </p:nvPicPr>
        <p:blipFill>
          <a:blip r:embed="rId4"/>
          <a:srcRect/>
          <a:stretch>
            <a:fillRect/>
          </a:stretch>
        </p:blipFill>
        <p:spPr bwMode="auto">
          <a:xfrm>
            <a:off x="785786" y="3929066"/>
            <a:ext cx="4000529" cy="2928934"/>
          </a:xfrm>
          <a:prstGeom prst="rect">
            <a:avLst/>
          </a:prstGeom>
          <a:noFill/>
          <a:ln w="28575">
            <a:solidFill>
              <a:srgbClr val="006600"/>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02438" y="0"/>
            <a:ext cx="2341562" cy="1593850"/>
          </a:xfrm>
          <a:prstGeom prst="rect">
            <a:avLst/>
          </a:prstGeom>
          <a:noFill/>
          <a:ln w="9525">
            <a:noFill/>
            <a:miter lim="800000"/>
            <a:headEnd/>
            <a:tailEnd/>
          </a:ln>
          <a:effectLst/>
        </p:spPr>
      </p:pic>
      <p:sp>
        <p:nvSpPr>
          <p:cNvPr id="1025" name="Rectangle 1"/>
          <p:cNvSpPr>
            <a:spLocks noChangeArrowheads="1"/>
          </p:cNvSpPr>
          <p:nvPr/>
        </p:nvSpPr>
        <p:spPr bwMode="auto">
          <a:xfrm>
            <a:off x="142844" y="0"/>
            <a:ext cx="878687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1" u="sng"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Картофель.</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В картофеле найдены разнообразные витамины. Кроме витамина С </a:t>
            </a:r>
          </a:p>
          <a:p>
            <a:pPr marR="0" lvl="0" algn="just"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(10-25 мг), он является важным источником витаминов В</a:t>
            </a:r>
            <a:r>
              <a:rPr kumimoji="0" lang="ru-RU" sz="1400" b="1" i="1" u="none" strike="noStrike" cap="none" normalizeH="0" baseline="-30000" dirty="0" smtClean="0">
                <a:ln>
                  <a:noFill/>
                </a:ln>
                <a:solidFill>
                  <a:schemeClr val="accent2">
                    <a:lumMod val="75000"/>
                  </a:schemeClr>
                </a:solidFill>
                <a:effectLst/>
                <a:latin typeface="Arial" pitchFamily="34" charset="0"/>
                <a:ea typeface="Times New Roman" pitchFamily="18" charset="0"/>
                <a:cs typeface="Arial" pitchFamily="34" charset="0"/>
              </a:rPr>
              <a:t>1</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В</a:t>
            </a:r>
            <a:r>
              <a:rPr kumimoji="0" lang="ru-RU" sz="1400" b="1" i="1" u="none" strike="noStrike" cap="none" normalizeH="0" baseline="-30000" dirty="0" smtClean="0">
                <a:ln>
                  <a:noFill/>
                </a:ln>
                <a:solidFill>
                  <a:schemeClr val="accent2">
                    <a:lumMod val="75000"/>
                  </a:schemeClr>
                </a:solidFill>
                <a:effectLst/>
                <a:latin typeface="Arial" pitchFamily="34" charset="0"/>
                <a:ea typeface="Times New Roman" pitchFamily="18" charset="0"/>
                <a:cs typeface="Arial" pitchFamily="34" charset="0"/>
              </a:rPr>
              <a:t>2</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В</a:t>
            </a:r>
            <a:r>
              <a:rPr kumimoji="0" lang="ru-RU" sz="1400" b="1" i="1" u="none" strike="noStrike" cap="none" normalizeH="0" baseline="-30000" dirty="0" smtClean="0">
                <a:ln>
                  <a:noFill/>
                </a:ln>
                <a:solidFill>
                  <a:schemeClr val="accent2">
                    <a:lumMod val="75000"/>
                  </a:schemeClr>
                </a:solidFill>
                <a:effectLst/>
                <a:latin typeface="Arial" pitchFamily="34" charset="0"/>
                <a:ea typeface="Times New Roman" pitchFamily="18" charset="0"/>
                <a:cs typeface="Arial" pitchFamily="34" charset="0"/>
              </a:rPr>
              <a:t>6</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В</a:t>
            </a:r>
            <a:r>
              <a:rPr kumimoji="0" lang="ru-RU" sz="1400" b="1" i="1" u="none" strike="noStrike" cap="none" normalizeH="0" baseline="-30000" dirty="0" smtClean="0">
                <a:ln>
                  <a:noFill/>
                </a:ln>
                <a:solidFill>
                  <a:schemeClr val="accent2">
                    <a:lumMod val="75000"/>
                  </a:schemeClr>
                </a:solidFill>
                <a:effectLst/>
                <a:latin typeface="Arial" pitchFamily="34" charset="0"/>
                <a:ea typeface="Times New Roman" pitchFamily="18" charset="0"/>
                <a:cs typeface="Arial" pitchFamily="34" charset="0"/>
              </a:rPr>
              <a:t>9</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РР, </a:t>
            </a:r>
            <a:r>
              <a:rPr kumimoji="0" lang="en-US"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D</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a:t>
            </a:r>
            <a:r>
              <a:rPr kumimoji="0" lang="en-US"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Y</a:t>
            </a:r>
            <a:r>
              <a:rPr lang="ru-RU" sz="1400" b="1" i="1" dirty="0" smtClean="0">
                <a:solidFill>
                  <a:schemeClr val="accent2">
                    <a:lumMod val="75000"/>
                  </a:schemeClr>
                </a:solidFill>
                <a:latin typeface="Arial" pitchFamily="34" charset="0"/>
                <a:ea typeface="Times New Roman" pitchFamily="18" charset="0"/>
                <a:cs typeface="Arial" pitchFamily="34" charset="0"/>
              </a:rPr>
              <a:t>.</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a:t>
            </a:r>
            <a:endParaRPr kumimoji="0" lang="ru-RU" sz="1400" b="1" i="1" u="none" strike="noStrike" cap="none" normalizeH="0" baseline="0" dirty="0" smtClean="0">
              <a:ln>
                <a:noFill/>
              </a:ln>
              <a:solidFill>
                <a:schemeClr val="accent2">
                  <a:lumMod val="75000"/>
                </a:schemeClr>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Картофель издавна считался полезным при язве желудка и двенадцатиперстной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кишки, при гастритах с повышенной кислотностью. При обострении этих болезней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хорошо помогает картофельный сок – от 50 до 150 г. 2 раза в день до еды.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Картофель в вареном, а особенно в печеном виде врачи рекомендуют больным</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патологией, в том числе и страдающим гипертонической болезнью. </a:t>
            </a:r>
            <a:endParaRPr kumimoji="0" lang="ru-RU" sz="14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воспаленных веках или солнечных ожогах хороши компрессы из тертого картофеля: они оказывают противовоспалительное действие.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А если у вас покраснели руки, кожа на них шелушится (что часто встречается у тех, кто работает на открытом воздухе), примите к сведению такой рецепт: </a:t>
            </a: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свежесваренный</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картофель разотрите с горячим молоком до кашицеобразного состояния и оберните ими руки. Снимайте компресс, когда картофель остынет.  Сделайте несколько процедур. </a:t>
            </a:r>
            <a:endParaRPr kumimoji="0" lang="ru-RU" sz="1400" b="0" i="0" u="none" strike="noStrike" cap="none" normalizeH="0" baseline="0" dirty="0" smtClean="0">
              <a:ln>
                <a:noFill/>
              </a:ln>
              <a:solidFill>
                <a:srgbClr val="000099"/>
              </a:solidFill>
              <a:effectLst/>
              <a:latin typeface="Arial" pitchFamily="34" charset="0"/>
              <a:cs typeface="Arial" pitchFamily="34" charset="0"/>
            </a:endParaRPr>
          </a:p>
        </p:txBody>
      </p:sp>
      <p:sp>
        <p:nvSpPr>
          <p:cNvPr id="6" name="Rectangle 1"/>
          <p:cNvSpPr>
            <a:spLocks noChangeArrowheads="1"/>
          </p:cNvSpPr>
          <p:nvPr/>
        </p:nvSpPr>
        <p:spPr bwMode="auto">
          <a:xfrm>
            <a:off x="214282" y="2786058"/>
            <a:ext cx="8715436"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1" u="sng"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Кукуруза</a:t>
            </a:r>
            <a:r>
              <a:rPr kumimoji="0" lang="ru-RU" sz="1400" b="1" i="1"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 издавна один из почитаемых пищевых продуктов питания.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Лекарственным же  сырьем  являются ее рыльца, которые собирают в период молочно-восковой спелости початков, обычно в конце августа – начале сентября. Рыльца обрываются или, лучше, срезаются с початков, сушатся непосредственно после сбора, чтобы не почернели в тени. Готовое сырье не должно содержать примесей, измельченных частей растений. Рыльца содержат большое количество витамина К, поэтому при их лечебном использовании наблюдается увеличение содержания в крови протромбина, отвечающего за процессы свертывания крови (они ее  ускоряют).</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При воспалении желчного пузыря (холецистит) рыльца используются в качестве хорошего желчегонного средства, для чего: 20г измельченного сырья засыпать  в воду комнатной температуры (0,5л) в эмалированной кастрюле и на слабом огне довести до кипения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(при закрытой крышке), кипятить 20-30 минут. Охладить и процедить.</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Принимать по 40-50 мл через каждые 3-4  часа длительное время. </a:t>
            </a:r>
            <a:endParaRPr kumimoji="0" lang="ru-RU" sz="9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 целью дробления желчных камней 1 столовую ложку сырья залить</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стаканом  кипятка, настоять 1 час, процедить. Принимать по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столовой ложке каждые 3  часа.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При  циститах и частых позывах к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мочеиспусканию следует выпить натощак чашку чая из рыльцев,</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стебельков черешни или вишни.</a:t>
            </a:r>
            <a:endParaRPr kumimoji="0" lang="ru-RU" sz="1800" b="0" i="0" u="none" strike="noStrike" cap="none" normalizeH="0" baseline="0" dirty="0" smtClean="0">
              <a:ln>
                <a:noFill/>
              </a:ln>
              <a:solidFill>
                <a:srgbClr val="000099"/>
              </a:solidFill>
              <a:effectLst/>
              <a:latin typeface="Arial" pitchFamily="34" charset="0"/>
              <a:cs typeface="Arial" pitchFamily="34" charset="0"/>
            </a:endParaRPr>
          </a:p>
        </p:txBody>
      </p:sp>
      <p:cxnSp>
        <p:nvCxnSpPr>
          <p:cNvPr id="8" name="Прямая соединительная линия 7"/>
          <p:cNvCxnSpPr/>
          <p:nvPr/>
        </p:nvCxnSpPr>
        <p:spPr>
          <a:xfrm>
            <a:off x="214282" y="2784470"/>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9" name="Picture 6" descr="http://d1ty7ztsrzvxsv.cloudfront.net/images/static/products/9bb9bc6b-8ca2-4985-bf2f-f0bdc9bde2b8.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59091" y="4714884"/>
            <a:ext cx="3084909" cy="214311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http://dnpr.com.ua/sites/default/files/u5/ogurec.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254764" y="0"/>
            <a:ext cx="2889236" cy="2000240"/>
          </a:xfrm>
          <a:prstGeom prst="rect">
            <a:avLst/>
          </a:prstGeom>
          <a:noFill/>
        </p:spPr>
      </p:pic>
      <p:sp>
        <p:nvSpPr>
          <p:cNvPr id="75778" name="Rectangle 2"/>
          <p:cNvSpPr>
            <a:spLocks noChangeArrowheads="1"/>
          </p:cNvSpPr>
          <p:nvPr/>
        </p:nvSpPr>
        <p:spPr bwMode="auto">
          <a:xfrm>
            <a:off x="142844" y="0"/>
            <a:ext cx="8858312"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1" strike="noStrike" cap="none" normalizeH="0" baseline="0" dirty="0" smtClean="0">
                <a:ln>
                  <a:noFill/>
                </a:ln>
                <a:solidFill>
                  <a:srgbClr val="C00000"/>
                </a:solidFill>
                <a:effectLst/>
                <a:latin typeface="Arial" pitchFamily="34" charset="0"/>
                <a:ea typeface="Times New Roman" pitchFamily="18" charset="0"/>
                <a:cs typeface="Arial" pitchFamily="34" charset="0"/>
              </a:rPr>
              <a:t>Огурец посевной.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России издавна употребляли огуречный сок как слабительное при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запорах (для чего использовали перезрелые огурцы), как мочегонное,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противокашлевое при туберкулезе легких. Наружно применяют огурцы при ожогах.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Отвар, приготовленный из плодов и семян, полезен при желтухе и других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болезнях печени.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 огурце ученые нашли фермент, близкий по своему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составу к инсулину, что делает продукт  ценным диетическим средством.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Наличие в огурцах йода делает их полезными для  более полноценной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работы щитовидной  железы.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А  содержащийся в этом овоще калий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оказывает положительное влияние на функцию </a:t>
            </a: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системы. </a:t>
            </a:r>
            <a:endParaRPr kumimoji="0" lang="ru-RU" sz="9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Содержащиеся в огурцах биологически активные вещества способствуют нормализации кровяного давления.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Они оказывают и мочегонный эффект.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Пектиновые вещества плода, а также клетчатка усиливают перистальтику кишечника, улучшая тем самым работу органов пищеварения. Они же способствуют выведению из организма избытка солей, тормозят гнилостные процессы в кишечнике.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5782" name="Picture 6" descr="http://detskiychas.ru/wp-content/uploads/2014/02/kapusta_stihi.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3286124"/>
            <a:ext cx="2071670" cy="1850692"/>
          </a:xfrm>
          <a:prstGeom prst="rect">
            <a:avLst/>
          </a:prstGeom>
          <a:noFill/>
        </p:spPr>
      </p:pic>
      <p:cxnSp>
        <p:nvCxnSpPr>
          <p:cNvPr id="7" name="Прямая соединительная линия 6"/>
          <p:cNvCxnSpPr/>
          <p:nvPr/>
        </p:nvCxnSpPr>
        <p:spPr>
          <a:xfrm>
            <a:off x="214282" y="3071810"/>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75783" name="Rectangle 7"/>
          <p:cNvSpPr>
            <a:spLocks noChangeArrowheads="1"/>
          </p:cNvSpPr>
          <p:nvPr/>
        </p:nvSpPr>
        <p:spPr bwMode="auto">
          <a:xfrm>
            <a:off x="285688" y="3286124"/>
            <a:ext cx="885831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0" i="0"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1" i="1"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Капуста белокочанная</a:t>
            </a:r>
            <a:r>
              <a:rPr kumimoji="0" lang="ru-RU" sz="1400" b="1" i="1"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здавна используется в народной медицине как  хорошее</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лечебное средство.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 современной медицине для  лечения язвенной болезни</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желудка и двенадцатиперстной кишки врачи рекомендуют пить</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свежеприготовленный сок: он оказывает стимулирующее действие на процесс</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заживления поврежденной слизистой оболочки.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 домашних условиях получить сок из  капусты не составляет труда. Надо просто</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отжать измельченные листья. Пьют сок по ½ стакана в теплом виде до еды. Хранить</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сок в  холодильнике не более двух дней. </a:t>
            </a:r>
            <a:endParaRPr kumimoji="0" lang="ru-RU" sz="9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Содержащийся в  капусте витамин У оказывает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противоязвенный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эффект. Капустный сок при  язвенной болезни  желудка и двенадцатиперстной кишки следует принимать в течение 3-4 недель по ½ стакана 3 раза в  день. Хранить лекарство следует при температуре не  выше +2</a:t>
            </a:r>
            <a:r>
              <a:rPr kumimoji="0" lang="ru-RU" sz="1400" b="0" i="0" u="none" strike="noStrike" cap="none" normalizeH="0" baseline="0" dirty="0" smtClean="0">
                <a:ln>
                  <a:noFill/>
                </a:ln>
                <a:solidFill>
                  <a:schemeClr val="tx1"/>
                </a:solidFill>
                <a:effectLst/>
                <a:latin typeface="Lucida Sans Unicode" pitchFamily="34" charset="0"/>
                <a:ea typeface="Times New Roman" pitchFamily="18" charset="0"/>
                <a:cs typeface="Lucida Sans Unicode"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 и не более суток.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Капуста квашеная или сырая является отличным профилактическим средством для предотвращения хронической диспепсии.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Хорошее действие оказывает капустный сок при катарах верхних дыхательных путей и при воспалительных процессах глотки.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vselhoz.ru/images/growing/tomat/tomatobiz3.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6762733" y="0"/>
            <a:ext cx="2381267" cy="1785950"/>
          </a:xfrm>
          <a:prstGeom prst="rect">
            <a:avLst/>
          </a:prstGeom>
          <a:noFill/>
        </p:spPr>
      </p:pic>
      <p:pic>
        <p:nvPicPr>
          <p:cNvPr id="79876" name="Picture 4" descr="http://zakarpatproduct.com/sites/default/files/product/burak1.png?1403680929"/>
          <p:cNvPicPr>
            <a:picLocks noChangeAspect="1" noChangeArrowheads="1"/>
          </p:cNvPicPr>
          <p:nvPr/>
        </p:nvPicPr>
        <p:blipFill>
          <a:blip r:embed="rId3"/>
          <a:srcRect/>
          <a:stretch>
            <a:fillRect/>
          </a:stretch>
        </p:blipFill>
        <p:spPr bwMode="auto">
          <a:xfrm>
            <a:off x="-142908" y="4643446"/>
            <a:ext cx="2381250" cy="2381250"/>
          </a:xfrm>
          <a:prstGeom prst="rect">
            <a:avLst/>
          </a:prstGeom>
          <a:noFill/>
        </p:spPr>
      </p:pic>
      <p:sp>
        <p:nvSpPr>
          <p:cNvPr id="79877" name="Rectangle 5"/>
          <p:cNvSpPr>
            <a:spLocks noChangeArrowheads="1"/>
          </p:cNvSpPr>
          <p:nvPr/>
        </p:nvSpPr>
        <p:spPr bwMode="auto">
          <a:xfrm>
            <a:off x="142844" y="35834"/>
            <a:ext cx="8858312"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1" strike="noStrike" cap="none" normalizeH="0" baseline="0" dirty="0" smtClean="0">
                <a:ln>
                  <a:noFill/>
                </a:ln>
                <a:solidFill>
                  <a:srgbClr val="C00000"/>
                </a:solidFill>
                <a:effectLst/>
                <a:latin typeface="Arial" pitchFamily="34" charset="0"/>
                <a:ea typeface="Times New Roman" pitchFamily="18" charset="0"/>
                <a:cs typeface="Arial" pitchFamily="34" charset="0"/>
              </a:rPr>
              <a:t>Помидор (томат).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Пищевая и целебная  ценность помидоров определяется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наличием в них органических кислот, а также и наличием витаминов В, Р, группы В,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каротина (провитамина А). По содержанию каротина 200 г помидора соответствуют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100 г моркови. Много в помидорах и различных макро- и микроэлементов, таких,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например, как калий. Содержащиеся в томатах питательные вещества делают их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весьма ценным продуктом лечебного питания. Кстати, при консервировании плодов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они сохраняют в достаточном количестве витамин С.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Они с успехом могут быть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рекомендованы больным с различными видами нарушения обмена веществ,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 заболеваниями </a:t>
            </a: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системы и желудочно-кишечного тракта. </a:t>
            </a:r>
            <a:endParaRPr kumimoji="0" lang="ru-RU" sz="9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Наличие в помидорах большого количества клетчатки благоприятно влияет на жизнедеятельность полезных кишечных бактерий,  способствует выведению из организма излишков холестерина.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Врачи рекомендуют употреблять в пищу помидоры при подагре, малокровии, сердечной недостаточности. Их используют диетологи при  лечении болезней почек. </a:t>
            </a:r>
            <a:endParaRPr kumimoji="0" lang="ru-RU" sz="1800" b="0" i="0" u="none" strike="noStrike" cap="none" normalizeH="0" baseline="0" dirty="0" smtClean="0">
              <a:ln>
                <a:noFill/>
              </a:ln>
              <a:solidFill>
                <a:srgbClr val="000099"/>
              </a:solidFill>
              <a:effectLst/>
              <a:latin typeface="Arial" pitchFamily="34" charset="0"/>
              <a:cs typeface="Arial" pitchFamily="34" charset="0"/>
            </a:endParaRPr>
          </a:p>
        </p:txBody>
      </p:sp>
      <p:cxnSp>
        <p:nvCxnSpPr>
          <p:cNvPr id="5" name="Прямая соединительная линия 4"/>
          <p:cNvCxnSpPr/>
          <p:nvPr/>
        </p:nvCxnSpPr>
        <p:spPr>
          <a:xfrm>
            <a:off x="214282" y="3000372"/>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79878" name="Rectangle 6"/>
          <p:cNvSpPr>
            <a:spLocks noChangeArrowheads="1"/>
          </p:cNvSpPr>
          <p:nvPr/>
        </p:nvSpPr>
        <p:spPr bwMode="auto">
          <a:xfrm>
            <a:off x="142844" y="3103126"/>
            <a:ext cx="8858312"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336550" algn="l"/>
              </a:tabLst>
            </a:pPr>
            <a:r>
              <a:rPr kumimoji="0" lang="ru-RU" sz="1400" b="1" i="1"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Свекла красная</a:t>
            </a:r>
            <a:r>
              <a:rPr kumimoji="0" lang="ru-RU" sz="1400" b="1" i="1"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Корнеплод свеклы содержит 130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мг%</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калия, 40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мг%</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кальция и в меньшем количестве другие макро- и микроэлементы, а также и витамины (С,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РР, и ряд других). В отличие от других овощей свекла богата такими ценными целебными веществами, как бетаин и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бетанин</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Эти алкалоиды укрепляют стенки кровеносных сосудов, улучшают усвоение организмом пищевых белков,  улучшают жировой обмен, снижают содержание холестерина в крови, стимулирует функцию почек. </a:t>
            </a:r>
          </a:p>
          <a:p>
            <a:pPr marR="0" lvl="0" algn="just" defTabSz="914400" rtl="0" eaLnBrk="1" fontAlgn="base" latinLnBrk="0" hangingPunct="1">
              <a:lnSpc>
                <a:spcPct val="100000"/>
              </a:lnSpc>
              <a:spcBef>
                <a:spcPct val="0"/>
              </a:spcBef>
              <a:spcAft>
                <a:spcPct val="0"/>
              </a:spcAft>
              <a:buClrTx/>
              <a:buSzTx/>
              <a:buFontTx/>
              <a:buNone/>
              <a:tabLst>
                <a:tab pos="336550" algn="l"/>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Сок </a:t>
            </a:r>
            <a:r>
              <a:rPr kumimoji="0" lang="ru-RU" sz="14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свеженатёртых</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корнеплодов применяется при лечении заболеваний легких (пневмония, плевриты), а смешанный пополам с медом – при лечении гипертонической болезни.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Вареная свекла и отвар ее</a:t>
            </a:r>
          </a:p>
          <a:p>
            <a:pPr marR="0" lvl="0" algn="just" defTabSz="914400" rtl="0" eaLnBrk="1" fontAlgn="base" latinLnBrk="0" hangingPunct="1">
              <a:lnSpc>
                <a:spcPct val="100000"/>
              </a:lnSpc>
              <a:spcBef>
                <a:spcPct val="0"/>
              </a:spcBef>
              <a:spcAft>
                <a:spcPct val="0"/>
              </a:spcAft>
              <a:buClrTx/>
              <a:buSzTx/>
              <a:buFontTx/>
              <a:buNone/>
              <a:tabLst>
                <a:tab pos="336550" algn="l"/>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обладают слабительным и мочегонным эффектом.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Сырая и квашеная свекла издавна</a:t>
            </a:r>
          </a:p>
          <a:p>
            <a:pPr marR="0" lvl="0" algn="just" defTabSz="914400" rtl="0" eaLnBrk="1" fontAlgn="base" latinLnBrk="0" hangingPunct="1">
              <a:lnSpc>
                <a:spcPct val="100000"/>
              </a:lnSpc>
              <a:spcBef>
                <a:spcPct val="0"/>
              </a:spcBef>
              <a:spcAft>
                <a:spcPct val="0"/>
              </a:spcAft>
              <a:buClrTx/>
              <a:buSzTx/>
              <a:buFontTx/>
              <a:buNone/>
              <a:tabLst>
                <a:tab pos="336550" algn="l"/>
              </a:tabLst>
            </a:pP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считалась хорошим средством для лечения гиповитаминоза С, и особенно цинги. </a:t>
            </a:r>
            <a:endParaRPr kumimoji="0" lang="ru-RU" sz="9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tabLst>
                <a:tab pos="3365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при ишемической болезни сердца и гипертонической болезни, а также как</a:t>
            </a:r>
          </a:p>
          <a:p>
            <a:pPr marR="0" lvl="0" algn="just" defTabSz="914400" rtl="0" eaLnBrk="0" fontAlgn="base" latinLnBrk="0" hangingPunct="0">
              <a:lnSpc>
                <a:spcPct val="100000"/>
              </a:lnSpc>
              <a:spcBef>
                <a:spcPct val="0"/>
              </a:spcBef>
              <a:spcAft>
                <a:spcPct val="0"/>
              </a:spcAft>
              <a:buClrTx/>
              <a:buSzTx/>
              <a:tabLst>
                <a:tab pos="336550" algn="l"/>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успокаивающее  и слабительное средство употреблять сок свеклы с медом;</a:t>
            </a:r>
          </a:p>
          <a:p>
            <a:pPr marR="0" lvl="0" algn="just" defTabSz="914400" rtl="0" eaLnBrk="0" fontAlgn="base" latinLnBrk="0" hangingPunct="0">
              <a:lnSpc>
                <a:spcPct val="100000"/>
              </a:lnSpc>
              <a:spcBef>
                <a:spcPct val="0"/>
              </a:spcBef>
              <a:spcAft>
                <a:spcPct val="0"/>
              </a:spcAft>
              <a:buClrTx/>
              <a:buSzTx/>
              <a:tabLst>
                <a:tab pos="336550" algn="l"/>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при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ожирении, особенно при сочетании его с запорами,  полезно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утром</a:t>
            </a:r>
          </a:p>
          <a:p>
            <a:pPr marR="0" lvl="0" algn="just" defTabSz="914400" rtl="0" eaLnBrk="0" fontAlgn="base" latinLnBrk="0" hangingPunct="0">
              <a:lnSpc>
                <a:spcPct val="100000"/>
              </a:lnSpc>
              <a:spcBef>
                <a:spcPct val="0"/>
              </a:spcBef>
              <a:spcAft>
                <a:spcPct val="0"/>
              </a:spcAft>
              <a:buClrTx/>
              <a:buSzTx/>
              <a:tabLst>
                <a:tab pos="336550" algn="l"/>
              </a:tabLst>
            </a:pPr>
            <a:r>
              <a:rPr lang="ru-RU" sz="1400" dirty="0" smtClean="0">
                <a:solidFill>
                  <a:srgbClr val="000099"/>
                </a:solidFill>
                <a:latin typeface="Arial" pitchFamily="34" charset="0"/>
                <a:ea typeface="Times New Roman" pitchFamily="18" charset="0"/>
                <a:cs typeface="Arial" pitchFamily="34" charset="0"/>
              </a:rPr>
              <a:t> </a:t>
            </a: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натощак</a:t>
            </a:r>
            <a:r>
              <a:rPr lang="ru-RU" sz="1400" dirty="0" smtClean="0">
                <a:solidFill>
                  <a:srgbClr val="000099"/>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есть вареную свеклу.</a:t>
            </a:r>
            <a:endParaRPr kumimoji="0" lang="ru-RU" sz="900"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aja-dacha.ru/wp-content/uploads/2014/11/img2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483361" y="0"/>
            <a:ext cx="2660639" cy="1995479"/>
          </a:xfrm>
          <a:prstGeom prst="rect">
            <a:avLst/>
          </a:prstGeom>
          <a:noFill/>
        </p:spPr>
      </p:pic>
      <p:pic>
        <p:nvPicPr>
          <p:cNvPr id="19460" name="Picture 4" descr="http://book-science.ru/artimage/p2153.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2285992"/>
            <a:ext cx="2857488" cy="1941702"/>
          </a:xfrm>
          <a:prstGeom prst="rect">
            <a:avLst/>
          </a:prstGeom>
          <a:noFill/>
        </p:spPr>
      </p:pic>
      <p:sp>
        <p:nvSpPr>
          <p:cNvPr id="19461" name="Rectangle 5"/>
          <p:cNvSpPr>
            <a:spLocks noChangeArrowheads="1"/>
          </p:cNvSpPr>
          <p:nvPr/>
        </p:nvSpPr>
        <p:spPr bwMode="auto">
          <a:xfrm>
            <a:off x="142844" y="142852"/>
            <a:ext cx="885831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Морковь</a:t>
            </a:r>
            <a:r>
              <a:rPr kumimoji="0" lang="ru-RU" sz="1400" b="0" i="0"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содержит до 7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мг%</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каротина, витамины группы В, РР, К, С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(последнего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моркови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около 10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мг%</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Большое количество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провитамина А придает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моркови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особую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ценность. В организме этого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провитамин под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воздействием фермента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печени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переходит в витамин 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Который</a:t>
            </a:r>
            <a:r>
              <a:rPr kumimoji="0" lang="ru-RU"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необходим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организму для нормального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протекания обмена веществ</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улучшения зрения, умственного и физического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развития</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Морковь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активизирует внутриклеточные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окислительно</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восстановительные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процессы, регулирует обмен углеводов, улучшает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пищеварение</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повышает лактацию у кормящих матерей. Морковный сок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всегда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считался полезным для лечения малокровия.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 name="Прямая соединительная линия 4"/>
          <p:cNvCxnSpPr/>
          <p:nvPr/>
        </p:nvCxnSpPr>
        <p:spPr>
          <a:xfrm>
            <a:off x="142844" y="2214554"/>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2786050" y="2285992"/>
            <a:ext cx="6215106" cy="1384995"/>
          </a:xfrm>
          <a:prstGeom prst="rect">
            <a:avLst/>
          </a:prstGeom>
        </p:spPr>
        <p:txBody>
          <a:bodyPr wrap="square">
            <a:spAutoFit/>
          </a:bodyPr>
          <a:lstStyle/>
          <a:p>
            <a:pPr lvl="0" algn="just" eaLnBrk="0" fontAlgn="base" hangingPunct="0">
              <a:spcBef>
                <a:spcPct val="0"/>
              </a:spcBef>
              <a:spcAft>
                <a:spcPct val="0"/>
              </a:spcAft>
            </a:pPr>
            <a:r>
              <a:rPr lang="ru-RU" sz="1400" b="1" u="sng" dirty="0" smtClean="0">
                <a:solidFill>
                  <a:srgbClr val="C00000"/>
                </a:solidFill>
                <a:latin typeface="Arial" pitchFamily="34" charset="0"/>
                <a:ea typeface="Times New Roman" pitchFamily="18" charset="0"/>
                <a:cs typeface="Arial" pitchFamily="34" charset="0"/>
              </a:rPr>
              <a:t>Перец болгарский (сладкий)</a:t>
            </a:r>
            <a:endParaRPr lang="ru-RU" sz="1400" b="1" u="sng" dirty="0" smtClean="0">
              <a:solidFill>
                <a:srgbClr val="C00000"/>
              </a:solidFill>
              <a:latin typeface="Arial" pitchFamily="34" charset="0"/>
              <a:cs typeface="Arial" pitchFamily="34" charset="0"/>
            </a:endParaRPr>
          </a:p>
          <a:p>
            <a:pPr lvl="0" algn="just" eaLnBrk="0" fontAlgn="base" hangingPunct="0">
              <a:spcBef>
                <a:spcPct val="0"/>
              </a:spcBef>
              <a:spcAft>
                <a:spcPct val="0"/>
              </a:spcAft>
            </a:pPr>
            <a:r>
              <a:rPr lang="ru-RU" sz="1400" dirty="0" smtClean="0">
                <a:latin typeface="Arial" pitchFamily="34" charset="0"/>
                <a:ea typeface="Times New Roman" pitchFamily="18" charset="0"/>
                <a:cs typeface="Arial" pitchFamily="34" charset="0"/>
              </a:rPr>
              <a:t>Сок перца зеленого изобилует кремнием. Этот плод способствует росту и развитию костного скелета, зубов, ногтей. От образования газов в  кишечнике, а также при коликах, спазмах в желудке, кишечнике рекомендуется  употреблять по 50мл сока ежедневно. Ну, и как каждый овощ, перец богат витаминами, макро- и микроэлементами.  </a:t>
            </a:r>
            <a:endParaRPr lang="ru-RU" sz="1400" dirty="0" smtClean="0">
              <a:latin typeface="Arial" pitchFamily="34" charset="0"/>
              <a:cs typeface="Arial" pitchFamily="34" charset="0"/>
            </a:endParaRPr>
          </a:p>
        </p:txBody>
      </p:sp>
      <p:cxnSp>
        <p:nvCxnSpPr>
          <p:cNvPr id="7" name="Прямая соединительная линия 6"/>
          <p:cNvCxnSpPr/>
          <p:nvPr/>
        </p:nvCxnSpPr>
        <p:spPr>
          <a:xfrm>
            <a:off x="142844" y="4429132"/>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8" name="Picture 2" descr="http://topkin.ru/wp-content/uploads/2016/10/5189.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57950" y="4786322"/>
            <a:ext cx="2786050" cy="1858056"/>
          </a:xfrm>
          <a:prstGeom prst="rect">
            <a:avLst/>
          </a:prstGeom>
          <a:noFill/>
        </p:spPr>
      </p:pic>
      <p:sp>
        <p:nvSpPr>
          <p:cNvPr id="9" name="Rectangle 5"/>
          <p:cNvSpPr>
            <a:spLocks noChangeArrowheads="1"/>
          </p:cNvSpPr>
          <p:nvPr/>
        </p:nvSpPr>
        <p:spPr bwMode="auto">
          <a:xfrm>
            <a:off x="142844" y="4643446"/>
            <a:ext cx="885831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Лук</a:t>
            </a:r>
            <a:r>
              <a:rPr kumimoji="0" lang="ru-RU" sz="1400" b="0" i="0"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содержит </a:t>
            </a:r>
            <a:r>
              <a:rPr lang="ru-RU" sz="1400" dirty="0" smtClean="0">
                <a:latin typeface="Arial" pitchFamily="34" charset="0"/>
                <a:ea typeface="Times New Roman" pitchFamily="18" charset="0"/>
                <a:cs typeface="Arial" pitchFamily="34" charset="0"/>
              </a:rPr>
              <a:t>провитамин 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витамины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РР, С. Лук богат эфирными </a:t>
            </a:r>
          </a:p>
          <a:p>
            <a:pPr lvl="0" algn="just" fontAlgn="base">
              <a:spcBef>
                <a:spcPct val="0"/>
              </a:spcBef>
              <a:spcAft>
                <a:spcPct val="0"/>
              </a:spcAf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маслами, серой. Много в нем и фитонцидов, в связи с чем его используют </a:t>
            </a:r>
          </a:p>
          <a:p>
            <a:pPr lvl="0" algn="just" fontAlgn="base">
              <a:spcBef>
                <a:spcPct val="0"/>
              </a:spcBef>
              <a:spcAft>
                <a:spcPct val="0"/>
              </a:spcAf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издавна при лечении гриппа (с этой целью вдыхают летучие вещества со </a:t>
            </a:r>
          </a:p>
          <a:p>
            <a:pPr lvl="0" algn="just" fontAlgn="base">
              <a:spcBef>
                <a:spcPct val="0"/>
              </a:spcBef>
              <a:spcAft>
                <a:spcPct val="0"/>
              </a:spcAf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свежего разреза репчатого лука в течение 2-3 минут несколько раз в день).</a:t>
            </a:r>
          </a:p>
          <a:p>
            <a:pPr lvl="0" algn="just" fontAlgn="base">
              <a:spcBef>
                <a:spcPct val="0"/>
              </a:spcBef>
              <a:spcAft>
                <a:spcPct val="0"/>
              </a:spcAf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Вдыхаемый нарезанными  кусочками лук приносит облегчение при слабости</a:t>
            </a:r>
          </a:p>
          <a:p>
            <a:pPr lvl="0" algn="just" fontAlgn="base">
              <a:spcBef>
                <a:spcPct val="0"/>
              </a:spcBef>
              <a:spcAft>
                <a:spcPct val="0"/>
              </a:spcAf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и головокружении.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Хорошо зарекомендовал себя лук при наружном </a:t>
            </a:r>
          </a:p>
          <a:p>
            <a:pPr lvl="0" algn="just" fontAlgn="base">
              <a:spcBef>
                <a:spcPct val="0"/>
              </a:spcBef>
              <a:spcAft>
                <a:spcPct val="0"/>
              </a:spcAf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использовании – при  зудящих высыпаниях на коже, ссадинах, укусах ос и </a:t>
            </a:r>
          </a:p>
          <a:p>
            <a:pPr lvl="0" algn="just" fontAlgn="base">
              <a:spcBef>
                <a:spcPct val="0"/>
              </a:spcBef>
              <a:spcAft>
                <a:spcPct val="0"/>
              </a:spcAf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пчел, при обморожениях и веснушках на лице.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785794"/>
            <a:ext cx="6286544" cy="3693319"/>
          </a:xfrm>
          <a:prstGeom prst="rect">
            <a:avLst/>
          </a:prstGeom>
        </p:spPr>
        <p:txBody>
          <a:bodyPr wrap="square">
            <a:spAutoFit/>
          </a:bodyPr>
          <a:lstStyle/>
          <a:p>
            <a:r>
              <a:rPr lang="ru-RU" dirty="0" smtClean="0">
                <a:latin typeface="Arial" pitchFamily="34" charset="0"/>
                <a:cs typeface="Arial" pitchFamily="34" charset="0"/>
              </a:rPr>
              <a:t>- незаживающая рана или опухоль;</a:t>
            </a:r>
          </a:p>
          <a:p>
            <a:pPr>
              <a:buFontTx/>
              <a:buChar char="-"/>
            </a:pPr>
            <a:r>
              <a:rPr lang="ru-RU" dirty="0" smtClean="0">
                <a:latin typeface="Arial" pitchFamily="34" charset="0"/>
                <a:cs typeface="Arial" pitchFamily="34" charset="0"/>
              </a:rPr>
              <a:t> необычные узлы или утолщения на коже или под</a:t>
            </a:r>
          </a:p>
          <a:p>
            <a:r>
              <a:rPr lang="ru-RU" dirty="0" smtClean="0">
                <a:latin typeface="Arial" pitchFamily="34" charset="0"/>
                <a:cs typeface="Arial" pitchFamily="34" charset="0"/>
              </a:rPr>
              <a:t>  кожей, особенно в области молочных желез, шеи,</a:t>
            </a:r>
          </a:p>
          <a:p>
            <a:r>
              <a:rPr lang="ru-RU" dirty="0" smtClean="0">
                <a:latin typeface="Arial" pitchFamily="34" charset="0"/>
                <a:cs typeface="Arial" pitchFamily="34" charset="0"/>
              </a:rPr>
              <a:t>  подмышечных впадин, паха;</a:t>
            </a:r>
          </a:p>
          <a:p>
            <a:pPr>
              <a:buFontTx/>
              <a:buChar char="-"/>
            </a:pPr>
            <a:r>
              <a:rPr lang="ru-RU" dirty="0" smtClean="0">
                <a:latin typeface="Arial" pitchFamily="34" charset="0"/>
                <a:cs typeface="Arial" pitchFamily="34" charset="0"/>
              </a:rPr>
              <a:t> любые изменения, произошедшие с родимыми</a:t>
            </a:r>
          </a:p>
          <a:p>
            <a:r>
              <a:rPr lang="ru-RU" dirty="0" smtClean="0">
                <a:latin typeface="Arial" pitchFamily="34" charset="0"/>
                <a:cs typeface="Arial" pitchFamily="34" charset="0"/>
              </a:rPr>
              <a:t>  пятнами или бородавками;</a:t>
            </a:r>
          </a:p>
          <a:p>
            <a:r>
              <a:rPr lang="ru-RU" dirty="0" smtClean="0">
                <a:latin typeface="Arial" pitchFamily="34" charset="0"/>
                <a:cs typeface="Arial" pitchFamily="34" charset="0"/>
              </a:rPr>
              <a:t>- частые боли в области желудка, кишечника, пищевода;</a:t>
            </a:r>
          </a:p>
          <a:p>
            <a:r>
              <a:rPr lang="ru-RU" dirty="0" smtClean="0">
                <a:latin typeface="Arial" pitchFamily="34" charset="0"/>
                <a:cs typeface="Arial" pitchFamily="34" charset="0"/>
              </a:rPr>
              <a:t>- непрекращающийся кашель, хрипота;</a:t>
            </a:r>
          </a:p>
          <a:p>
            <a:pPr>
              <a:buFontTx/>
              <a:buChar char="-"/>
            </a:pPr>
            <a:r>
              <a:rPr lang="ru-RU" dirty="0" smtClean="0">
                <a:latin typeface="Arial" pitchFamily="34" charset="0"/>
                <a:cs typeface="Arial" pitchFamily="34" charset="0"/>
              </a:rPr>
              <a:t> непрекращающиеся выделения.</a:t>
            </a:r>
          </a:p>
          <a:p>
            <a:pPr>
              <a:buFontTx/>
              <a:buChar char="-"/>
            </a:pPr>
            <a:endParaRPr lang="ru-RU" dirty="0" smtClean="0">
              <a:latin typeface="Arial" pitchFamily="34" charset="0"/>
              <a:cs typeface="Arial" pitchFamily="34" charset="0"/>
            </a:endParaRPr>
          </a:p>
          <a:p>
            <a:r>
              <a:rPr lang="ru-RU" dirty="0" smtClean="0">
                <a:latin typeface="Arial" pitchFamily="34" charset="0"/>
                <a:cs typeface="Arial" pitchFamily="34" charset="0"/>
              </a:rPr>
              <a:t>Женщинам важно знать, что втянутые соски, утолщения </a:t>
            </a:r>
            <a:r>
              <a:rPr lang="ru-RU" dirty="0" err="1" smtClean="0">
                <a:latin typeface="Arial" pitchFamily="34" charset="0"/>
                <a:cs typeface="Arial" pitchFamily="34" charset="0"/>
              </a:rPr>
              <a:t>лимфоузлов</a:t>
            </a:r>
            <a:r>
              <a:rPr lang="ru-RU" dirty="0" smtClean="0">
                <a:latin typeface="Arial" pitchFamily="34" charset="0"/>
                <a:cs typeface="Arial" pitchFamily="34" charset="0"/>
              </a:rPr>
              <a:t>, твердые подкожные новообразования и т.п. являются характерными признаками опухоли груди. </a:t>
            </a:r>
          </a:p>
        </p:txBody>
      </p:sp>
      <p:pic>
        <p:nvPicPr>
          <p:cNvPr id="17410" name="Picture 2" descr="http://almaznica.ru/wp-content/uploads/2013/07/Boli_pod_grudju.jpg"/>
          <p:cNvPicPr>
            <a:picLocks noChangeAspect="1" noChangeArrowheads="1"/>
          </p:cNvPicPr>
          <p:nvPr/>
        </p:nvPicPr>
        <p:blipFill>
          <a:blip r:embed="rId2"/>
          <a:srcRect/>
          <a:stretch>
            <a:fillRect/>
          </a:stretch>
        </p:blipFill>
        <p:spPr bwMode="auto">
          <a:xfrm>
            <a:off x="6500826" y="785794"/>
            <a:ext cx="2643174" cy="3964761"/>
          </a:xfrm>
          <a:prstGeom prst="rect">
            <a:avLst/>
          </a:prstGeom>
          <a:noFill/>
        </p:spPr>
      </p:pic>
      <p:sp>
        <p:nvSpPr>
          <p:cNvPr id="6" name="Прямоугольник 5"/>
          <p:cNvSpPr/>
          <p:nvPr/>
        </p:nvSpPr>
        <p:spPr>
          <a:xfrm>
            <a:off x="0" y="0"/>
            <a:ext cx="9144000" cy="707886"/>
          </a:xfrm>
          <a:prstGeom prst="rect">
            <a:avLst/>
          </a:prstGeom>
        </p:spPr>
        <p:txBody>
          <a:bodyPr wrap="square">
            <a:spAutoFit/>
          </a:bodyPr>
          <a:lstStyle/>
          <a:p>
            <a:pPr algn="ctr"/>
            <a:r>
              <a:rPr lang="ru-RU" sz="2000" b="1" dirty="0" smtClean="0">
                <a:solidFill>
                  <a:srgbClr val="7030A0"/>
                </a:solidFill>
              </a:rPr>
              <a:t>Вот некоторые признаки, указывающие на повышенную опасность онкологического заболевания и необходимость срочно обратиться к врачу:</a:t>
            </a:r>
          </a:p>
        </p:txBody>
      </p:sp>
      <p:sp>
        <p:nvSpPr>
          <p:cNvPr id="7" name="Прямоугольник 6"/>
          <p:cNvSpPr/>
          <p:nvPr/>
        </p:nvSpPr>
        <p:spPr>
          <a:xfrm>
            <a:off x="142844" y="4714884"/>
            <a:ext cx="8858312" cy="2031325"/>
          </a:xfrm>
          <a:prstGeom prst="rect">
            <a:avLst/>
          </a:prstGeom>
        </p:spPr>
        <p:txBody>
          <a:bodyPr wrap="square">
            <a:spAutoFit/>
          </a:bodyPr>
          <a:lstStyle/>
          <a:p>
            <a:r>
              <a:rPr lang="ru-RU" b="1" i="1" dirty="0" smtClean="0">
                <a:solidFill>
                  <a:srgbClr val="C00000"/>
                </a:solidFill>
                <a:latin typeface="Arial" pitchFamily="34" charset="0"/>
                <a:cs typeface="Arial" pitchFamily="34" charset="0"/>
              </a:rPr>
              <a:t>Как проводить </a:t>
            </a:r>
            <a:r>
              <a:rPr lang="ru-RU" b="1" i="1" dirty="0" err="1" smtClean="0">
                <a:solidFill>
                  <a:srgbClr val="C00000"/>
                </a:solidFill>
                <a:latin typeface="Arial" pitchFamily="34" charset="0"/>
                <a:cs typeface="Arial" pitchFamily="34" charset="0"/>
              </a:rPr>
              <a:t>самоосмотр</a:t>
            </a:r>
            <a:endParaRPr lang="ru-RU" b="1" i="1" dirty="0" smtClean="0">
              <a:solidFill>
                <a:srgbClr val="C00000"/>
              </a:solidFill>
              <a:latin typeface="Arial" pitchFamily="34" charset="0"/>
              <a:cs typeface="Arial" pitchFamily="34" charset="0"/>
            </a:endParaRPr>
          </a:p>
          <a:p>
            <a:r>
              <a:rPr lang="ru-RU" i="1" dirty="0" smtClean="0">
                <a:solidFill>
                  <a:srgbClr val="C00000"/>
                </a:solidFill>
                <a:latin typeface="Arial" pitchFamily="34" charset="0"/>
                <a:cs typeface="Arial" pitchFamily="34" charset="0"/>
              </a:rPr>
              <a:t>Сядьте перед зеркалом, внимательно рассмотрите свою грудь, обратив внимание на: изменение размеров и форм; складки и морщины; изменения в сосках. Точно такой же тщательный осмотр следует выполнять, стоя перед зеркалом с поднятыми руками, затем лечь и в этом положении медленно прощупать грудные железы. Всякое подозрительное изменение – это повод для скорейшего посещения онколога.</a:t>
            </a:r>
            <a:endParaRPr lang="ru-RU" i="1" dirty="0">
              <a:solidFill>
                <a:srgbClr val="C00000"/>
              </a:solidFill>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findfood.ru/attaches/post/30/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86512" y="123090"/>
            <a:ext cx="2857488" cy="1948588"/>
          </a:xfrm>
          <a:prstGeom prst="rect">
            <a:avLst/>
          </a:prstGeom>
          <a:noFill/>
        </p:spPr>
      </p:pic>
      <p:sp>
        <p:nvSpPr>
          <p:cNvPr id="5" name="Прямоугольник 4"/>
          <p:cNvSpPr/>
          <p:nvPr/>
        </p:nvSpPr>
        <p:spPr>
          <a:xfrm>
            <a:off x="142844" y="142852"/>
            <a:ext cx="8858312" cy="1600438"/>
          </a:xfrm>
          <a:prstGeom prst="rect">
            <a:avLst/>
          </a:prstGeom>
        </p:spPr>
        <p:txBody>
          <a:bodyPr wrap="square">
            <a:spAutoFit/>
          </a:bodyPr>
          <a:lstStyle/>
          <a:p>
            <a:pPr lvl="0" algn="just" eaLnBrk="0" fontAlgn="base" hangingPunct="0">
              <a:spcBef>
                <a:spcPct val="0"/>
              </a:spcBef>
              <a:spcAft>
                <a:spcPct val="0"/>
              </a:spcAft>
            </a:pPr>
            <a:r>
              <a:rPr lang="ru-RU" sz="1400" b="1" u="sng" dirty="0" smtClean="0">
                <a:solidFill>
                  <a:srgbClr val="C00000"/>
                </a:solidFill>
                <a:latin typeface="Arial" pitchFamily="34" charset="0"/>
                <a:ea typeface="Times New Roman" pitchFamily="18" charset="0"/>
                <a:cs typeface="Arial" pitchFamily="34" charset="0"/>
              </a:rPr>
              <a:t>Чеснок.</a:t>
            </a:r>
            <a:r>
              <a:rPr lang="ru-RU" sz="1400" b="1" dirty="0" smtClean="0">
                <a:solidFill>
                  <a:srgbClr val="C00000"/>
                </a:solidFill>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Для медицинских целей используются луковицы чеснока. В них содержатся эфирные масла, обладающие выраженным </a:t>
            </a:r>
            <a:r>
              <a:rPr lang="ru-RU" sz="1400" dirty="0" err="1" smtClean="0">
                <a:latin typeface="Arial" pitchFamily="34" charset="0"/>
                <a:ea typeface="Times New Roman" pitchFamily="18" charset="0"/>
                <a:cs typeface="Arial" pitchFamily="34" charset="0"/>
              </a:rPr>
              <a:t>фитонцидным</a:t>
            </a:r>
            <a:r>
              <a:rPr lang="ru-RU" sz="1400" dirty="0" smtClean="0">
                <a:latin typeface="Arial" pitchFamily="34" charset="0"/>
                <a:ea typeface="Times New Roman" pitchFamily="18" charset="0"/>
                <a:cs typeface="Arial" pitchFamily="34" charset="0"/>
              </a:rPr>
              <a:t> действием, йод, серосодержащие </a:t>
            </a:r>
            <a:endParaRPr lang="ru-RU" sz="1400" dirty="0" smtClean="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ru-RU" sz="1400" dirty="0" smtClean="0">
                <a:latin typeface="Arial" pitchFamily="34" charset="0"/>
                <a:ea typeface="Times New Roman" pitchFamily="18" charset="0"/>
                <a:cs typeface="Arial" pitchFamily="34" charset="0"/>
              </a:rPr>
              <a:t>вещества</a:t>
            </a:r>
            <a:r>
              <a:rPr lang="ru-RU" sz="1400" dirty="0" smtClean="0">
                <a:latin typeface="Arial" pitchFamily="34" charset="0"/>
                <a:ea typeface="Times New Roman" pitchFamily="18" charset="0"/>
                <a:cs typeface="Arial" pitchFamily="34" charset="0"/>
              </a:rPr>
              <a:t>. По своим </a:t>
            </a:r>
            <a:r>
              <a:rPr lang="ru-RU" sz="1400" dirty="0" err="1" smtClean="0">
                <a:latin typeface="Arial" pitchFamily="34" charset="0"/>
                <a:ea typeface="Times New Roman" pitchFamily="18" charset="0"/>
                <a:cs typeface="Arial" pitchFamily="34" charset="0"/>
              </a:rPr>
              <a:t>фитонцидным</a:t>
            </a:r>
            <a:r>
              <a:rPr lang="ru-RU" sz="1400" dirty="0" smtClean="0">
                <a:latin typeface="Arial" pitchFamily="34" charset="0"/>
                <a:ea typeface="Times New Roman" pitchFamily="18" charset="0"/>
                <a:cs typeface="Arial" pitchFamily="34" charset="0"/>
              </a:rPr>
              <a:t> свойствам  чеснок превосходит многие </a:t>
            </a:r>
            <a:endParaRPr lang="ru-RU" sz="1400" dirty="0" smtClean="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ru-RU" sz="1400" dirty="0" smtClean="0">
                <a:latin typeface="Arial" pitchFamily="34" charset="0"/>
                <a:ea typeface="Times New Roman" pitchFamily="18" charset="0"/>
                <a:cs typeface="Arial" pitchFamily="34" charset="0"/>
              </a:rPr>
              <a:t>огородные  </a:t>
            </a:r>
            <a:r>
              <a:rPr lang="ru-RU" sz="1400" dirty="0" smtClean="0">
                <a:latin typeface="Arial" pitchFamily="34" charset="0"/>
                <a:ea typeface="Times New Roman" pitchFamily="18" charset="0"/>
                <a:cs typeface="Arial" pitchFamily="34" charset="0"/>
              </a:rPr>
              <a:t>культуры. </a:t>
            </a:r>
            <a:r>
              <a:rPr lang="ru-RU" sz="1400" dirty="0" smtClean="0">
                <a:solidFill>
                  <a:srgbClr val="000099"/>
                </a:solidFill>
                <a:latin typeface="Arial" pitchFamily="34" charset="0"/>
                <a:ea typeface="Times New Roman" pitchFamily="18" charset="0"/>
                <a:cs typeface="Arial" pitchFamily="34" charset="0"/>
              </a:rPr>
              <a:t>Чеснок </a:t>
            </a:r>
            <a:r>
              <a:rPr lang="ru-RU" sz="1400" dirty="0" smtClean="0">
                <a:solidFill>
                  <a:srgbClr val="000099"/>
                </a:solidFill>
                <a:latin typeface="Arial" pitchFamily="34" charset="0"/>
                <a:ea typeface="Times New Roman" pitchFamily="18" charset="0"/>
                <a:cs typeface="Arial" pitchFamily="34" charset="0"/>
              </a:rPr>
              <a:t>стимулирует выделение </a:t>
            </a:r>
            <a:r>
              <a:rPr lang="ru-RU" sz="1400" dirty="0" smtClean="0">
                <a:solidFill>
                  <a:srgbClr val="000099"/>
                </a:solidFill>
                <a:latin typeface="Arial" pitchFamily="34" charset="0"/>
                <a:ea typeface="Times New Roman" pitchFamily="18" charset="0"/>
                <a:cs typeface="Arial" pitchFamily="34" charset="0"/>
              </a:rPr>
              <a:t>пищеварительных </a:t>
            </a:r>
            <a:endParaRPr lang="ru-RU" sz="1400" dirty="0" smtClean="0">
              <a:solidFill>
                <a:srgbClr val="000099"/>
              </a:solidFill>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ru-RU" sz="1400" dirty="0" smtClean="0">
                <a:solidFill>
                  <a:srgbClr val="000099"/>
                </a:solidFill>
                <a:latin typeface="Arial" pitchFamily="34" charset="0"/>
                <a:ea typeface="Times New Roman" pitchFamily="18" charset="0"/>
                <a:cs typeface="Arial" pitchFamily="34" charset="0"/>
              </a:rPr>
              <a:t>соков</a:t>
            </a:r>
            <a:r>
              <a:rPr lang="ru-RU" sz="1400" dirty="0" smtClean="0">
                <a:solidFill>
                  <a:srgbClr val="000099"/>
                </a:solidFill>
                <a:latin typeface="Arial" pitchFamily="34" charset="0"/>
                <a:ea typeface="Times New Roman" pitchFamily="18" charset="0"/>
                <a:cs typeface="Arial" pitchFamily="34" charset="0"/>
              </a:rPr>
              <a:t>, желчи, успокаивает гладкие </a:t>
            </a:r>
            <a:r>
              <a:rPr lang="ru-RU" sz="1400" dirty="0" smtClean="0">
                <a:solidFill>
                  <a:srgbClr val="000099"/>
                </a:solidFill>
                <a:latin typeface="Arial" pitchFamily="34" charset="0"/>
                <a:ea typeface="Times New Roman" pitchFamily="18" charset="0"/>
                <a:cs typeface="Arial" pitchFamily="34" charset="0"/>
              </a:rPr>
              <a:t>мышцы кишечника</a:t>
            </a:r>
            <a:r>
              <a:rPr lang="ru-RU" sz="1400" dirty="0" smtClean="0">
                <a:solidFill>
                  <a:srgbClr val="000099"/>
                </a:solidFill>
                <a:latin typeface="Arial" pitchFamily="34" charset="0"/>
                <a:ea typeface="Times New Roman" pitchFamily="18" charset="0"/>
                <a:cs typeface="Arial" pitchFamily="34" charset="0"/>
              </a:rPr>
              <a:t>, улучшает </a:t>
            </a:r>
            <a:endParaRPr lang="ru-RU" sz="1400" dirty="0" smtClean="0">
              <a:solidFill>
                <a:srgbClr val="000099"/>
              </a:solidFill>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ru-RU" sz="1400" dirty="0" smtClean="0">
                <a:solidFill>
                  <a:srgbClr val="000099"/>
                </a:solidFill>
                <a:latin typeface="Arial" pitchFamily="34" charset="0"/>
                <a:ea typeface="Times New Roman" pitchFamily="18" charset="0"/>
                <a:cs typeface="Arial" pitchFamily="34" charset="0"/>
              </a:rPr>
              <a:t>кровообращение </a:t>
            </a:r>
            <a:r>
              <a:rPr lang="ru-RU" sz="1400" dirty="0" smtClean="0">
                <a:solidFill>
                  <a:srgbClr val="000099"/>
                </a:solidFill>
                <a:latin typeface="Arial" pitchFamily="34" charset="0"/>
                <a:ea typeface="Times New Roman" pitchFamily="18" charset="0"/>
                <a:cs typeface="Arial" pitchFamily="34" charset="0"/>
              </a:rPr>
              <a:t>в сосудах сердца, </a:t>
            </a:r>
            <a:r>
              <a:rPr lang="ru-RU" sz="1400" dirty="0" smtClean="0">
                <a:solidFill>
                  <a:srgbClr val="000099"/>
                </a:solidFill>
                <a:latin typeface="Arial" pitchFamily="34" charset="0"/>
                <a:ea typeface="Times New Roman" pitchFamily="18" charset="0"/>
                <a:cs typeface="Arial" pitchFamily="34" charset="0"/>
              </a:rPr>
              <a:t>способствует регулированию</a:t>
            </a:r>
          </a:p>
          <a:p>
            <a:pPr lvl="0" algn="just" eaLnBrk="0" fontAlgn="base" hangingPunct="0">
              <a:spcBef>
                <a:spcPct val="0"/>
              </a:spcBef>
              <a:spcAft>
                <a:spcPct val="0"/>
              </a:spcAft>
            </a:pPr>
            <a:r>
              <a:rPr lang="ru-RU" sz="1400" dirty="0" smtClean="0">
                <a:solidFill>
                  <a:srgbClr val="000099"/>
                </a:solidFill>
                <a:latin typeface="Arial" pitchFamily="34" charset="0"/>
                <a:ea typeface="Times New Roman" pitchFamily="18" charset="0"/>
                <a:cs typeface="Arial" pitchFamily="34" charset="0"/>
              </a:rPr>
              <a:t> </a:t>
            </a:r>
            <a:r>
              <a:rPr lang="ru-RU" sz="1400" dirty="0" smtClean="0">
                <a:solidFill>
                  <a:srgbClr val="000099"/>
                </a:solidFill>
                <a:latin typeface="Arial" pitchFamily="34" charset="0"/>
                <a:ea typeface="Times New Roman" pitchFamily="18" charset="0"/>
                <a:cs typeface="Arial" pitchFamily="34" charset="0"/>
              </a:rPr>
              <a:t>артериального давления. </a:t>
            </a:r>
            <a:endParaRPr lang="ru-RU" sz="1400" dirty="0" smtClean="0">
              <a:latin typeface="Arial" pitchFamily="34" charset="0"/>
              <a:cs typeface="Arial" pitchFamily="34" charset="0"/>
            </a:endParaRPr>
          </a:p>
        </p:txBody>
      </p:sp>
      <p:pic>
        <p:nvPicPr>
          <p:cNvPr id="7" name="Picture 2" descr="http://la-femmet.ru/wp-content/uploads/2016/07/dyinya.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000240"/>
            <a:ext cx="2285984" cy="1935467"/>
          </a:xfrm>
          <a:prstGeom prst="rect">
            <a:avLst/>
          </a:prstGeom>
          <a:noFill/>
        </p:spPr>
      </p:pic>
      <p:cxnSp>
        <p:nvCxnSpPr>
          <p:cNvPr id="8" name="Прямая соединительная линия 7"/>
          <p:cNvCxnSpPr/>
          <p:nvPr/>
        </p:nvCxnSpPr>
        <p:spPr>
          <a:xfrm>
            <a:off x="214282" y="2000240"/>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auto">
          <a:xfrm>
            <a:off x="2428860" y="2143116"/>
            <a:ext cx="657229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Дыня</a:t>
            </a:r>
            <a:r>
              <a:rPr kumimoji="0" lang="ru-RU" sz="14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как и арбуз относится к  семейству тыквенных. Дыня богата глюкозой (до 13%), витаминами С, РР, каротином,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фолиевой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кислотой. В ней довольно много  железа и, конечно, клетчатки. Дыню издавна используют при атеросклерозах,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патологии,  болезнях почек и крови, а также при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геморрое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запорах. Есть дыню следует отдельно,  не сочетая с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другими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продуктами.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Прямая соединительная линия 9"/>
          <p:cNvCxnSpPr/>
          <p:nvPr/>
        </p:nvCxnSpPr>
        <p:spPr>
          <a:xfrm>
            <a:off x="285720" y="4000504"/>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1" name="Picture 4" descr="http://www.glav-dacha.ru/wp-content/uploads/2015/11/Plody-beloy-fasoli.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857884" y="4572008"/>
            <a:ext cx="3197033" cy="2071678"/>
          </a:xfrm>
          <a:prstGeom prst="rect">
            <a:avLst/>
          </a:prstGeom>
          <a:noFill/>
        </p:spPr>
      </p:pic>
      <p:sp>
        <p:nvSpPr>
          <p:cNvPr id="12" name="Rectangle 6"/>
          <p:cNvSpPr>
            <a:spLocks noChangeArrowheads="1"/>
          </p:cNvSpPr>
          <p:nvPr/>
        </p:nvSpPr>
        <p:spPr bwMode="auto">
          <a:xfrm>
            <a:off x="142844" y="4143380"/>
            <a:ext cx="8858312"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Фасоль</a:t>
            </a:r>
            <a:r>
              <a:rPr kumimoji="0" lang="ru-RU" sz="14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также, как и другие бобовые, очень полезна, так как содержит значительное количество белков, полноценных по аминокислотному составу, углеводов, минеральных веществ и витаминов. Из минеральных веществ наибольшее значение имеют калий и фосфор.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из витаминов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следует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выделить витамины группы В и  РР.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Фасоль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рекомендуется в  пищу при гастритах с  пониженной кислотностью.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Благодаря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высокому содержанию калия (до 530 мг на 100 г бобов), </a:t>
            </a:r>
            <a:endPar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ее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рекомендуют употреблять при атеросклерозе и нарушениях </a:t>
            </a:r>
            <a:endPar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ритма </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сердца.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В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результате благоприятного соотношения натрия и </a:t>
            </a:r>
            <a:endParaRPr kumimoji="0" lang="ru-RU" sz="1400" b="0" i="0" u="none" strike="noStrike" cap="none" normalizeH="0" baseline="0" dirty="0" smtClean="0">
              <a:ln>
                <a:noFill/>
              </a:ln>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калия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фасоль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способствует выведению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из организма избытка </a:t>
            </a:r>
            <a:endParaRPr kumimoji="0" lang="ru-RU" sz="1400" b="0" i="0" u="none" strike="noStrike" cap="none" normalizeH="0" baseline="0" dirty="0" smtClean="0">
              <a:ln>
                <a:noFill/>
              </a:ln>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жидкости</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 что особенно показано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больным водянкой</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 а также при </a:t>
            </a:r>
            <a:endParaRPr kumimoji="0" lang="ru-RU" sz="1400" b="0" i="0" u="none" strike="noStrike" cap="none" normalizeH="0" baseline="0" dirty="0" smtClean="0">
              <a:ln>
                <a:noFill/>
              </a:ln>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болезнях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сердца и почек. Этим больным полезно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включать в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свой рацион </a:t>
            </a:r>
            <a:endParaRPr kumimoji="0" lang="ru-RU" sz="1400" b="0" i="0" u="none" strike="noStrike" cap="none" normalizeH="0" baseline="0" dirty="0" smtClean="0">
              <a:ln>
                <a:noFill/>
              </a:ln>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фасолевые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супы.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Наиболее целебными свойствам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обладает фасоль зеленая, в стручках.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ekaterina.gogina\Desktop\trava93.png"/>
          <p:cNvPicPr>
            <a:picLocks noChangeAspect="1" noChangeArrowheads="1"/>
          </p:cNvPicPr>
          <p:nvPr/>
        </p:nvPicPr>
        <p:blipFill>
          <a:blip r:embed="rId2" cstate="print"/>
          <a:srcRect/>
          <a:stretch>
            <a:fillRect/>
          </a:stretch>
        </p:blipFill>
        <p:spPr bwMode="auto">
          <a:xfrm>
            <a:off x="1" y="5515370"/>
            <a:ext cx="2428860" cy="1342630"/>
          </a:xfrm>
          <a:prstGeom prst="rect">
            <a:avLst/>
          </a:prstGeom>
          <a:noFill/>
        </p:spPr>
      </p:pic>
      <p:pic>
        <p:nvPicPr>
          <p:cNvPr id="3" name="Picture 2" descr="C:\Users\ekaterina.gogina\Desktop\trava93.png"/>
          <p:cNvPicPr>
            <a:picLocks noChangeAspect="1" noChangeArrowheads="1"/>
          </p:cNvPicPr>
          <p:nvPr/>
        </p:nvPicPr>
        <p:blipFill>
          <a:blip r:embed="rId2" cstate="print"/>
          <a:srcRect/>
          <a:stretch>
            <a:fillRect/>
          </a:stretch>
        </p:blipFill>
        <p:spPr bwMode="auto">
          <a:xfrm>
            <a:off x="2214546" y="5515353"/>
            <a:ext cx="2428891" cy="1342647"/>
          </a:xfrm>
          <a:prstGeom prst="rect">
            <a:avLst/>
          </a:prstGeom>
          <a:noFill/>
        </p:spPr>
      </p:pic>
      <p:sp>
        <p:nvSpPr>
          <p:cNvPr id="83969" name="Rectangle 1"/>
          <p:cNvSpPr>
            <a:spLocks noChangeArrowheads="1"/>
          </p:cNvSpPr>
          <p:nvPr/>
        </p:nvSpPr>
        <p:spPr bwMode="auto">
          <a:xfrm>
            <a:off x="142844" y="285728"/>
            <a:ext cx="8858312"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Сельдерей.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Как и другие овощные культуры, сельдерей содержит в своем составе витамины, особенно С, макро- и микроэлементы, много клетчатки.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Сок растения полезно принимать при дерматитах, крапивнице, диатезе, малярии, сахарном диабете (по 1 чайной ложке 3 раза в день за 2030 минут до еды).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Сок сельдерея рекомендуют пить тучным людям с нарушением обмена веществ и быстрой утомляемостью. В связи с высоким содержанием в сельдерее витаминов С,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14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12</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РР, а также таких элементов, как железо, сера, кальций, это снадобье нормализует довольно быстро обменные процессы.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Для профилактики нарушений обмена веществ, высокой  утомляемости, следует принимать 1-2 чайные ложки сока сельдерея 3 раза в день за 30 минут до еды (всего до 100 мл в день</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Для лечения обморожений надо сварить 150-200 г сушеного сельдерея в 1 л воды, остудить и держать в отваре обмороженную конечность до полного охлаждения раствора. После этого облить конечность холодной водой и смазать обмороженное место гусиным  жиром.</a:t>
            </a:r>
            <a:endParaRPr kumimoji="0" lang="ru-RU" sz="900" b="0" i="0" u="none" strike="noStrike" cap="none" normalizeH="0" baseline="0" dirty="0" smtClean="0">
              <a:ln>
                <a:noFill/>
              </a:ln>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Петрушка.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Главным действующим началом растения является эфирное масло и гликозид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апегенин</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надземной части растения содержатся витамин С и провитамин А. Сок растения обладает свойством, необходимым для поддержания на должном уровне кислородного обмена в мозжечке, надпочечниках и щитовидной железе. Микроэлементы  петрушки укрепляют кровеносные сосуды.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Смесь сока петрушки со свекольным используется при болезненных менструациях.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Петрушка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полезна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больным, страдающим циститом, уретритом, мочекаменной болезнью, болезнями печени в качестве хорошего мочегонного средства.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Нельзя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пить сок петрушки при воспалении почек.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2" descr="C:\Users\ekaterina.gogina\Desktop\trava93.png"/>
          <p:cNvPicPr>
            <a:picLocks noChangeAspect="1" noChangeArrowheads="1"/>
          </p:cNvPicPr>
          <p:nvPr/>
        </p:nvPicPr>
        <p:blipFill>
          <a:blip r:embed="rId2" cstate="print"/>
          <a:srcRect/>
          <a:stretch>
            <a:fillRect/>
          </a:stretch>
        </p:blipFill>
        <p:spPr bwMode="auto">
          <a:xfrm>
            <a:off x="4500562" y="5515353"/>
            <a:ext cx="2428891" cy="1342647"/>
          </a:xfrm>
          <a:prstGeom prst="rect">
            <a:avLst/>
          </a:prstGeom>
          <a:noFill/>
        </p:spPr>
      </p:pic>
      <p:pic>
        <p:nvPicPr>
          <p:cNvPr id="7" name="Picture 2" descr="C:\Users\ekaterina.gogina\Desktop\trava93.png"/>
          <p:cNvPicPr>
            <a:picLocks noChangeAspect="1" noChangeArrowheads="1"/>
          </p:cNvPicPr>
          <p:nvPr/>
        </p:nvPicPr>
        <p:blipFill>
          <a:blip r:embed="rId2" cstate="print"/>
          <a:srcRect/>
          <a:stretch>
            <a:fillRect/>
          </a:stretch>
        </p:blipFill>
        <p:spPr bwMode="auto">
          <a:xfrm>
            <a:off x="6715109" y="5515353"/>
            <a:ext cx="2428891" cy="1342647"/>
          </a:xfrm>
          <a:prstGeom prst="rect">
            <a:avLst/>
          </a:prstGeom>
          <a:noFill/>
        </p:spPr>
      </p:pic>
      <p:sp>
        <p:nvSpPr>
          <p:cNvPr id="8" name="Прямоугольник 7"/>
          <p:cNvSpPr/>
          <p:nvPr/>
        </p:nvSpPr>
        <p:spPr>
          <a:xfrm>
            <a:off x="142844" y="4572008"/>
            <a:ext cx="8786874" cy="523220"/>
          </a:xfrm>
          <a:prstGeom prst="rect">
            <a:avLst/>
          </a:prstGeom>
        </p:spPr>
        <p:txBody>
          <a:bodyPr wrap="square">
            <a:spAutoFit/>
          </a:bodyPr>
          <a:lstStyle/>
          <a:p>
            <a:pPr lvl="0" algn="just" fontAlgn="base">
              <a:spcBef>
                <a:spcPct val="0"/>
              </a:spcBef>
              <a:spcAft>
                <a:spcPct val="0"/>
              </a:spcAft>
            </a:pPr>
            <a:r>
              <a:rPr lang="ru-RU" sz="1400" b="1" u="sng" dirty="0" smtClean="0">
                <a:solidFill>
                  <a:srgbClr val="006600"/>
                </a:solidFill>
                <a:latin typeface="Arial" pitchFamily="34" charset="0"/>
                <a:ea typeface="Times New Roman" pitchFamily="18" charset="0"/>
                <a:cs typeface="Arial" pitchFamily="34" charset="0"/>
              </a:rPr>
              <a:t>Укроп</a:t>
            </a:r>
            <a:r>
              <a:rPr lang="ru-RU" sz="1400" dirty="0" smtClean="0">
                <a:latin typeface="Arial" pitchFamily="34" charset="0"/>
                <a:ea typeface="Times New Roman" pitchFamily="18" charset="0"/>
                <a:cs typeface="Arial" pitchFamily="34" charset="0"/>
              </a:rPr>
              <a:t> отличается высоким содержанием эфирных масел. В нем много витамина С (100 мг в 100 г), солей калия, кальция, магния, фосфора. </a:t>
            </a:r>
            <a:endParaRPr lang="ru-RU" sz="1400" dirty="0" smtClean="0">
              <a:latin typeface="Arial" pitchFamily="34" charset="0"/>
              <a:ea typeface="Times New Roman" pitchFamily="18"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ekaterina.gogina\Desktop\trava93.png"/>
          <p:cNvPicPr>
            <a:picLocks noChangeAspect="1" noChangeArrowheads="1"/>
          </p:cNvPicPr>
          <p:nvPr/>
        </p:nvPicPr>
        <p:blipFill>
          <a:blip r:embed="rId2" cstate="print"/>
          <a:srcRect/>
          <a:stretch>
            <a:fillRect/>
          </a:stretch>
        </p:blipFill>
        <p:spPr bwMode="auto">
          <a:xfrm>
            <a:off x="0" y="4923009"/>
            <a:ext cx="3500461" cy="1934991"/>
          </a:xfrm>
          <a:prstGeom prst="rect">
            <a:avLst/>
          </a:prstGeom>
          <a:noFill/>
        </p:spPr>
      </p:pic>
      <p:pic>
        <p:nvPicPr>
          <p:cNvPr id="3" name="Picture 2" descr="C:\Users\ekaterina.gogina\Desktop\trava93.png"/>
          <p:cNvPicPr>
            <a:picLocks noChangeAspect="1" noChangeArrowheads="1"/>
          </p:cNvPicPr>
          <p:nvPr/>
        </p:nvPicPr>
        <p:blipFill>
          <a:blip r:embed="rId2" cstate="print"/>
          <a:srcRect/>
          <a:stretch>
            <a:fillRect/>
          </a:stretch>
        </p:blipFill>
        <p:spPr bwMode="auto">
          <a:xfrm>
            <a:off x="3071802" y="4923009"/>
            <a:ext cx="3500461" cy="1934991"/>
          </a:xfrm>
          <a:prstGeom prst="rect">
            <a:avLst/>
          </a:prstGeom>
          <a:noFill/>
        </p:spPr>
      </p:pic>
      <p:pic>
        <p:nvPicPr>
          <p:cNvPr id="4" name="Picture 2" descr="C:\Users\ekaterina.gogina\Desktop\trava93.png"/>
          <p:cNvPicPr>
            <a:picLocks noChangeAspect="1" noChangeArrowheads="1"/>
          </p:cNvPicPr>
          <p:nvPr/>
        </p:nvPicPr>
        <p:blipFill>
          <a:blip r:embed="rId2" cstate="print"/>
          <a:srcRect/>
          <a:stretch>
            <a:fillRect/>
          </a:stretch>
        </p:blipFill>
        <p:spPr bwMode="auto">
          <a:xfrm>
            <a:off x="5643539" y="4923009"/>
            <a:ext cx="3500461" cy="1934991"/>
          </a:xfrm>
          <a:prstGeom prst="rect">
            <a:avLst/>
          </a:prstGeom>
          <a:noFill/>
        </p:spPr>
      </p:pic>
      <p:sp>
        <p:nvSpPr>
          <p:cNvPr id="12289" name="Rectangle 1"/>
          <p:cNvSpPr>
            <a:spLocks noChangeArrowheads="1"/>
          </p:cNvSpPr>
          <p:nvPr/>
        </p:nvSpPr>
        <p:spPr bwMode="auto">
          <a:xfrm>
            <a:off x="142844" y="0"/>
            <a:ext cx="8858312" cy="15234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Шалфей.</a:t>
            </a:r>
            <a:r>
              <a:rPr kumimoji="0" lang="ru-RU" sz="1400" b="1" i="0" strike="noStrike" cap="none" normalizeH="0" baseline="0" dirty="0" smtClean="0">
                <a:ln>
                  <a:noFill/>
                </a:ln>
                <a:solidFill>
                  <a:srgbClr val="0066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Листья шалфея содержат крахмал, смолу, камедь, белковые, дубильные  вещества, минеральные соли и эфирное масло (до 2,5%). Свежие листья содержат фитонциды и обладают сильным бактерицидным действием.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Шалфей обладает дезинфицирующим, вяжущим и противовоспалительным действием и применяется при различных катаральных состояниях слизистых оболочек, ангинах, воспалении десен. Шалфей широко используется для полосканий в виде настоя или отвара из расчета: 1 ст. ложка на стакан кипятка. Настаивают в течение 20 минут</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endParaRPr kumimoji="0" lang="ru-RU" sz="900" b="0" i="0" u="none" strike="noStrike" cap="none" normalizeH="0" baseline="0" dirty="0" smtClean="0">
              <a:ln>
                <a:noFill/>
              </a:ln>
              <a:solidFill>
                <a:srgbClr val="C00000"/>
              </a:solidFill>
              <a:effectLst/>
              <a:latin typeface="Arial" pitchFamily="34" charset="0"/>
              <a:cs typeface="Arial" pitchFamily="34" charset="0"/>
            </a:endParaRPr>
          </a:p>
        </p:txBody>
      </p:sp>
      <p:sp>
        <p:nvSpPr>
          <p:cNvPr id="6" name="Rectangle 1"/>
          <p:cNvSpPr>
            <a:spLocks noChangeArrowheads="1"/>
          </p:cNvSpPr>
          <p:nvPr/>
        </p:nvSpPr>
        <p:spPr bwMode="auto">
          <a:xfrm>
            <a:off x="142844" y="1500174"/>
            <a:ext cx="9001156"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Кориандр (</a:t>
            </a:r>
            <a:r>
              <a:rPr kumimoji="0" lang="ru-RU" sz="1400" b="1" i="0" u="sng" strike="noStrike" cap="none" normalizeH="0" baseline="0" dirty="0" err="1" smtClean="0">
                <a:ln>
                  <a:noFill/>
                </a:ln>
                <a:solidFill>
                  <a:srgbClr val="006600"/>
                </a:solidFill>
                <a:effectLst/>
                <a:latin typeface="Arial" pitchFamily="34" charset="0"/>
                <a:ea typeface="Times New Roman" pitchFamily="18" charset="0"/>
                <a:cs typeface="Arial" pitchFamily="34" charset="0"/>
              </a:rPr>
              <a:t>кинза</a:t>
            </a:r>
            <a:r>
              <a:rPr kumimoji="0" lang="ru-RU" sz="14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содержит в своем составе ряд витаминов, в том числе и довольно много витамина С, а также нужные для обменных процессов макро- и микроэлементы.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Эфирные масла кориандра обладают желчегонным, </a:t>
            </a:r>
            <a:r>
              <a:rPr kumimoji="0" lang="ru-RU" sz="1400" b="0" i="0" u="none" strike="noStrike" cap="none" normalizeH="0" baseline="0" dirty="0" err="1" smtClean="0">
                <a:ln>
                  <a:noFill/>
                </a:ln>
                <a:solidFill>
                  <a:srgbClr val="C00000"/>
                </a:solidFill>
                <a:effectLst/>
                <a:latin typeface="Arial" pitchFamily="34" charset="0"/>
                <a:ea typeface="Times New Roman" pitchFamily="18" charset="0"/>
                <a:cs typeface="Arial" pitchFamily="34" charset="0"/>
              </a:rPr>
              <a:t>противогеморройным</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болеутоляющим, ранозаживляющим и успокаивающим действием.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l"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Пастернак</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культурное огородное растение, содержит витамины, минеральные вещества и эфирные масла.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Эффективными считаются препараты из пастернака при песке и камнях в почках и мочевом пузыре, для лечения некоторых заболеваний женской половой сферы.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Фурокумарины</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содержащиеся в пастернаке, повышают чувствительно кожи к ультрафиолетовым лучам, что способствует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репигментации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обесцвеченных участков кожи у страдающих витилиго.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Растение обладает спазмолитическим действием, поэтому оно эффективно для предупреждения приступов стенокардии при коронарной недостаточности и неврозах, сопровождающихся </a:t>
            </a:r>
            <a:r>
              <a:rPr kumimoji="0" lang="ru-RU" sz="1400" b="0" i="0" u="none" strike="noStrike" cap="none" normalizeH="0" baseline="0" dirty="0" err="1" smtClean="0">
                <a:ln>
                  <a:noFill/>
                </a:ln>
                <a:solidFill>
                  <a:srgbClr val="C00000"/>
                </a:solidFill>
                <a:effectLst/>
                <a:latin typeface="Arial" pitchFamily="34" charset="0"/>
                <a:ea typeface="Times New Roman" pitchFamily="18" charset="0"/>
                <a:cs typeface="Arial" pitchFamily="34" charset="0"/>
              </a:rPr>
              <a:t>коронароспазмами</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p>
          <a:p>
            <a:pPr marR="0" lvl="0" algn="l" defTabSz="914400" rtl="0" eaLnBrk="0" fontAlgn="base" latinLnBrk="0" hangingPunct="0">
              <a:lnSpc>
                <a:spcPct val="100000"/>
              </a:lnSpc>
              <a:spcBef>
                <a:spcPct val="0"/>
              </a:spcBef>
              <a:spcAft>
                <a:spcPct val="0"/>
              </a:spcAft>
              <a:buClrTx/>
              <a:buSzTx/>
              <a:buFontTx/>
              <a:buNone/>
              <a:tabLst/>
            </a:pPr>
            <a:endParaRPr kumimoji="0" lang="ru-RU" sz="900" b="0" i="0" u="none" strike="noStrike" cap="none" normalizeH="0" baseline="0" dirty="0" smtClean="0">
              <a:ln>
                <a:noFill/>
              </a:ln>
              <a:solidFill>
                <a:srgbClr val="C000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006600"/>
                </a:solidFill>
                <a:effectLst/>
                <a:latin typeface="Arial" pitchFamily="34" charset="0"/>
                <a:ea typeface="Times New Roman" pitchFamily="18" charset="0"/>
                <a:cs typeface="Arial" pitchFamily="34" charset="0"/>
              </a:rPr>
              <a:t>Мята перечная</a:t>
            </a:r>
            <a:r>
              <a:rPr kumimoji="0" lang="ru-RU" sz="1400" b="1" i="0" strike="noStrike" cap="none" normalizeH="0" baseline="0" dirty="0" smtClean="0">
                <a:ln>
                  <a:noFill/>
                </a:ln>
                <a:solidFill>
                  <a:srgbClr val="0066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Лекарственным сырьем являются листья и трава, которые содержат эфирное масло, состоящее из ментола и других ингредиентов. В листьях содержатся и витамины, каротин.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Мятное масло обладает противовоспалительным и болеутоляющим свойством, уменьшает зуд кожи, рефлекторно расширяет сосуды сердца, головного мозга, легких.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приеме внутрь повышает аппетит, уменьшает тошноту, рвоту, икоту, усиливает слюноотделение, перистальтику кишечника, обладает дезинфицирующим, дезодорирующим и освежающим действием</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C:\Users\ekaterina.gogina\Desktop\Fotolia_41817588_Subscription_XL(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00825" y="0"/>
            <a:ext cx="2643175" cy="2008812"/>
          </a:xfrm>
          <a:prstGeom prst="rect">
            <a:avLst/>
          </a:prstGeom>
          <a:noFill/>
        </p:spPr>
      </p:pic>
      <p:pic>
        <p:nvPicPr>
          <p:cNvPr id="16386" name="Picture 2" descr="C:\Users\ekaterina.gogina\Desktop\806a6b6199716a906c34ec1874cf49ca.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2143116"/>
            <a:ext cx="2286016" cy="2033007"/>
          </a:xfrm>
          <a:prstGeom prst="rect">
            <a:avLst/>
          </a:prstGeom>
          <a:noFill/>
        </p:spPr>
      </p:pic>
      <p:cxnSp>
        <p:nvCxnSpPr>
          <p:cNvPr id="4" name="Прямая соединительная линия 3"/>
          <p:cNvCxnSpPr/>
          <p:nvPr/>
        </p:nvCxnSpPr>
        <p:spPr>
          <a:xfrm>
            <a:off x="214282" y="2071678"/>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6387" name="Rectangle 3"/>
          <p:cNvSpPr>
            <a:spLocks noChangeArrowheads="1"/>
          </p:cNvSpPr>
          <p:nvPr/>
        </p:nvSpPr>
        <p:spPr bwMode="auto">
          <a:xfrm>
            <a:off x="142844" y="0"/>
            <a:ext cx="878687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Яблоки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исключительный по своим свойствам продукт. Его диетические,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Лечебные и биологические свойства достаточно хорошо изучены.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Яблоки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полезны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всем людям, независимо от состояния их здоровья,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так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как содержат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ценные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балластные вещества, сахара, кислоты,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минеральные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соединения,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другие биологически активные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компоненты</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состав яблок входят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11,3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углеводов, 0,6 % клетчатки,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248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мг калия и 13 мг витамина С.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Кроме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витамина С в состав этих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плодов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входят и витамины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 Е, каротин.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Богаты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яблоки 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такими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макро- и микроэлементами, как железо, марганец, кальций. </a:t>
            </a:r>
          </a:p>
        </p:txBody>
      </p:sp>
      <p:sp>
        <p:nvSpPr>
          <p:cNvPr id="16388" name="Rectangle 4"/>
          <p:cNvSpPr>
            <a:spLocks noChangeArrowheads="1"/>
          </p:cNvSpPr>
          <p:nvPr/>
        </p:nvSpPr>
        <p:spPr bwMode="auto">
          <a:xfrm>
            <a:off x="214282" y="2143116"/>
            <a:ext cx="871543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Груша</a:t>
            </a: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Известна с древнейших времен. Ее употребляли при ослабленном здоровье. </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груше содержатся витамины С и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сахара, клетчатка, органические кислоты.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Груша оказывает мочегонное и противомикробное действие, полезна при </a:t>
            </a:r>
            <a:r>
              <a:rPr kumimoji="0" lang="ru-RU" sz="1400" b="0" i="0" u="none" strike="noStrike" cap="none" normalizeH="0" baseline="0" dirty="0" err="1" smtClean="0">
                <a:ln>
                  <a:noFill/>
                </a:ln>
                <a:solidFill>
                  <a:srgbClr val="C00000"/>
                </a:solidFill>
                <a:effectLst/>
                <a:latin typeface="Arial" pitchFamily="34" charset="0"/>
                <a:ea typeface="Times New Roman" pitchFamily="18" charset="0"/>
                <a:cs typeface="Arial" pitchFamily="34" charset="0"/>
              </a:rPr>
              <a:t>почечно</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каменной болезни и при инфекциях мочевых путей.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Особенно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полезен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грушевый</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сок, который издавна считался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хорошим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мочегонным средством. Смешанный с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медом</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он смягчает хрипоту</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lang="ru-RU" sz="1400" dirty="0" smtClean="0">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7" name="Прямая соединительная линия 6"/>
          <p:cNvCxnSpPr/>
          <p:nvPr/>
        </p:nvCxnSpPr>
        <p:spPr>
          <a:xfrm>
            <a:off x="214282" y="4214818"/>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p:nvSpPr>
        <p:spPr bwMode="auto">
          <a:xfrm>
            <a:off x="214282" y="4357694"/>
            <a:ext cx="878687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Слива.</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Слива издавна заслуживает внимание как лекарственное растение.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Этот плод – природный гибрид алычи и терна. В нем содержатся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до 16 % сахаров, пектины, калий, витамины С,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РР, каротин, органические</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кислоты. Слива (особенно сушеная – чернослив) обладает выраженным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послабляющим и мочегонным эффектом, оказывает целебное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действие при атеросклерозе, холецистите, болезнях печени, сердца, почек,</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гипертонии.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приготовлении сливы нужно залить крутым кипятком, но ни в коем случае не кипятить и не подслащивать. С целью достижения послабляющего действия рекомендуется утором натощак съедать 8-10 слив, а если возможно, то проделывать это несколько раз в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день</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http://sorden.ru/sites/default/files/14a.jpg"/>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6215075" y="3855096"/>
            <a:ext cx="2928926" cy="185989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214282" y="1643050"/>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5366" name="Rectangle 6"/>
          <p:cNvSpPr>
            <a:spLocks noChangeArrowheads="1"/>
          </p:cNvSpPr>
          <p:nvPr/>
        </p:nvSpPr>
        <p:spPr bwMode="auto">
          <a:xfrm>
            <a:off x="142844" y="142852"/>
            <a:ext cx="878687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Айва.</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соке айвы содержатся пектин, дубильные вещества, яблочная, молочная,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лимонная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винная кислоты, различные сахара (от 5,3 до 12,1 %). Айва богата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железом</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медью и витамином С (10-20 мг в 100 г свежих плодов</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Свежие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плоды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айвы в связи со значительным содержанием в них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железа рекомендуют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принимать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при малокровии.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Из свежих плодов можно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приготовить настойки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или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экстракты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применять их с той же целью по 15-25 капель 3 раза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день.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142844" y="4357694"/>
            <a:ext cx="885831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Инжир.</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Плоды инжира считаются весьма ценным продуктом, так как содержат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много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сахара и немало белков и витаминов; очень много в них солей калия,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кальция</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магния, фосфора и железа, а также ряд биологически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активных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веществ, в частности растительный фермент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фицин</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обладающий свойством растворять вредные соединения, ухудшающие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свертываемость крови. Поэтому в научной медицине этот фермент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используют для лечения тромбоэмболических заболеваний.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А благодаря</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наличию в инжире большого количества сахара и калия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он весьма</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полезен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больным с </a:t>
            </a:r>
            <a:r>
              <a:rPr kumimoji="0" lang="ru-RU" sz="1400" b="0" i="0" u="none" strike="noStrike" cap="none" normalizeH="0" baseline="0" dirty="0" err="1" smtClean="0">
                <a:ln>
                  <a:noFill/>
                </a:ln>
                <a:solidFill>
                  <a:srgbClr val="006600"/>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патологией.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Инжир</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сваренный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молоке, применяется как лечебное средство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острых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катарах верхних дыхательных путей, трахеитах,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бронхита. </a:t>
            </a:r>
          </a:p>
        </p:txBody>
      </p:sp>
      <p:pic>
        <p:nvPicPr>
          <p:cNvPr id="8" name="Picture 4" descr="http://www.turkishexporter.net/tt_firma/urnresb/112256/dcbb6b97-a131-44b9-a4dc-a0712af3ef5b.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247882" y="4786322"/>
            <a:ext cx="2896118" cy="2071678"/>
          </a:xfrm>
          <a:prstGeom prst="rect">
            <a:avLst/>
          </a:prstGeom>
          <a:noFill/>
        </p:spPr>
      </p:pic>
      <p:cxnSp>
        <p:nvCxnSpPr>
          <p:cNvPr id="9" name="Прямая соединительная линия 8"/>
          <p:cNvCxnSpPr/>
          <p:nvPr/>
        </p:nvCxnSpPr>
        <p:spPr>
          <a:xfrm>
            <a:off x="214282" y="4357694"/>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0" name="Picture 6" descr="https://theheritagecook.files.wordpress.com/2010/05/istock_000010117615small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643050"/>
            <a:ext cx="2786050" cy="2244720"/>
          </a:xfrm>
          <a:prstGeom prst="rect">
            <a:avLst/>
          </a:prstGeom>
          <a:noFill/>
        </p:spPr>
      </p:pic>
      <p:pic>
        <p:nvPicPr>
          <p:cNvPr id="15364" name="Picture 4" descr="http://royal-frukt.ru/upload/medialibrary/048/048182b3444eb9517d54e4bf16320959.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86578" y="0"/>
            <a:ext cx="2357422" cy="2315983"/>
          </a:xfrm>
          <a:prstGeom prst="rect">
            <a:avLst/>
          </a:prstGeom>
          <a:noFill/>
        </p:spPr>
      </p:pic>
      <p:sp>
        <p:nvSpPr>
          <p:cNvPr id="11" name="Rectangle 8"/>
          <p:cNvSpPr>
            <a:spLocks noChangeArrowheads="1"/>
          </p:cNvSpPr>
          <p:nvPr/>
        </p:nvSpPr>
        <p:spPr bwMode="auto">
          <a:xfrm>
            <a:off x="214282" y="1643050"/>
            <a:ext cx="8786874"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Лимон</a:t>
            </a:r>
            <a:r>
              <a:rPr kumimoji="0" lang="ru-RU" sz="1400" b="0" i="0"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враг болезнетворных микробов</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Этот плод довольно богат различными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algn="just" fontAlgn="base">
              <a:spcBef>
                <a:spcPct val="0"/>
              </a:spcBef>
              <a:spcAft>
                <a:spcPct val="0"/>
              </a:spcAf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витаминами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особенно витамином С, минеральными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algn="just" fontAlgn="base">
              <a:spcBef>
                <a:spcPct val="0"/>
              </a:spcBef>
              <a:spcAft>
                <a:spcPct val="0"/>
              </a:spcAf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солями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конечно, лимонной кислотой.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Лимон издавна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считался</a:t>
            </a:r>
          </a:p>
          <a:p>
            <a:pPr lvl="0" algn="just" fontAlgn="base">
              <a:spcBef>
                <a:spcPct val="0"/>
              </a:spcBef>
              <a:spcAft>
                <a:spcPct val="0"/>
              </a:spcAf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антисклеротическим лекарством. Его сок используется не только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для</a:t>
            </a:r>
          </a:p>
          <a:p>
            <a:pPr lvl="0" algn="just" fontAlgn="base">
              <a:spcBef>
                <a:spcPct val="0"/>
              </a:spcBef>
              <a:spcAft>
                <a:spcPct val="0"/>
              </a:spcAf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профилактики и лечения атеросклероза, но  и для лечения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болезней</a:t>
            </a:r>
          </a:p>
          <a:p>
            <a:pPr lvl="0" algn="just" fontAlgn="base">
              <a:spcBef>
                <a:spcPct val="0"/>
              </a:spcBef>
              <a:spcAft>
                <a:spcPct val="0"/>
              </a:spcAf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желудочно-кишечного тракта, лихорадочных состояний, геморроя</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p>
          <a:p>
            <a:pPr lvl="0" algn="just" fontAlgn="base">
              <a:spcBef>
                <a:spcPct val="0"/>
              </a:spcBef>
              <a:spcAft>
                <a:spcPct val="0"/>
              </a:spcAf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мочекаменной болезни. В этих случаях сок можно пить (добавляя в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½</a:t>
            </a:r>
          </a:p>
          <a:p>
            <a:pPr lvl="0" algn="just" fontAlgn="base">
              <a:spcBef>
                <a:spcPct val="0"/>
              </a:spcBef>
              <a:spcAft>
                <a:spcPct val="0"/>
              </a:spcAf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стакана горячей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воды</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сок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0,5 лимона средней величины) 2-3 раза в день</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p>
          <a:p>
            <a:pPr lvl="0" algn="just" fontAlgn="base">
              <a:spcBef>
                <a:spcPct val="0"/>
              </a:spcBef>
              <a:spcAft>
                <a:spcPct val="0"/>
              </a:spcAf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а также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заправлять</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салаты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из свежих овощей (без добавления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поваренной</a:t>
            </a:r>
          </a:p>
          <a:p>
            <a:pPr lvl="0" algn="just" fontAlgn="base">
              <a:spcBef>
                <a:spcPct val="0"/>
              </a:spcBef>
              <a:spcAft>
                <a:spcPct val="0"/>
              </a:spcAf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соли).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Сок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лимона можно использовать и наружно, например, при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грибковых заболеваниях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кожи.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algn="just" fontAlgn="base">
              <a:spcBef>
                <a:spcPct val="0"/>
              </a:spcBef>
              <a:spcAft>
                <a:spcPct val="0"/>
              </a:spcAf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В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первый же день, когда человек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отмечает</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симптомы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развивающейся ангины, следует начинать жевание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сырого</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лимона, особенно его цедры (после этого в течение часа не есть).</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solidFill>
                  <a:srgbClr val="C00000"/>
                </a:solidFill>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142844" y="0"/>
            <a:ext cx="878687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Апельсин.</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Это цитрусовый продукт богат витаминами А, С, группой В, </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 также макро- и микроэлементами, в частности, железом, медью, которые,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как известно, необходимы для профилактики и лечения малокровия.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Апельсины (и плоды, и сок) хорошо утоляют жажду, особенно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лихорадочных состояниях. Апельсины относятся к малокалорийным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продуктам, поэтому они полезны для людей с избыточным весом.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зимне-весенний период апельсины помогают бороться с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гипо</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авитаминозами.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 name="Прямая соединительная линия 4"/>
          <p:cNvCxnSpPr/>
          <p:nvPr/>
        </p:nvCxnSpPr>
        <p:spPr>
          <a:xfrm>
            <a:off x="142844" y="1857364"/>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3318" name="Rectangle 6"/>
          <p:cNvSpPr>
            <a:spLocks noChangeArrowheads="1"/>
          </p:cNvSpPr>
          <p:nvPr/>
        </p:nvSpPr>
        <p:spPr bwMode="auto">
          <a:xfrm>
            <a:off x="142844" y="1928802"/>
            <a:ext cx="878687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Абрикос.</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Мякоть плодов содержит от 4,7 до 27 % сахаров, инулин, яблочную, лимонную кислоты, пектиновые вещества. Плоды абрикоса содержат много провитамина А, который придает им оранжевый цвет, никотиновую кислоту, витамин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15</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С. Абрикосы богаты солями калия и по этому показателю превосходят многие другие фрукты и овощи. Семена абрикосов содержат от 35 до 60 % невысыхающего жирного масла, известного под названием персикового.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связи с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богатым</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содержанием солей калия в мякоти плодов рекомендуется их употреблять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заболеваниях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системы, например, курагу в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виде</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разгрузочных дней.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Особенно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полезны абрикосы людям творческого труда</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поскольку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эти</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плоды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весьма богаты не только магнием, но и фосфором</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Абрикосы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неплохо зарекомендовали себя при лечении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малокровия. Кстати,</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установлено, что 100 г абрикосов оказывают на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процесс кроветворения</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такое же влияние, как 40 г железа или 250 г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свежей печени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314" name="Picture 2" descr="http://www.sunnahskincare.co.uk/ekmps/shops/rmalak/images/orange-essential-oil-organic--207-p.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687362" y="1"/>
            <a:ext cx="3456638" cy="2143116"/>
          </a:xfrm>
          <a:prstGeom prst="rect">
            <a:avLst/>
          </a:prstGeom>
          <a:noFill/>
        </p:spPr>
      </p:pic>
      <p:cxnSp>
        <p:nvCxnSpPr>
          <p:cNvPr id="7" name="Прямая соединительная линия 6"/>
          <p:cNvCxnSpPr/>
          <p:nvPr/>
        </p:nvCxnSpPr>
        <p:spPr>
          <a:xfrm>
            <a:off x="214282" y="4714884"/>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3316" name="Picture 4" descr="http://otrubi-otrubi.ru/wp-content/uploads/2016/07/%D0%BF%D0%B8%D1%89%D0%B5%D0%B2%D0%BE%D0%B9-%D0%B0%D1%80%D0%BE%D0%BC%D0%B0%D1%82%D0%B8%D0%B7%D0%B0%D1%82%D0%BE%D1%80-%D0%90%D0%B1%D1%80%D0%B8%D0%BA%D0%BE%D1%81-%D0%BD%D0%B0%D1%82%D1%83%D1%80%D0%B0%D0%BB%D1%8C%D0%BD%D1%8B%D0%B9.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285784" y="2857496"/>
            <a:ext cx="3143240" cy="2904962"/>
          </a:xfrm>
          <a:prstGeom prst="rect">
            <a:avLst/>
          </a:prstGeom>
          <a:noFill/>
        </p:spPr>
      </p:pic>
      <p:pic>
        <p:nvPicPr>
          <p:cNvPr id="8" name="Picture 2" descr="http://ecstract.ru/images/photo/persik.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143636" y="4286256"/>
            <a:ext cx="3201340" cy="2571744"/>
          </a:xfrm>
          <a:prstGeom prst="rect">
            <a:avLst/>
          </a:prstGeom>
          <a:noFill/>
        </p:spPr>
      </p:pic>
      <p:sp>
        <p:nvSpPr>
          <p:cNvPr id="9" name="Rectangle 5"/>
          <p:cNvSpPr>
            <a:spLocks noChangeArrowheads="1"/>
          </p:cNvSpPr>
          <p:nvPr/>
        </p:nvSpPr>
        <p:spPr bwMode="auto">
          <a:xfrm>
            <a:off x="142844" y="4786322"/>
            <a:ext cx="871543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Персик</a:t>
            </a:r>
            <a:r>
              <a:rPr kumimoji="0" lang="ru-RU" sz="14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Сам по себе это вкусный и питательный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продукт</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богатый витаминами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прежде всего С),  а также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макро-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микроэлементами.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Врачи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рекомендуют пить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персиковый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сок при нарушениях сердечного ритма,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малокровии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желудка (особенно при пониженной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кислотности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желудочного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сока</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также при запорах. В этих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случаях надо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пить по ½ стакана сока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15-20 минут до еды.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Персик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противопоказан при аллергической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предрасположенности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сахарном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диабете,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ожирении.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www.moirebenok.ua/wp-content/uploads/2015/11/hurma-fotoliya.jpg"/>
          <p:cNvPicPr>
            <a:picLocks noChangeAspect="1" noChangeArrowheads="1"/>
          </p:cNvPicPr>
          <p:nvPr/>
        </p:nvPicPr>
        <p:blipFill>
          <a:blip r:embed="rId2">
            <a:clrChange>
              <a:clrFrom>
                <a:srgbClr val="FEFEFE"/>
              </a:clrFrom>
              <a:clrTo>
                <a:srgbClr val="FEFEFE">
                  <a:alpha val="0"/>
                </a:srgbClr>
              </a:clrTo>
            </a:clrChange>
          </a:blip>
          <a:srcRect/>
          <a:stretch>
            <a:fillRect/>
          </a:stretch>
        </p:blipFill>
        <p:spPr bwMode="auto">
          <a:xfrm>
            <a:off x="-142908" y="0"/>
            <a:ext cx="2857521" cy="1947877"/>
          </a:xfrm>
          <a:prstGeom prst="rect">
            <a:avLst/>
          </a:prstGeom>
          <a:noFill/>
        </p:spPr>
      </p:pic>
      <p:cxnSp>
        <p:nvCxnSpPr>
          <p:cNvPr id="5" name="Прямая соединительная линия 4"/>
          <p:cNvCxnSpPr/>
          <p:nvPr/>
        </p:nvCxnSpPr>
        <p:spPr>
          <a:xfrm>
            <a:off x="214282" y="2214554"/>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1270" name="Rectangle 6"/>
          <p:cNvSpPr>
            <a:spLocks noChangeArrowheads="1"/>
          </p:cNvSpPr>
          <p:nvPr/>
        </p:nvSpPr>
        <p:spPr bwMode="auto">
          <a:xfrm>
            <a:off x="214282" y="142852"/>
            <a:ext cx="878687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Хурма</a:t>
            </a: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плодах хурмы содержится примерно 2 % белка, 1,5 – крахмала, 25 % сахаров</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Она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содержит и органические кислоты (яблочная, лимонная), а также витамины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основном витамин С), железо, калий, марганец, дубильные вещества. Все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это</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хорошо действует на многие обменные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процессы.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Больным</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страдающим</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малокровием</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рекомендуется регулярно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употреблять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хурму как в свежем</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так и в сушеном виде. Весьма полезны это плоды и людям</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перенесшим</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solidFill>
                  <a:srgbClr val="C00000"/>
                </a:solidFill>
                <a:latin typeface="Arial" pitchFamily="34" charset="0"/>
                <a:ea typeface="Times New Roman" pitchFamily="18" charset="0"/>
                <a:cs typeface="Arial" pitchFamily="34" charset="0"/>
              </a:rPr>
              <a:t> </a:t>
            </a:r>
            <a:r>
              <a:rPr lang="ru-RU" sz="1400" dirty="0" smtClean="0">
                <a:solidFill>
                  <a:srgbClr val="C00000"/>
                </a:solidFill>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тяжелые заболевания.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Народные знахари рекомендуют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мякоть хурмы или</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кашицу из нее прикладывать к гнойникам и фурункулам,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которые</a:t>
            </a: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довольно быстро заживают. </a:t>
            </a:r>
            <a:endParaRPr kumimoji="0" lang="ru-RU" sz="1800" b="0" i="0" u="none" strike="noStrike" cap="none" normalizeH="0" baseline="0" dirty="0" smtClean="0">
              <a:ln>
                <a:noFill/>
              </a:ln>
              <a:effectLst/>
              <a:latin typeface="Arial" pitchFamily="34" charset="0"/>
              <a:cs typeface="Arial" pitchFamily="34" charset="0"/>
            </a:endParaRPr>
          </a:p>
        </p:txBody>
      </p:sp>
      <p:sp>
        <p:nvSpPr>
          <p:cNvPr id="7" name="Rectangle 5"/>
          <p:cNvSpPr>
            <a:spLocks noChangeArrowheads="1"/>
          </p:cNvSpPr>
          <p:nvPr/>
        </p:nvSpPr>
        <p:spPr bwMode="auto">
          <a:xfrm>
            <a:off x="142844" y="2428868"/>
            <a:ext cx="9001156"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Виноград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его сок нередко нормализуют кровяное давление, рассасывают песок 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мелкие почечные камешки, выводя их из организма. Плоды винограда содержат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много сахаров – глюкозы и фруктозы, ряд органических кислот, гликозиды,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витамины С,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 соли калия, кальция, железа, магния. Семена винограда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содержат дубильные вещества, аминокислоты, лецитин.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С глубокой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древности виноград применяется для лечения болезней обмена веществ,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печени, почек, легких, </a:t>
            </a:r>
            <a:r>
              <a:rPr kumimoji="0" lang="ru-RU" sz="1400" b="0" i="0" u="none" strike="noStrike" cap="none" normalizeH="0" baseline="0" dirty="0" err="1" smtClean="0">
                <a:ln>
                  <a:noFill/>
                </a:ln>
                <a:solidFill>
                  <a:srgbClr val="006600"/>
                </a:solidFill>
                <a:effectLst/>
                <a:latin typeface="Arial" pitchFamily="34" charset="0"/>
                <a:ea typeface="Times New Roman" pitchFamily="18" charset="0"/>
                <a:cs typeface="Arial" pitchFamily="34" charset="0"/>
              </a:rPr>
              <a:t>сердечно-сосудистой</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системы.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Применяется виноград 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современной медицине</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при заболеваниях сердца, бронхов, почек, печени,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при подагре, при истощении нервной системы, при гипертонической болезни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и как общеукрепляющее средство.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Сок </a:t>
            </a: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винограда обладает тонизирующим эффектом. Он полезен при истощении нервной системы (астении) и упадке сил.</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 Он снижает уровень холестерина в крови, приводя его ближе к нормальным показателям.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этих случаях пить сок нужно за час до еды 3 раза в день (начинать следует с 1/2 стакана сока и к концу курса лечения, через 1-1,5 месяца, довести до 2 стаканов на прием.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Людям, страдающим спастическими или атоническими запорами, виноградный сок следует принимать по 1 стакану 3 раза в день натощак (за час до еды и вечером – за 2 часа до сна).</a:t>
            </a:r>
            <a:endParaRPr kumimoji="0" lang="ru-RU" sz="1800" b="0" i="0" u="none" strike="noStrike" cap="none" normalizeH="0" baseline="0" dirty="0" smtClean="0">
              <a:ln>
                <a:noFill/>
              </a:ln>
              <a:solidFill>
                <a:srgbClr val="006600"/>
              </a:solidFill>
              <a:effectLst/>
              <a:latin typeface="Arial" pitchFamily="34" charset="0"/>
              <a:cs typeface="Arial" pitchFamily="34" charset="0"/>
            </a:endParaRPr>
          </a:p>
        </p:txBody>
      </p:sp>
      <p:pic>
        <p:nvPicPr>
          <p:cNvPr id="8" name="Picture 2" descr="http://izodom.ru/wp-content/uploads/2016/03/0_a998e_abe4e1c5_XL.png"/>
          <p:cNvPicPr>
            <a:picLocks noChangeAspect="1" noChangeArrowheads="1"/>
          </p:cNvPicPr>
          <p:nvPr/>
        </p:nvPicPr>
        <p:blipFill>
          <a:blip r:embed="rId3"/>
          <a:srcRect/>
          <a:stretch>
            <a:fillRect/>
          </a:stretch>
        </p:blipFill>
        <p:spPr bwMode="auto">
          <a:xfrm>
            <a:off x="6766887" y="2214554"/>
            <a:ext cx="2377113" cy="2285991"/>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wallbox.ru/wallpapers/preview/201546/3c95cfe6c57caeb.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1071546"/>
            <a:ext cx="2986038" cy="2000240"/>
          </a:xfrm>
          <a:prstGeom prst="rect">
            <a:avLst/>
          </a:prstGeom>
          <a:noFill/>
        </p:spPr>
      </p:pic>
      <p:cxnSp>
        <p:nvCxnSpPr>
          <p:cNvPr id="5" name="Прямая соединительная линия 4"/>
          <p:cNvCxnSpPr/>
          <p:nvPr/>
        </p:nvCxnSpPr>
        <p:spPr>
          <a:xfrm>
            <a:off x="142844" y="2857496"/>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0246" name="Rectangle 6"/>
          <p:cNvSpPr>
            <a:spLocks noChangeArrowheads="1"/>
          </p:cNvSpPr>
          <p:nvPr/>
        </p:nvSpPr>
        <p:spPr bwMode="auto">
          <a:xfrm>
            <a:off x="142844" y="142852"/>
            <a:ext cx="900115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Малина.</a:t>
            </a:r>
            <a:r>
              <a:rPr kumimoji="0" lang="ru-RU" sz="1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Стакан малинового сока, о чем свидетельствуют древние лечебники, придает силы, снижает жар при болезни, повышает сопротивляемость организма к простудным заболеваниям, улучшает сон.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практической медицине сушеная малина употребляется как потогонное средство при простудных заболеваниях и как легкое мочегонное средство. В виду большого количества пуринов малину не следует употреблять больным подагрой и нефритом.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Настой сухих ягод малины в виде чая применяется при</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простуде.</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приготовления настоя в этом случае берут 2 ст. ложки плодов, заливают</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стаканом кипятка, настаивают 5-6 минут  и принимают по 2-3 стакана в</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течение 1-2 часов (противопоказано при подагре и нефрите). Отвар цветков</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малины, применяемый в виде примочек, помогает при воспалении глаз</a:t>
            </a:r>
          </a:p>
          <a:p>
            <a:pPr marR="0" lvl="0" algn="just" defTabSz="914400" rtl="0" eaLnBrk="0" fontAlgn="base" latinLnBrk="0" hangingPunct="0">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(конъюнктивите).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142844" y="3071810"/>
            <a:ext cx="885831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Смородина </a:t>
            </a: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черная.</a:t>
            </a:r>
            <a:r>
              <a:rPr kumimoji="0" lang="ru-RU" sz="1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 лекарственной целью используют ягоды и листья. Ягоды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смородины занимают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второе место (после шиповника) по содержанию витамина С. Кроме того, в ягодах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имеются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витамины В</a:t>
            </a:r>
            <a:r>
              <a:rPr kumimoji="0" lang="ru-RU"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РР, каротин. Богата она солями калия, фосфором, железом,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лимонной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яблочной и другими органическими кислотами, пектинами,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дубильными веществами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сахаром (до 16%). Смородина используется, как в сыром, так 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виде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варенья и пасты.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Плоды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широко используются человеком как источник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витамина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как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питании здоровых людей, так и больных, когда при том или ином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заболевании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повышается потребность организма в витамине С.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Смородину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используют как средство, тонизирующее </a:t>
            </a:r>
            <a:endPar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rgbClr val="C00000"/>
                </a:solidFill>
                <a:effectLst/>
                <a:latin typeface="Arial" pitchFamily="34" charset="0"/>
                <a:ea typeface="Times New Roman" pitchFamily="18" charset="0"/>
                <a:cs typeface="Arial" pitchFamily="34" charset="0"/>
              </a:rPr>
              <a:t>сердечно-сосудистую</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систему, при инфекционных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заболеваниях</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в особенности с явлениями геморрагического диатеза, </a:t>
            </a:r>
            <a:endPar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протекающего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со склонностью к кровотечению и кровоизлиянию.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6" descr="http://www.calorizator.ru/sites/default/files/imagecache/product_512/product/currants-black.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00760" y="3714758"/>
            <a:ext cx="3143240" cy="314324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ds03.infourok.ru/uploads/ex/094c/00039f43-db288b7e/4/hello_html_316149ec.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572132" y="4476754"/>
            <a:ext cx="3571868" cy="2381245"/>
          </a:xfrm>
          <a:prstGeom prst="rect">
            <a:avLst/>
          </a:prstGeom>
          <a:noFill/>
        </p:spPr>
      </p:pic>
      <p:cxnSp>
        <p:nvCxnSpPr>
          <p:cNvPr id="6" name="Прямая соединительная линия 5"/>
          <p:cNvCxnSpPr/>
          <p:nvPr/>
        </p:nvCxnSpPr>
        <p:spPr>
          <a:xfrm>
            <a:off x="214282" y="3357562"/>
            <a:ext cx="8715436"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9224" name="Rectangle 8"/>
          <p:cNvSpPr>
            <a:spLocks noChangeArrowheads="1"/>
          </p:cNvSpPr>
          <p:nvPr/>
        </p:nvSpPr>
        <p:spPr bwMode="auto">
          <a:xfrm>
            <a:off x="142844" y="3429000"/>
            <a:ext cx="8858312"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Крыжовник.</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Крыжовник с давних времен считался не только вкусным пищевым продуктом, но и лекарственным растением. И это подтвердили более поздние научные открытия. Оказалось, что эта ягода содержит в своем составе не только сахар (до 14%), но и такие ценные витамины, как С, В, Е, каротин, а также жизненно необходимые микроэлементы – железо, медь, фосфор и другие биологически активные компоненты, включая балластные вещества, пектины.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Ягоды крыжовника издавна считались прекрасным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противосклеротическим</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средством, полезным средством при различного рода точечных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кровоизлияниях, что важно для предупреждения инсультов,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геморрагических поражений глаз, например, при точечных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кровоизлияниях в органы зрения при сахарном диабете.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Помогает крыжовник и больным, страдающим болезнями почек,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ожирением, болезнями обмена веществ, гипертонией. </a:t>
            </a:r>
          </a:p>
          <a:p>
            <a:pPr marR="0" lvl="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Он активизирует ослабленную перистальтику кишечника.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42844" y="214290"/>
            <a:ext cx="8858312"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Клубника (земляника) садовая</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Эта вкусная ягода обладает замечательными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пищевыми и целебными свойствами. В своем составе плоды клубники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содержат не только сахар (до 15%), но и витамины С, группы В, каротин,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фолиевую</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кислоту. Немало в них таких ценных элементов, как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фосфор, кальций, железо, кобальт, марганец.</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Имеются в ягодах кислоты: яблочная и салициловая. И, конечно,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много полезной клетчатки, пектина. </a:t>
            </a: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Клубника полезна людям,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страдающим атеросклерозом, гипертонической болезнью</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различного</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рода кишечными недомоганиями. Она считается эффективным средством </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поносах. Установлено, что клубника обладает и противомикробной активностью, особенно по отношению к возбудителям кишечных инфекций и гриппозным вирусам. Если дети не страдают диатезом, то клубнику можно есть в неограниченном количестве. Это, естественно, относится и к взрослым.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descr="http://tor4.ru/uploads/p/2016-09-28/polza-klubniki-111535.jpg"/>
          <p:cNvPicPr>
            <a:picLocks noChangeAspect="1" noChangeArrowheads="1"/>
          </p:cNvPicPr>
          <p:nvPr/>
        </p:nvPicPr>
        <p:blipFill>
          <a:blip r:embed="rId3">
            <a:clrChange>
              <a:clrFrom>
                <a:srgbClr val="FFFEFF"/>
              </a:clrFrom>
              <a:clrTo>
                <a:srgbClr val="FFFEFF">
                  <a:alpha val="0"/>
                </a:srgbClr>
              </a:clrTo>
            </a:clrChange>
          </a:blip>
          <a:srcRect/>
          <a:stretch>
            <a:fillRect/>
          </a:stretch>
        </p:blipFill>
        <p:spPr bwMode="auto">
          <a:xfrm>
            <a:off x="5715008" y="138355"/>
            <a:ext cx="3428992" cy="2290513"/>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ttp://medportal.net/assets/images/bolezni-organov/bolezni-spiny-i-pozvonochnika/spine-structure.png"/>
          <p:cNvPicPr>
            <a:picLocks noChangeAspect="1" noChangeArrowheads="1"/>
          </p:cNvPicPr>
          <p:nvPr/>
        </p:nvPicPr>
        <p:blipFill>
          <a:blip r:embed="rId2"/>
          <a:srcRect/>
          <a:stretch>
            <a:fillRect/>
          </a:stretch>
        </p:blipFill>
        <p:spPr bwMode="auto">
          <a:xfrm>
            <a:off x="4929190" y="806130"/>
            <a:ext cx="4214810" cy="6051869"/>
          </a:xfrm>
          <a:prstGeom prst="rect">
            <a:avLst/>
          </a:prstGeom>
          <a:noFill/>
        </p:spPr>
      </p:pic>
      <p:sp>
        <p:nvSpPr>
          <p:cNvPr id="7169" name="Rectangle 1"/>
          <p:cNvSpPr>
            <a:spLocks noChangeArrowheads="1"/>
          </p:cNvSpPr>
          <p:nvPr/>
        </p:nvSpPr>
        <p:spPr bwMode="auto">
          <a:xfrm>
            <a:off x="214281" y="0"/>
            <a:ext cx="8715437"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ru-RU" sz="48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Занятие № 4</a:t>
            </a:r>
            <a:endParaRPr kumimoji="0" lang="ru-RU" sz="4800" b="0" i="0" u="none" strike="noStrike" cap="none" normalizeH="0" baseline="0" dirty="0" smtClean="0">
              <a:ln>
                <a:noFill/>
              </a:ln>
              <a:solidFill>
                <a:srgbClr val="7030A0"/>
              </a:solidFill>
              <a:effectLst/>
              <a:latin typeface="Arial" pitchFamily="34" charset="0"/>
              <a:cs typeface="Arial" pitchFamily="34" charset="0"/>
            </a:endParaRPr>
          </a:p>
          <a:p>
            <a:pPr marR="0" lvl="0"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defTabSz="914400" rtl="0" eaLnBrk="0" fontAlgn="base" latinLnBrk="0" hangingPunct="0">
              <a:lnSpc>
                <a:spcPct val="100000"/>
              </a:lnSpc>
              <a:spcBef>
                <a:spcPct val="0"/>
              </a:spcBef>
              <a:spcAft>
                <a:spcPct val="0"/>
              </a:spcAft>
              <a:buClrTx/>
              <a:buSzTx/>
              <a:buFontTx/>
              <a:buNone/>
              <a:tabLst/>
            </a:pPr>
            <a:endParaRPr lang="ru-RU" sz="2400" b="1" dirty="0" smtClean="0">
              <a:latin typeface="Arial" pitchFamily="34" charset="0"/>
              <a:ea typeface="Times New Roman" pitchFamily="18" charset="0"/>
              <a:cs typeface="Arial" pitchFamily="34" charset="0"/>
            </a:endParaRP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 позвоночника, </a:t>
            </a: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их профилактика. </a:t>
            </a: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Строение позвоночника. Осанка. </a:t>
            </a: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Как вести себя при острой боли в спине. </a:t>
            </a: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Грыжа межпозвоночных дисков. </a:t>
            </a: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Остеохондроз позвоночника. </a:t>
            </a:r>
          </a:p>
          <a:p>
            <a:pPr marR="0" lvl="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Спондилез.</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katerina.gogina\Desktop\Мои документы\ОНКО\проф рак молоч железы.jpg"/>
          <p:cNvPicPr>
            <a:picLocks noChangeAspect="1" noChangeArrowheads="1"/>
          </p:cNvPicPr>
          <p:nvPr/>
        </p:nvPicPr>
        <p:blipFill>
          <a:blip r:embed="rId2"/>
          <a:srcRect/>
          <a:stretch>
            <a:fillRect/>
          </a:stretch>
        </p:blipFill>
        <p:spPr bwMode="auto">
          <a:xfrm>
            <a:off x="71406" y="214290"/>
            <a:ext cx="8992197" cy="6357958"/>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novumedical.org/foto/products/TR_2.jpg"/>
          <p:cNvPicPr>
            <a:picLocks noChangeAspect="1" noChangeArrowheads="1"/>
          </p:cNvPicPr>
          <p:nvPr/>
        </p:nvPicPr>
        <p:blipFill>
          <a:blip r:embed="rId2"/>
          <a:srcRect/>
          <a:stretch>
            <a:fillRect/>
          </a:stretch>
        </p:blipFill>
        <p:spPr bwMode="auto">
          <a:xfrm>
            <a:off x="1214414" y="3571876"/>
            <a:ext cx="7620000" cy="2905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45" name="Rectangle 1"/>
          <p:cNvSpPr>
            <a:spLocks noChangeArrowheads="1"/>
          </p:cNvSpPr>
          <p:nvPr/>
        </p:nvSpPr>
        <p:spPr bwMode="auto">
          <a:xfrm>
            <a:off x="142844" y="0"/>
            <a:ext cx="8858312" cy="37394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Строение позвоночника. Осанка.</a:t>
            </a:r>
            <a:endParaRPr kumimoji="0" lang="ru-RU" sz="2800" b="0" i="0" u="none" strike="noStrike" cap="none" normalizeH="0" baseline="0" dirty="0" smtClean="0">
              <a:ln>
                <a:noFill/>
              </a:ln>
              <a:solidFill>
                <a:srgbClr val="FF00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Позвоночник – это сложная анатомическая структура, состоящая из позвонков, связок, мышц и др. В позвоночнике выделяют несколько отделов: шейный, грудной, поясничный, а также крестец и копчик. Позвоночник взрослого человека состоит из 32-33 позвонков: 7 шейных, 12 грудных, 5 поясничных, крестца и копчика. Крестец образуют 5 сросшихся крестцовых  позвонков, а копчик – 3-4 копчиковых. Каждый позвонок состоит из более массивной части – тела позвонка, покрытого </a:t>
            </a:r>
            <a:r>
              <a:rPr kumimoji="0" lang="ru-RU" sz="19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геалиновым</a:t>
            </a:r>
            <a:r>
              <a:rPr kumimoji="0" lang="ru-RU" sz="1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хрящом, и дуги. Тела и дуги позвонков формируют позвоночный канал, в шейном и грудном отделах которого располагается спинной мозг, а в поясничном (начиная со второго поясничного позвонка) – корешки спинномозговых нервов. </a:t>
            </a:r>
            <a:endParaRPr kumimoji="0" lang="ru-RU" sz="19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42844" y="0"/>
            <a:ext cx="878687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Межпозвоночный диск</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сочленение между телами позвонков. Он состоит из наружного фиброзного кольца и центрального студенистого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пульпозного</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ядра. Первый межпозвоночный диск находится между телами второго и третьего шейных позвонков, а последний – между телами пятого поясничного позвонка и первого крестцового. Толщина межпозвоночных дисков различна, и зависит от места расположения данного отдела позвоночника, а также от степени  его подвижности. Например, в самом подвижном поясничном отделе толщина дисков составляет примерно 10 мм, а в малоподвижном грудном отделе – около 4 мм.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3" name="Picture 3" descr="http://corallinna.com/images/bil.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85720" y="2786058"/>
            <a:ext cx="8483571" cy="3714776"/>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s8.pikabu.ru/post_img/2016/02/22/11/1456165038136377374.jpg"/>
          <p:cNvPicPr>
            <a:picLocks noChangeAspect="1" noChangeArrowheads="1"/>
          </p:cNvPicPr>
          <p:nvPr/>
        </p:nvPicPr>
        <p:blipFill>
          <a:blip r:embed="rId2"/>
          <a:srcRect/>
          <a:stretch>
            <a:fillRect/>
          </a:stretch>
        </p:blipFill>
        <p:spPr bwMode="auto">
          <a:xfrm>
            <a:off x="2714612" y="3571876"/>
            <a:ext cx="5715000" cy="3114676"/>
          </a:xfrm>
          <a:prstGeom prst="rect">
            <a:avLst/>
          </a:prstGeom>
          <a:noFill/>
        </p:spPr>
      </p:pic>
      <p:sp>
        <p:nvSpPr>
          <p:cNvPr id="4099" name="Rectangle 3"/>
          <p:cNvSpPr>
            <a:spLocks noChangeArrowheads="1"/>
          </p:cNvSpPr>
          <p:nvPr/>
        </p:nvSpPr>
        <p:spPr bwMode="auto">
          <a:xfrm>
            <a:off x="142844" y="0"/>
            <a:ext cx="8786874"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На межпозвоночные диски оказывается разное давление массы человека, степень которого напрямую зависит от положения его тела. Так, при условии, что человек находится:</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лежа на спине нагрузка составляет 25%;</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лежа на боку – 75 %;</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стоя – 100%;</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стоя, с наклоном вперед – 150 %;</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 наклоном вперед и с весом в руках – 220 %;</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сидя – 140%;</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сидя с наклоном вперед – 185%;</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сидя с наклоном вперед и с весом в руках – 275%.</a:t>
            </a:r>
            <a:endParaRPr kumimoji="0" lang="ru-RU" sz="2000"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y-sustav.ru/wp-content/uploads/2015/02/gryja.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60737" y="1571612"/>
            <a:ext cx="5883263" cy="2643206"/>
          </a:xfrm>
          <a:prstGeom prst="rect">
            <a:avLst/>
          </a:prstGeom>
          <a:noFill/>
          <a:ln>
            <a:solidFill>
              <a:schemeClr val="accent2">
                <a:lumMod val="50000"/>
              </a:schemeClr>
            </a:solidFill>
          </a:ln>
        </p:spPr>
      </p:pic>
      <p:sp>
        <p:nvSpPr>
          <p:cNvPr id="3075" name="Rectangle 3"/>
          <p:cNvSpPr>
            <a:spLocks noChangeArrowheads="1"/>
          </p:cNvSpPr>
          <p:nvPr/>
        </p:nvSpPr>
        <p:spPr bwMode="auto">
          <a:xfrm>
            <a:off x="142844" y="1"/>
            <a:ext cx="885831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Студенистое ядро, имеющее двояковыпуклую форму, - основной амортизатор позвоночного столба. Оно является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высокогидрофильным</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образованием и представляет собой студенистый гель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полисахаридно-белкового</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состава. Ядро связано фиброзно-хрящевыми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коллагеновыми</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пучками и соединительной тканью с фиброзным кольцом. Если фиброзно-хрящевые пучки не подвергались дегенеративным изменениям, они не дают студенистому ядру при разрыве выйти из фиброзного кольца.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 возрастом количество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воды в нем уменьшается,</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ядро постепенно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фиброзируется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что приводит к снижению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высоты межпозвоночного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диска. Положение тела </a:t>
            </a:r>
          </a:p>
          <a:p>
            <a:pPr marR="0" lvl="0" algn="just" defTabSz="914400" rtl="0" eaLnBrk="1" fontAlgn="base" latinLnBrk="0" hangingPunct="1">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ч</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еловека значительно влияет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внутридисковое</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давление,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особенно в поясничном отделе,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где при сгибании вперед оно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увеличивается в 10-20 раз.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214282" y="4500570"/>
            <a:ext cx="8786874" cy="2214578"/>
          </a:xfrm>
          <a:prstGeom prst="rect">
            <a:avLst/>
          </a:prstGeom>
          <a:solidFill>
            <a:schemeClr val="accent6">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76" name="Rectangle 4"/>
          <p:cNvSpPr>
            <a:spLocks noChangeArrowheads="1"/>
          </p:cNvSpPr>
          <p:nvPr/>
        </p:nvSpPr>
        <p:spPr bwMode="auto">
          <a:xfrm>
            <a:off x="285720" y="4500570"/>
            <a:ext cx="8643998"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700" b="0" i="0" u="none" strike="noStrike" cap="none" normalizeH="0" baseline="0" dirty="0" smtClean="0">
                <a:ln>
                  <a:noFill/>
                </a:ln>
                <a:solidFill>
                  <a:schemeClr val="accent2">
                    <a:lumMod val="50000"/>
                  </a:schemeClr>
                </a:solidFill>
                <a:effectLst/>
                <a:latin typeface="Arial" pitchFamily="34" charset="0"/>
                <a:ea typeface="Times New Roman" pitchFamily="18" charset="0"/>
                <a:cs typeface="Arial" pitchFamily="34" charset="0"/>
              </a:rPr>
              <a:t>Позвоночный столб имеет 4 сагиттальных изгиба: шейный и поясничные лордозы, грудной и крестцово-копчиковый кифозы. Они смягчают толчки, которые испытывает позвоночник со стороны конечностей, создавая максимальную амплитуду движений в шейной и поясничной областях. На этих участках чаще всего образуются грыжевые выпячивания. Из-за сокращений мышц живота и диафрагмы, межреберных мышц и мышц плечевого пояса усиливается давление в области груди и живота, на которые переходит часть нагрузки, ложащейся на поясничный и грудной  отделы позвоночника.</a:t>
            </a:r>
            <a:endParaRPr kumimoji="0" lang="ru-RU" sz="1700" b="0" i="0" u="none" strike="noStrike" cap="none" normalizeH="0" baseline="0" dirty="0" smtClean="0">
              <a:ln>
                <a:noFill/>
              </a:ln>
              <a:solidFill>
                <a:schemeClr val="accent2">
                  <a:lumMod val="50000"/>
                </a:schemeClr>
              </a:solidFill>
              <a:effectLst/>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286520"/>
            <a:ext cx="9144000" cy="5714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21" name="Rectangle 1"/>
          <p:cNvSpPr>
            <a:spLocks noChangeArrowheads="1"/>
          </p:cNvSpPr>
          <p:nvPr/>
        </p:nvSpPr>
        <p:spPr bwMode="auto">
          <a:xfrm>
            <a:off x="142844" y="0"/>
            <a:ext cx="8858312" cy="6278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Нарушения осанки</a:t>
            </a:r>
            <a:endParaRPr kumimoji="0" lang="ru-RU" sz="2400" b="0" i="0" u="none" strike="noStrike" cap="none" normalizeH="0" baseline="0" dirty="0" smtClean="0">
              <a:ln>
                <a:noFill/>
              </a:ln>
              <a:solidFill>
                <a:srgbClr val="FF00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Осанка – привычное положение тела при стоянии, ходьбе и сидении. Правильная осанка характеризуется вертикальным ненапряженным положением позвоночника при несколько выступающей груди и слегка втянутом животе; неправильная осанка может вызывать нарушения деятельности внутренних органов. На позвоночник влияет тяга прикрепленных мышц и связок, его функция зависит от деятельности  300 мышц различной величины. Эти мышцы, кроме поддержания равновесия, должны противостоять гравитационной силе.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Если мышцы развиты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правильно, их напряжение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происходит синхронно, то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позвоночник развивается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нормально, не искривляясь.</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Особенности осанки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определяются положение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головы, пояса верхних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конечностей, изгибами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позвоночника, формой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грудной клетки и живота,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наклоном таза и положением </a:t>
            </a:r>
          </a:p>
          <a:p>
            <a:pPr marR="0" lvl="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нижних конечностей. </a:t>
            </a:r>
            <a:endParaRPr kumimoji="0" lang="ru-RU" b="0" i="0" u="none" strike="noStrike" cap="none" normalizeH="0" baseline="0" dirty="0" smtClean="0">
              <a:ln>
                <a:noFill/>
              </a:ln>
              <a:solidFill>
                <a:srgbClr val="000099"/>
              </a:solidFill>
              <a:effectLst/>
              <a:latin typeface="Arial" pitchFamily="34" charset="0"/>
              <a:cs typeface="Arial" pitchFamily="34" charset="0"/>
            </a:endParaRPr>
          </a:p>
        </p:txBody>
      </p:sp>
      <p:sp>
        <p:nvSpPr>
          <p:cNvPr id="4" name="Прямоугольник 3"/>
          <p:cNvSpPr/>
          <p:nvPr/>
        </p:nvSpPr>
        <p:spPr>
          <a:xfrm>
            <a:off x="0" y="6286520"/>
            <a:ext cx="8929718" cy="584775"/>
          </a:xfrm>
          <a:prstGeom prst="rect">
            <a:avLst/>
          </a:prstGeom>
        </p:spPr>
        <p:txBody>
          <a:bodyPr wrap="square">
            <a:spAutoFit/>
          </a:bodyPr>
          <a:lstStyle/>
          <a:p>
            <a:pPr lvl="0" algn="ctr"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Нарушения осанки встречаются во всех возрастных группах, и доля людей, имеющих какие-либо нарушения осанки, составляет 25-30%.</a:t>
            </a:r>
            <a:endParaRPr lang="ru-RU" sz="1600" dirty="0" smtClean="0">
              <a:latin typeface="Arial" pitchFamily="34" charset="0"/>
              <a:cs typeface="Arial" pitchFamily="34" charset="0"/>
            </a:endParaRPr>
          </a:p>
        </p:txBody>
      </p:sp>
      <p:pic>
        <p:nvPicPr>
          <p:cNvPr id="5124" name="Picture 4"/>
          <p:cNvPicPr>
            <a:picLocks noChangeAspect="1" noChangeArrowheads="1"/>
          </p:cNvPicPr>
          <p:nvPr/>
        </p:nvPicPr>
        <p:blipFill>
          <a:blip r:embed="rId2"/>
          <a:srcRect/>
          <a:stretch>
            <a:fillRect/>
          </a:stretch>
        </p:blipFill>
        <p:spPr bwMode="auto">
          <a:xfrm>
            <a:off x="3524250" y="2428868"/>
            <a:ext cx="5619750" cy="3743325"/>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0" y="0"/>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Чаще всего нарушения осанки происходят в возрасте 6-7 лет, когда ребенок идет в школу. По данным проведенных исследований, в 1-й год обучения в школе обнаружено нарушение статики у 34 % учеников, в конце учебного года обучения – уже у 63 %. Однако на 2-ом году обучения у детей отмечается уменьшение дефекта осанки до 51%, что говорит о приспособляемости детского организма. Большинство дефектов осанки  у детей является функциональным и вызвано нерационально организованным процессом воспитания. Формированию правильной осанки у ребенка способствуют занятия спортом и подвижные игры. Неправильная осанка у слабых детей с плохо развитым мышечным аппаратом может привести к стойким изменениям в позвоночнике, т.е. к сколиозу. Надо помнить, что формирование осанки – сложный процесс, требующий постоянного внимания родителей, врачей, педагогов в течение всего периода формирования и закрепления двигательно-статических навыков. </a:t>
            </a:r>
            <a:endParaRPr kumimoji="0" lang="ru-RU" b="0" i="0" u="none" strike="noStrike" cap="none" normalizeH="0" baseline="0" dirty="0" smtClean="0">
              <a:ln>
                <a:noFill/>
              </a:ln>
              <a:solidFill>
                <a:srgbClr val="000099"/>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3571876"/>
            <a:ext cx="5182852" cy="3286124"/>
          </a:xfrm>
          <a:prstGeom prst="rect">
            <a:avLst/>
          </a:prstGeom>
          <a:noFill/>
          <a:ln w="9525">
            <a:noFill/>
            <a:miter lim="800000"/>
            <a:headEnd/>
            <a:tailEnd/>
          </a:ln>
          <a:effectLst/>
        </p:spPr>
      </p:pic>
      <p:pic>
        <p:nvPicPr>
          <p:cNvPr id="10244" name="Picture 4" descr="http://ledyolga.ru/wp-content/uploads/2013/10/img56.jpg"/>
          <p:cNvPicPr>
            <a:picLocks noChangeAspect="1" noChangeArrowheads="1"/>
          </p:cNvPicPr>
          <p:nvPr/>
        </p:nvPicPr>
        <p:blipFill>
          <a:blip r:embed="rId3"/>
          <a:srcRect/>
          <a:stretch>
            <a:fillRect/>
          </a:stretch>
        </p:blipFill>
        <p:spPr bwMode="auto">
          <a:xfrm>
            <a:off x="5286380" y="3673711"/>
            <a:ext cx="3857620" cy="318429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142844" y="0"/>
            <a:ext cx="885831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зависимости от состояния мышечной системы различают: а) нормальную, здоровую осанку, если человек может удерживать выпрямленное туловище с вытянутыми вперед руками 30 сек. и более, и б) ослабленную – если он удерживает это положение менее указанного времени. В тех случаях, когда выпрямление туловища при поднятых руках вообще не возможно, говорят об утрате нормальной осанки.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87043" name="Picture 3" descr="https://fs00.infourok.ru/images/doc/153/176779/img15.jpg"/>
          <p:cNvPicPr>
            <a:picLocks noChangeAspect="1" noChangeArrowheads="1"/>
          </p:cNvPicPr>
          <p:nvPr/>
        </p:nvPicPr>
        <p:blipFill>
          <a:blip r:embed="rId2"/>
          <a:srcRect/>
          <a:stretch>
            <a:fillRect/>
          </a:stretch>
        </p:blipFill>
        <p:spPr bwMode="auto">
          <a:xfrm>
            <a:off x="0" y="1785926"/>
            <a:ext cx="6762765" cy="5072074"/>
          </a:xfrm>
          <a:prstGeom prst="rect">
            <a:avLst/>
          </a:prstGeom>
          <a:noFill/>
        </p:spPr>
      </p:pic>
      <p:sp>
        <p:nvSpPr>
          <p:cNvPr id="4" name="Прямоугольник 3"/>
          <p:cNvSpPr/>
          <p:nvPr/>
        </p:nvSpPr>
        <p:spPr>
          <a:xfrm>
            <a:off x="6357950" y="1785926"/>
            <a:ext cx="2786050" cy="5072074"/>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ru-RU" sz="1600" dirty="0" smtClean="0">
                <a:solidFill>
                  <a:schemeClr val="bg1"/>
                </a:solidFill>
                <a:latin typeface="Arial" pitchFamily="34" charset="0"/>
                <a:ea typeface="Times New Roman" pitchFamily="18" charset="0"/>
                <a:cs typeface="Arial" pitchFamily="34" charset="0"/>
              </a:rPr>
              <a:t>Избыточный вес, сидячий образ жизни, курение, тяжелая физическая работа, аномалии развития скелета, длительное пребывание в </a:t>
            </a:r>
            <a:r>
              <a:rPr lang="ru-RU" sz="1600" dirty="0" err="1" smtClean="0">
                <a:solidFill>
                  <a:schemeClr val="bg1"/>
                </a:solidFill>
                <a:latin typeface="Arial" pitchFamily="34" charset="0"/>
                <a:ea typeface="Times New Roman" pitchFamily="18" charset="0"/>
                <a:cs typeface="Arial" pitchFamily="34" charset="0"/>
              </a:rPr>
              <a:t>антифизиологической</a:t>
            </a:r>
            <a:r>
              <a:rPr lang="ru-RU" sz="1600" dirty="0" smtClean="0">
                <a:solidFill>
                  <a:schemeClr val="bg1"/>
                </a:solidFill>
                <a:latin typeface="Arial" pitchFamily="34" charset="0"/>
                <a:ea typeface="Times New Roman" pitchFamily="18" charset="0"/>
                <a:cs typeface="Arial" pitchFamily="34" charset="0"/>
              </a:rPr>
              <a:t> позе, неудачные, резкие повороты, длительные вибрации всего тела также могут стать внешней причиной возникновения болей в спине. Доказано, что у курящих людей быстрее развиваются процессы дегенерации межпозвоночных дисков и чаще возникают боли в спине. </a:t>
            </a:r>
            <a:endParaRPr lang="ru-RU" sz="1600" dirty="0" smtClean="0">
              <a:solidFill>
                <a:schemeClr val="bg1"/>
              </a:solidFill>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42844" y="428604"/>
            <a:ext cx="8786874" cy="128588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http://cdn1.drprem.com/wellness/wp-content/uploads/sites/7/2014/04/479132621.jpg"/>
          <p:cNvPicPr>
            <a:picLocks noChangeAspect="1" noChangeArrowheads="1"/>
          </p:cNvPicPr>
          <p:nvPr/>
        </p:nvPicPr>
        <p:blipFill>
          <a:blip r:embed="rId2"/>
          <a:srcRect/>
          <a:stretch>
            <a:fillRect/>
          </a:stretch>
        </p:blipFill>
        <p:spPr bwMode="auto">
          <a:xfrm>
            <a:off x="6072198" y="3000372"/>
            <a:ext cx="3071802" cy="2380647"/>
          </a:xfrm>
          <a:prstGeom prst="ellipse">
            <a:avLst/>
          </a:prstGeom>
          <a:ln>
            <a:noFill/>
          </a:ln>
          <a:effectLst>
            <a:softEdge rad="112500"/>
          </a:effectLst>
        </p:spPr>
      </p:pic>
      <p:sp>
        <p:nvSpPr>
          <p:cNvPr id="4099" name="Rectangle 3"/>
          <p:cNvSpPr>
            <a:spLocks noChangeArrowheads="1"/>
          </p:cNvSpPr>
          <p:nvPr/>
        </p:nvSpPr>
        <p:spPr bwMode="auto">
          <a:xfrm>
            <a:off x="0" y="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Как вести себя при острой боли в спине</a:t>
            </a:r>
            <a:endParaRPr kumimoji="0" lang="ru-RU" sz="2400" b="0" i="0" u="none" strike="noStrike" cap="none" normalizeH="0" baseline="0" dirty="0" smtClean="0">
              <a:ln>
                <a:noFill/>
              </a:ln>
              <a:solidFill>
                <a:srgbClr val="FF0000"/>
              </a:solidFill>
              <a:effectLst/>
              <a:latin typeface="Arial" pitchFamily="34" charset="0"/>
              <a:cs typeface="Arial" pitchFamily="34" charset="0"/>
            </a:endParaRPr>
          </a:p>
        </p:txBody>
      </p:sp>
      <p:sp>
        <p:nvSpPr>
          <p:cNvPr id="4" name="Прямоугольник 3"/>
          <p:cNvSpPr/>
          <p:nvPr/>
        </p:nvSpPr>
        <p:spPr>
          <a:xfrm>
            <a:off x="285720" y="500042"/>
            <a:ext cx="8572560" cy="1169551"/>
          </a:xfrm>
          <a:prstGeom prst="rect">
            <a:avLst/>
          </a:prstGeom>
        </p:spPr>
        <p:txBody>
          <a:bodyPr wrap="square">
            <a:spAutoFit/>
          </a:bodyPr>
          <a:lstStyle/>
          <a:p>
            <a:pPr lvl="0" algn="just" eaLnBrk="0" fontAlgn="base" hangingPunct="0">
              <a:spcBef>
                <a:spcPct val="0"/>
              </a:spcBef>
              <a:spcAft>
                <a:spcPct val="0"/>
              </a:spcAft>
            </a:pPr>
            <a:r>
              <a:rPr lang="ru-RU" sz="1400" dirty="0" smtClean="0">
                <a:solidFill>
                  <a:srgbClr val="000099"/>
                </a:solidFill>
                <a:latin typeface="Arial" pitchFamily="34" charset="0"/>
                <a:ea typeface="Times New Roman" pitchFamily="18" charset="0"/>
                <a:cs typeface="Arial" pitchFamily="34" charset="0"/>
              </a:rPr>
              <a:t>Избыточный вес, сидячий образ жизни, курение, тяжелая физическая работа, аномалии развития скелета, длительное пребывание в </a:t>
            </a:r>
            <a:r>
              <a:rPr lang="ru-RU" sz="1400" dirty="0" err="1" smtClean="0">
                <a:solidFill>
                  <a:srgbClr val="000099"/>
                </a:solidFill>
                <a:latin typeface="Arial" pitchFamily="34" charset="0"/>
                <a:ea typeface="Times New Roman" pitchFamily="18" charset="0"/>
                <a:cs typeface="Arial" pitchFamily="34" charset="0"/>
              </a:rPr>
              <a:t>антифизиологической</a:t>
            </a:r>
            <a:r>
              <a:rPr lang="ru-RU" sz="1400" dirty="0" smtClean="0">
                <a:solidFill>
                  <a:srgbClr val="000099"/>
                </a:solidFill>
                <a:latin typeface="Arial" pitchFamily="34" charset="0"/>
                <a:ea typeface="Times New Roman" pitchFamily="18" charset="0"/>
                <a:cs typeface="Arial" pitchFamily="34" charset="0"/>
              </a:rPr>
              <a:t> позе, неудачные, резкие повороты, длительные вибрации всего тела также могут стать внешней причиной возникновения болей в спине. Доказано, что у курящих людей быстрее развиваются процессы дегенерации межпозвонковых дисков и чаще возникают боли в спине.</a:t>
            </a:r>
            <a:endParaRPr lang="ru-RU" sz="1400" dirty="0" smtClean="0">
              <a:solidFill>
                <a:srgbClr val="000099"/>
              </a:solidFill>
              <a:latin typeface="Arial" pitchFamily="34" charset="0"/>
              <a:cs typeface="Arial" pitchFamily="34" charset="0"/>
            </a:endParaRPr>
          </a:p>
        </p:txBody>
      </p:sp>
      <p:sp>
        <p:nvSpPr>
          <p:cNvPr id="4100" name="Rectangle 4"/>
          <p:cNvSpPr>
            <a:spLocks noChangeArrowheads="1"/>
          </p:cNvSpPr>
          <p:nvPr/>
        </p:nvSpPr>
        <p:spPr bwMode="auto">
          <a:xfrm>
            <a:off x="142844" y="1857364"/>
            <a:ext cx="878687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Немедленно вызвать врача. Причиной острой боли в спине не всегда является</a:t>
            </a:r>
          </a:p>
          <a:p>
            <a:pPr marR="0" lvl="0" algn="just" defTabSz="914400" rtl="0" eaLnBrk="1" fontAlgn="base" latinLnBrk="0" hangingPunct="1">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остеохондроз. Опоясывающая боль в области грудной клетки может быть вызвана заболеваниями плевры, легких,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сердечно-сосудистой</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системы. Поэтому важно как можно скорее получить профессиональную врачебную помощь, что не только облегчит и ускорит выздоровление, но в некоторых случаях поможет сохранить жизнь.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 самолечению, самопомощи следует прибегать только тогда,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когда известен диагноз заболевания или боли в спине приобрели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хронический характер и уже хорошо знакомы больному.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Народные методы лечения рекомендуется  применять после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консультации с врачом-специалистом.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Овал 6"/>
          <p:cNvSpPr/>
          <p:nvPr/>
        </p:nvSpPr>
        <p:spPr>
          <a:xfrm>
            <a:off x="142844" y="4643446"/>
            <a:ext cx="500066" cy="50006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Arial" pitchFamily="34" charset="0"/>
                <a:cs typeface="Arial" pitchFamily="34" charset="0"/>
              </a:rPr>
              <a:t>2</a:t>
            </a:r>
            <a:endParaRPr lang="ru-RU" sz="2000" b="1" dirty="0">
              <a:latin typeface="Arial" pitchFamily="34" charset="0"/>
              <a:cs typeface="Arial" pitchFamily="34" charset="0"/>
            </a:endParaRPr>
          </a:p>
        </p:txBody>
      </p:sp>
      <p:sp>
        <p:nvSpPr>
          <p:cNvPr id="4101" name="Rectangle 5"/>
          <p:cNvSpPr>
            <a:spLocks noChangeArrowheads="1"/>
          </p:cNvSpPr>
          <p:nvPr/>
        </p:nvSpPr>
        <p:spPr bwMode="auto">
          <a:xfrm>
            <a:off x="142844" y="4500570"/>
            <a:ext cx="885831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Нагрузку на позвоночник следует уменьшить.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этого необходимо: лечь в постель, так как вес самого тела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является для позвоночника большой нагрузкой (постель должна быть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жесткой, иногда даже рекомендуется спать на деревянной доске); принять позу, соответствующую естественным изгибам позвоночника, уменьшив тем самым натяжение нервных корешков: лежа на спине, приподнять ноги, подложив по них подушки или свернутое одеяло, или лежа на животе, подложить под него подушку; положение тела можно изменять, добиваясь ослабления или полного исчезновения боли.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Овал 8"/>
          <p:cNvSpPr/>
          <p:nvPr/>
        </p:nvSpPr>
        <p:spPr>
          <a:xfrm>
            <a:off x="214282" y="1857364"/>
            <a:ext cx="500066" cy="50006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Arial" pitchFamily="34" charset="0"/>
                <a:cs typeface="Arial" pitchFamily="34" charset="0"/>
              </a:rPr>
              <a:t>1</a:t>
            </a:r>
            <a:endParaRPr lang="ru-RU" sz="2000" b="1" dirty="0">
              <a:latin typeface="Arial" pitchFamily="34" charset="0"/>
              <a:cs typeface="Arial" pitchFamily="34" charset="0"/>
            </a:endParaRPr>
          </a:p>
        </p:txBody>
      </p:sp>
      <p:cxnSp>
        <p:nvCxnSpPr>
          <p:cNvPr id="13" name="Прямая соединительная линия 12"/>
          <p:cNvCxnSpPr/>
          <p:nvPr/>
        </p:nvCxnSpPr>
        <p:spPr>
          <a:xfrm>
            <a:off x="214282" y="4429132"/>
            <a:ext cx="5572164" cy="1588"/>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vita.ru/goods/206681.jpg"/>
          <p:cNvPicPr>
            <a:picLocks noChangeAspect="1" noChangeArrowheads="1"/>
          </p:cNvPicPr>
          <p:nvPr/>
        </p:nvPicPr>
        <p:blipFill>
          <a:blip r:embed="rId2"/>
          <a:srcRect/>
          <a:stretch>
            <a:fillRect/>
          </a:stretch>
        </p:blipFill>
        <p:spPr bwMode="auto">
          <a:xfrm>
            <a:off x="6110938" y="1714488"/>
            <a:ext cx="3033062" cy="3424975"/>
          </a:xfrm>
          <a:prstGeom prst="ellipse">
            <a:avLst/>
          </a:prstGeom>
          <a:ln>
            <a:noFill/>
          </a:ln>
          <a:effectLst>
            <a:softEdge rad="112500"/>
          </a:effectLst>
        </p:spPr>
      </p:pic>
      <p:sp>
        <p:nvSpPr>
          <p:cNvPr id="3075" name="Rectangle 3"/>
          <p:cNvSpPr>
            <a:spLocks noChangeArrowheads="1"/>
          </p:cNvSpPr>
          <p:nvPr/>
        </p:nvSpPr>
        <p:spPr bwMode="auto">
          <a:xfrm>
            <a:off x="142844" y="0"/>
            <a:ext cx="9001156"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Ограничить движения, причиняющие боль, например при помощи различных</a:t>
            </a:r>
          </a:p>
          <a:p>
            <a:pPr marR="0" lvl="0" algn="just" defTabSz="914400" rtl="0" eaLnBrk="1" fontAlgn="base" latinLnBrk="0" hangingPunct="1">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фиксаторов. При появлении «прострелов» в области шеи следует надеть картонно-</a:t>
            </a:r>
          </a:p>
          <a:p>
            <a:pPr marR="0" lvl="0" algn="just" defTabSz="914400" rtl="0" eaLnBrk="1" fontAlgn="base" latinLnBrk="0" hangingPunct="1">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марлевый бандаж и снять его только после окончательного исчезновения болей. При поясничном «простреле» хорошо помогает кожаный пояс штангиста или пояс-корсет («радикулитный пояс»). Также следует научиться безболезненно садиться и вставать с постели. Для этого надо сначала медленно поставить ноги на пол, затем слегка приподняться в постели, опираясь на руки, сесть на самый ее край и затем встать, по возможности не наклоняя вперед верхнюю часть туловища.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Овал 3"/>
          <p:cNvSpPr/>
          <p:nvPr/>
        </p:nvSpPr>
        <p:spPr>
          <a:xfrm>
            <a:off x="214282" y="142852"/>
            <a:ext cx="500066" cy="50006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Arial" pitchFamily="34" charset="0"/>
                <a:cs typeface="Arial" pitchFamily="34" charset="0"/>
              </a:rPr>
              <a:t>3</a:t>
            </a:r>
            <a:endParaRPr lang="ru-RU" sz="2000" b="1" dirty="0">
              <a:latin typeface="Arial" pitchFamily="34" charset="0"/>
              <a:cs typeface="Arial" pitchFamily="34" charset="0"/>
            </a:endParaRPr>
          </a:p>
        </p:txBody>
      </p:sp>
      <p:cxnSp>
        <p:nvCxnSpPr>
          <p:cNvPr id="5" name="Прямая соединительная линия 4"/>
          <p:cNvCxnSpPr/>
          <p:nvPr/>
        </p:nvCxnSpPr>
        <p:spPr>
          <a:xfrm>
            <a:off x="214282" y="2143116"/>
            <a:ext cx="6215106"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Овал 6"/>
          <p:cNvSpPr/>
          <p:nvPr/>
        </p:nvSpPr>
        <p:spPr>
          <a:xfrm>
            <a:off x="214282" y="2285992"/>
            <a:ext cx="500066" cy="50006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Arial" pitchFamily="34" charset="0"/>
                <a:cs typeface="Arial" pitchFamily="34" charset="0"/>
              </a:rPr>
              <a:t>4</a:t>
            </a:r>
            <a:endParaRPr lang="ru-RU" sz="2000" b="1" dirty="0">
              <a:latin typeface="Arial" pitchFamily="34" charset="0"/>
              <a:cs typeface="Arial" pitchFamily="34" charset="0"/>
            </a:endParaRPr>
          </a:p>
        </p:txBody>
      </p:sp>
      <p:sp>
        <p:nvSpPr>
          <p:cNvPr id="3076" name="Rectangle 4"/>
          <p:cNvSpPr>
            <a:spLocks noChangeArrowheads="1"/>
          </p:cNvSpPr>
          <p:nvPr/>
        </p:nvSpPr>
        <p:spPr bwMode="auto">
          <a:xfrm>
            <a:off x="142844" y="2214554"/>
            <a:ext cx="900115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Необходимо научиться бороться с тремя основными страхами: </a:t>
            </a:r>
          </a:p>
          <a:p>
            <a:pPr marL="0" marR="0" lvl="0" indent="457200" algn="just" defTabSz="914400" rtl="0" eaLnBrk="1" fontAlgn="base" latinLnBrk="0" hangingPunct="1">
              <a:lnSpc>
                <a:spcPct val="100000"/>
              </a:lnSpc>
              <a:spcBef>
                <a:spcPct val="0"/>
              </a:spcBef>
              <a:spcAft>
                <a:spcPct val="0"/>
              </a:spcAft>
              <a:buClrTx/>
              <a:buSzTx/>
              <a:buFontTx/>
              <a:buNone/>
              <a:tabLst>
                <a:tab pos="601663" algn="l"/>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страхом боли, страхом за свое пошатнувшееся здоровье </a:t>
            </a:r>
          </a:p>
          <a:p>
            <a:pPr marL="0" marR="0" lvl="0" indent="457200" algn="just" defTabSz="914400" rtl="0" eaLnBrk="1" fontAlgn="base" latinLnBrk="0" hangingPunct="1">
              <a:lnSpc>
                <a:spcPct val="100000"/>
              </a:lnSpc>
              <a:spcBef>
                <a:spcPct val="0"/>
              </a:spcBef>
              <a:spcAft>
                <a:spcPct val="0"/>
              </a:spcAft>
              <a:buClrTx/>
              <a:buSzTx/>
              <a:buFontTx/>
              <a:buNone/>
              <a:tabLst>
                <a:tab pos="601663" algn="l"/>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страхом, точнее беспокойством, за невыполненные или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незавершенные дела. Для этого надо: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indent="180975"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объективно воспринимать свое состояние, не впадая в панику; </a:t>
            </a:r>
          </a:p>
          <a:p>
            <a:pPr marR="0" lvl="0" indent="180975"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можно завести дневник болезни, в котором фиксация даже </a:t>
            </a:r>
          </a:p>
          <a:p>
            <a:pPr marR="0" lvl="0" indent="180975"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самых маленьких признаков улучшения состояния вернет вам </a:t>
            </a:r>
          </a:p>
          <a:p>
            <a:pPr marR="0" lvl="0" indent="180975"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уверенность в своих силах и поможет преодолеть страх;</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indent="180975"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аккуратно выполнять и соблюдать все назначения и </a:t>
            </a:r>
          </a:p>
          <a:p>
            <a:pPr marR="0" lvl="0" indent="180975"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рекомендации лечащего врача, которому вы доверяете;</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indent="180975"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стараться сделать ночной сон полноценным, используя для этого </a:t>
            </a:r>
          </a:p>
          <a:p>
            <a:pPr marR="0" lvl="0" indent="180975" algn="just" defTabSz="914400" rtl="0" eaLnBrk="0" fontAlgn="base" latinLnBrk="0" hangingPunct="0">
              <a:lnSpc>
                <a:spcPct val="100000"/>
              </a:lnSpc>
              <a:spcBef>
                <a:spcPct val="0"/>
              </a:spcBef>
              <a:spcAft>
                <a:spcPct val="0"/>
              </a:spcAft>
              <a:buClrTx/>
              <a:buSzTx/>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необходимости выписанные врачом успокоительные или снотворные средства.</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9" name="Прямая соединительная линия 8"/>
          <p:cNvCxnSpPr/>
          <p:nvPr/>
        </p:nvCxnSpPr>
        <p:spPr>
          <a:xfrm>
            <a:off x="214282" y="5357826"/>
            <a:ext cx="857256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a:off x="214282" y="5429264"/>
            <a:ext cx="500066" cy="50006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Arial" pitchFamily="34" charset="0"/>
                <a:cs typeface="Arial" pitchFamily="34" charset="0"/>
              </a:rPr>
              <a:t>5</a:t>
            </a:r>
            <a:endParaRPr lang="ru-RU" sz="2000" b="1" dirty="0">
              <a:latin typeface="Arial" pitchFamily="34" charset="0"/>
              <a:cs typeface="Arial" pitchFamily="34" charset="0"/>
            </a:endParaRPr>
          </a:p>
        </p:txBody>
      </p:sp>
      <p:sp>
        <p:nvSpPr>
          <p:cNvPr id="3077" name="Rectangle 5"/>
          <p:cNvSpPr>
            <a:spLocks noChangeArrowheads="1"/>
          </p:cNvSpPr>
          <p:nvPr/>
        </p:nvSpPr>
        <p:spPr bwMode="auto">
          <a:xfrm>
            <a:off x="142844" y="5429264"/>
            <a:ext cx="900115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Следует контролировать количество выпитого и съеденного за день. </a:t>
            </a:r>
          </a:p>
          <a:p>
            <a:pPr marL="0" marR="0" lvl="0" indent="457200" algn="just" defTabSz="914400" rtl="0" eaLnBrk="1" fontAlgn="base" latinLnBrk="0" hangingPunct="1">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Переедание не является условием скорейшего выздоровления.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stavlive.ru/wp-content/uploads/2016/05/lechenie-narusheniya-mozgovogo-krovoobrashheniya-pri-shejnom-osteoxondroze.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000496" y="1857364"/>
            <a:ext cx="5530889" cy="3714776"/>
          </a:xfrm>
          <a:prstGeom prst="rect">
            <a:avLst/>
          </a:prstGeom>
          <a:noFill/>
        </p:spPr>
      </p:pic>
      <p:sp>
        <p:nvSpPr>
          <p:cNvPr id="2051" name="Rectangle 3"/>
          <p:cNvSpPr>
            <a:spLocks noChangeArrowheads="1"/>
          </p:cNvSpPr>
          <p:nvPr/>
        </p:nvSpPr>
        <p:spPr bwMode="auto">
          <a:xfrm>
            <a:off x="142844" y="0"/>
            <a:ext cx="8786874"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Грыжи межпозвоночных дисков</a:t>
            </a:r>
            <a:endParaRPr kumimoji="0" lang="ru-RU" sz="2400" b="0" i="0" u="none" strike="noStrike" cap="none" normalizeH="0" baseline="0" dirty="0" smtClean="0">
              <a:ln>
                <a:noFill/>
              </a:ln>
              <a:solidFill>
                <a:srgbClr val="FF00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Грыжи межпозвоночных дисков возникают чаще всего в поясничном отделе, реже – в шейном. Грыжа межпозвоночного диска характеризуется выпячиванием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пульпозного</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ядра и части фиброзного кольца в позвоночный канал или межпозвоночное отверстие. Так как передняя продольная связка гораздо прочнее, чем задняя, выпячивание чаще всего происходит в заднем или заднебоковом направлении. Грыжа обычно сохраняет связь с телом диска, но иногда ее фрагменты способны прорвать заднюю продольную связку и выпадают в позвоночный канал.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2" name="Rectangle 4"/>
          <p:cNvSpPr>
            <a:spLocks noChangeArrowheads="1"/>
          </p:cNvSpPr>
          <p:nvPr/>
        </p:nvSpPr>
        <p:spPr bwMode="auto">
          <a:xfrm>
            <a:off x="142844" y="2263684"/>
            <a:ext cx="814396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Среди факторов, способствующих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развитию грыж межпозвоночных дисков,</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можно выделить острую тяжелую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травму спины (падения, удары по спине,</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сильные нагрузки по оси позвоночника),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постоянную </a:t>
            </a:r>
            <a:r>
              <a:rPr kumimoji="0" lang="ru-RU" sz="16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микротравматизацию</a:t>
            </a: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диска при сгибании и разгибании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позвоночника, а также возрастные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дегенеративные изменения диска. </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p:txBody>
      </p:sp>
      <p:sp>
        <p:nvSpPr>
          <p:cNvPr id="5" name="Прямоугольник 4"/>
          <p:cNvSpPr/>
          <p:nvPr/>
        </p:nvSpPr>
        <p:spPr>
          <a:xfrm>
            <a:off x="142844" y="4643446"/>
            <a:ext cx="8858312" cy="2062103"/>
          </a:xfrm>
          <a:prstGeom prst="rect">
            <a:avLst/>
          </a:prstGeom>
        </p:spPr>
        <p:txBody>
          <a:bodyPr wrap="square">
            <a:spAutoFit/>
          </a:bodyPr>
          <a:lstStyle/>
          <a:p>
            <a:r>
              <a:rPr lang="ru-RU" sz="1600" dirty="0" smtClean="0">
                <a:latin typeface="Arial" pitchFamily="34" charset="0"/>
                <a:cs typeface="Arial" pitchFamily="34" charset="0"/>
              </a:rPr>
              <a:t>Возникновение боли часто связано с какой-либо </a:t>
            </a:r>
          </a:p>
          <a:p>
            <a:r>
              <a:rPr lang="ru-RU" sz="1600" dirty="0" smtClean="0">
                <a:latin typeface="Arial" pitchFamily="34" charset="0"/>
                <a:cs typeface="Arial" pitchFamily="34" charset="0"/>
              </a:rPr>
              <a:t>травмой или резким поворотом туловища. Боль сначала </a:t>
            </a:r>
          </a:p>
          <a:p>
            <a:r>
              <a:rPr lang="ru-RU" sz="1600" dirty="0" smtClean="0">
                <a:latin typeface="Arial" pitchFamily="34" charset="0"/>
                <a:cs typeface="Arial" pitchFamily="34" charset="0"/>
              </a:rPr>
              <a:t>появляется преходящая тупая в виде ноющей боли в </a:t>
            </a:r>
          </a:p>
          <a:p>
            <a:r>
              <a:rPr lang="ru-RU" sz="1600" dirty="0" smtClean="0">
                <a:latin typeface="Arial" pitchFamily="34" charset="0"/>
                <a:cs typeface="Arial" pitchFamily="34" charset="0"/>
              </a:rPr>
              <a:t>пояснице, нарастающей постепенно. Реже боль возникает </a:t>
            </a:r>
          </a:p>
          <a:p>
            <a:r>
              <a:rPr lang="ru-RU" sz="1600" dirty="0" smtClean="0">
                <a:latin typeface="Arial" pitchFamily="34" charset="0"/>
                <a:cs typeface="Arial" pitchFamily="34" charset="0"/>
              </a:rPr>
              <a:t>остро и с самого начала бывает интенсивной. Она усиливается при движении, мышечном напряжении, подъеме тяжести, кашле и чихании. Спустя некоторое время боль распространяется на ягодицу и по задней или </a:t>
            </a:r>
            <a:r>
              <a:rPr lang="ru-RU" sz="1600" dirty="0" err="1" smtClean="0">
                <a:latin typeface="Arial" pitchFamily="34" charset="0"/>
                <a:cs typeface="Arial" pitchFamily="34" charset="0"/>
              </a:rPr>
              <a:t>задненаружной</a:t>
            </a:r>
            <a:r>
              <a:rPr lang="ru-RU" sz="1600" dirty="0" smtClean="0">
                <a:latin typeface="Arial" pitchFamily="34" charset="0"/>
                <a:cs typeface="Arial" pitchFamily="34" charset="0"/>
              </a:rPr>
              <a:t> поверхности бедра и голени на стороне поражения.</a:t>
            </a:r>
            <a:endParaRPr lang="ru-RU" sz="16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katerina.gogina\Desktop\Мои документы\ОНКО\проф рак предстат железы.jpg"/>
          <p:cNvPicPr>
            <a:picLocks noChangeAspect="1" noChangeArrowheads="1"/>
          </p:cNvPicPr>
          <p:nvPr/>
        </p:nvPicPr>
        <p:blipFill>
          <a:blip r:embed="rId2"/>
          <a:srcRect/>
          <a:stretch>
            <a:fillRect/>
          </a:stretch>
        </p:blipFill>
        <p:spPr bwMode="auto">
          <a:xfrm>
            <a:off x="0" y="178420"/>
            <a:ext cx="9144000" cy="646529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proartrit.ru/wp-content/uploads/2015/01/sindrom-lasega-4.jpg"/>
          <p:cNvPicPr>
            <a:picLocks noChangeAspect="1" noChangeArrowheads="1"/>
          </p:cNvPicPr>
          <p:nvPr/>
        </p:nvPicPr>
        <p:blipFill>
          <a:blip r:embed="rId2"/>
          <a:srcRect/>
          <a:stretch>
            <a:fillRect/>
          </a:stretch>
        </p:blipFill>
        <p:spPr bwMode="auto">
          <a:xfrm>
            <a:off x="6937863" y="0"/>
            <a:ext cx="2206137" cy="1500174"/>
          </a:xfrm>
          <a:prstGeom prst="rect">
            <a:avLst/>
          </a:prstGeom>
          <a:noFill/>
        </p:spPr>
      </p:pic>
      <p:sp>
        <p:nvSpPr>
          <p:cNvPr id="1031" name="Rectangle 7"/>
          <p:cNvSpPr>
            <a:spLocks noChangeArrowheads="1"/>
          </p:cNvSpPr>
          <p:nvPr/>
        </p:nvSpPr>
        <p:spPr bwMode="auto">
          <a:xfrm>
            <a:off x="0" y="0"/>
            <a:ext cx="692945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Часто появляются онемение и покалывания в той части стопы, которая иннервируется чувствительными волокнами пораженного корешка. Эти же симптомы можно спровоцировать приемом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Ласега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поднимая выпрямленную ногу у лежащего на спине больного. У здорового человека ногу можно поднять почти до 90 градусов без болевых ощущений, в то время как при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ишиалгии</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боль появляется при подъеме ноги до 30-40 градусов. Кроме того, боль ослабевает в положении лежа на здоровом боку с согнутой больной ногой.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142844" y="2214554"/>
            <a:ext cx="8858312" cy="4601260"/>
          </a:xfrm>
          <a:prstGeom prst="rect">
            <a:avLst/>
          </a:prstGeom>
          <a:solidFill>
            <a:schemeClr val="accent3">
              <a:lumMod val="20000"/>
              <a:lumOff val="80000"/>
            </a:schemeClr>
          </a:solidFill>
          <a:ln w="9525">
            <a:solidFill>
              <a:schemeClr val="accent3">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Основными информативными исследованиями являются компьютерная или ядерно-магнитная томография, реже по особым показаниям проводят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миелографию</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Консервативное лечение заключается в строгом соблюдении установленного режима, лекарственной терапии (анальгетики,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миорелаксанты</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нестероидные противовоспалительные средства), специальных упражнениях на укрепление мышц спины и брюшного пресса, вытяжение.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Хирургическое лечение рекомендуется назначать в случае неэффективности консервативного лечения при признаках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сдавления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спинного мозга (снижение чувствительности, нарушение функции тазовых органов и пр.).</a:t>
            </a:r>
            <a:endParaRPr lang="ru-RU" sz="1600" dirty="0" smtClean="0">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ru-RU" sz="1600" dirty="0" smtClean="0">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ru-RU" sz="1600" dirty="0" smtClean="0">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ru-RU" sz="1400" dirty="0" smtClean="0">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ru-RU" sz="1400" dirty="0" smtClean="0">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descr="http://svetnsk.ru/foto4.png?i=11987&amp;k=tomografiya-foto"/>
          <p:cNvPicPr>
            <a:picLocks noChangeAspect="1" noChangeArrowheads="1"/>
          </p:cNvPicPr>
          <p:nvPr/>
        </p:nvPicPr>
        <p:blipFill>
          <a:blip r:embed="rId3" cstate="print"/>
          <a:srcRect/>
          <a:stretch>
            <a:fillRect/>
          </a:stretch>
        </p:blipFill>
        <p:spPr bwMode="auto">
          <a:xfrm>
            <a:off x="642911" y="4437514"/>
            <a:ext cx="3429024" cy="2420486"/>
          </a:xfrm>
          <a:prstGeom prst="ellipse">
            <a:avLst/>
          </a:prstGeom>
          <a:ln>
            <a:noFill/>
          </a:ln>
          <a:effectLst>
            <a:softEdge rad="112500"/>
          </a:effectLst>
        </p:spPr>
      </p:pic>
      <p:pic>
        <p:nvPicPr>
          <p:cNvPr id="1026" name="Picture 2" descr="http://familyfit.com.ua/wp-content/uploads/2016/09/3465b4dd655c6cfb31f5bc8bcc063846.jpg"/>
          <p:cNvPicPr>
            <a:picLocks noChangeAspect="1" noChangeArrowheads="1"/>
          </p:cNvPicPr>
          <p:nvPr/>
        </p:nvPicPr>
        <p:blipFill>
          <a:blip r:embed="rId4"/>
          <a:srcRect/>
          <a:stretch>
            <a:fillRect/>
          </a:stretch>
        </p:blipFill>
        <p:spPr bwMode="auto">
          <a:xfrm>
            <a:off x="5357818" y="4268251"/>
            <a:ext cx="3786182" cy="2589750"/>
          </a:xfrm>
          <a:prstGeom prst="ellipse">
            <a:avLst/>
          </a:prstGeom>
          <a:ln>
            <a:noFill/>
          </a:ln>
          <a:effectLst>
            <a:softEdge rad="112500"/>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stavlive.ru/wp-content/uploads/2016/03/simptomy-shejnogo-osteohondroza-u-zhenshhin.jpg"/>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0" y="3615328"/>
            <a:ext cx="5572132" cy="3242672"/>
          </a:xfrm>
          <a:prstGeom prst="rect">
            <a:avLst/>
          </a:prstGeom>
          <a:noFill/>
          <a:ln>
            <a:solidFill>
              <a:srgbClr val="FF0000"/>
            </a:solidFill>
          </a:ln>
        </p:spPr>
      </p:pic>
      <p:sp>
        <p:nvSpPr>
          <p:cNvPr id="111617" name="Rectangle 1"/>
          <p:cNvSpPr>
            <a:spLocks noChangeArrowheads="1"/>
          </p:cNvSpPr>
          <p:nvPr/>
        </p:nvSpPr>
        <p:spPr bwMode="auto">
          <a:xfrm>
            <a:off x="0" y="0"/>
            <a:ext cx="9144000"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Остеохондроз позвоночника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хроническая болезнь позвоночника, обусловленная дистрофией и истончением межпозвоночных дисков и характеризующаяся разрастанием  остеофитов тел позвонков, воспалением межпозвоночных суставов, часто – грыжами диска, что может вызывать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сдавление</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спинного мозга и корешков спинномозговых нервов.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Следует отметить, что уже к 20 годам в позвоночнике нетренированных людей возникают изменения в виде уплотнения студенистого ядра, уменьшения расстояния между позвонками. Пик жалоб приходится на возраст 30-45 лет, причем данным заболеванием женщины страдают чаще, чем мужчины. Из общего количества больничных листов, выдаваемых невропатологами, больше 50% приходится на остеохондроз. Около 10 % больных становятся инвалидами.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sng" strike="noStrike" cap="none" normalizeH="0" baseline="0" dirty="0" smtClean="0">
                <a:ln>
                  <a:noFill/>
                </a:ln>
                <a:solidFill>
                  <a:srgbClr val="000099"/>
                </a:solidFill>
                <a:effectLst/>
                <a:latin typeface="Arial" pitchFamily="34" charset="0"/>
                <a:ea typeface="Times New Roman" pitchFamily="18" charset="0"/>
                <a:cs typeface="Arial" pitchFamily="34" charset="0"/>
              </a:rPr>
              <a:t>Различают три основные локализации болей:</a:t>
            </a:r>
            <a:endParaRPr kumimoji="0" lang="ru-RU" sz="1600" b="0" i="0" u="sng"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а) в шейном отделе – шейный остеохондроз;</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б) в грудном – грудной остеохондроз;</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 </a:t>
            </a:r>
            <a:r>
              <a:rPr kumimoji="0" lang="ru-RU" sz="1600"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в</a:t>
            </a: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пояснично-крестцовом отделе – пояснично-крестцовый остеохондроз.</a:t>
            </a:r>
            <a:endParaRPr kumimoji="0" lang="ru-RU" sz="16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зависимости от фазы</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остеохондроза различают</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раздражение, компрессию и</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перерыв проводимости  корешка.</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Первые два синдрома</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характеризуются болями, при</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третьем развивается корешковый</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паралич.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0" y="0"/>
            <a:ext cx="3357554"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шейном остеохондрозе обычно наблюдаются сочетанные поражения нескольких корешков. Главным симптомами является боль, онемение в руке. Первым проявлением шейного остеохондроза является боль в шее, которая носит постоянный характер. Она интенсивная, начинается в основном после сна и усиливается при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109572" name="Picture 4"/>
          <p:cNvPicPr>
            <a:picLocks noChangeAspect="1" noChangeArrowheads="1"/>
          </p:cNvPicPr>
          <p:nvPr/>
        </p:nvPicPr>
        <p:blipFill>
          <a:blip r:embed="rId2"/>
          <a:srcRect/>
          <a:stretch>
            <a:fillRect/>
          </a:stretch>
        </p:blipFill>
        <p:spPr bwMode="auto">
          <a:xfrm>
            <a:off x="3345362" y="0"/>
            <a:ext cx="5798637" cy="3714752"/>
          </a:xfrm>
          <a:prstGeom prst="rect">
            <a:avLst/>
          </a:prstGeom>
          <a:noFill/>
          <a:ln w="9525">
            <a:noFill/>
            <a:miter lim="800000"/>
            <a:headEnd/>
            <a:tailEnd/>
          </a:ln>
          <a:effectLst/>
        </p:spPr>
      </p:pic>
      <p:sp>
        <p:nvSpPr>
          <p:cNvPr id="5" name="Прямоугольник 4"/>
          <p:cNvSpPr/>
          <p:nvPr/>
        </p:nvSpPr>
        <p:spPr>
          <a:xfrm>
            <a:off x="0" y="3571876"/>
            <a:ext cx="9001156" cy="3139321"/>
          </a:xfrm>
          <a:prstGeom prst="rect">
            <a:avLst/>
          </a:prstGeom>
        </p:spPr>
        <p:txBody>
          <a:bodyPr wrap="square">
            <a:spAutoFit/>
          </a:bodyPr>
          <a:lstStyle/>
          <a:p>
            <a:pPr lvl="0" algn="just" fontAlgn="base">
              <a:spcBef>
                <a:spcPct val="0"/>
              </a:spcBef>
              <a:spcAft>
                <a:spcPct val="0"/>
              </a:spcAft>
            </a:pPr>
            <a:r>
              <a:rPr lang="ru-RU" dirty="0" smtClean="0">
                <a:latin typeface="Arial" pitchFamily="34" charset="0"/>
                <a:ea typeface="Times New Roman" pitchFamily="18" charset="0"/>
                <a:cs typeface="Arial" pitchFamily="34" charset="0"/>
              </a:rPr>
              <a:t>попытке повернуть голову, при этом появляется хруст, мышцы шеи напряжены. Возможны даже похолодание конечности, онемение, отечность. Черепно-мозговые нарушения связаны в основном с патологией позвоночной артерии – «синдром позвоночной артерии». Клиническим ведущим симптомом является головная боль, которая начинается с затылка и распространяется на теменно-височную область. Боли усиливаются при движении головой, чаще утром. Возможны головокружение с тошнотой, рвота, шум в голове, звон в ушах. Могут наблюдаться явления шейной стенокардии – боли в области </a:t>
            </a:r>
            <a:r>
              <a:rPr lang="ru-RU" dirty="0" err="1" smtClean="0">
                <a:latin typeface="Arial" pitchFamily="34" charset="0"/>
                <a:ea typeface="Times New Roman" pitchFamily="18" charset="0"/>
                <a:cs typeface="Arial" pitchFamily="34" charset="0"/>
              </a:rPr>
              <a:t>надплечья</a:t>
            </a:r>
            <a:r>
              <a:rPr lang="ru-RU" dirty="0" smtClean="0">
                <a:latin typeface="Arial" pitchFamily="34" charset="0"/>
                <a:ea typeface="Times New Roman" pitchFamily="18" charset="0"/>
                <a:cs typeface="Arial" pitchFamily="34" charset="0"/>
              </a:rPr>
              <a:t>, межлопаточной области с последующим перемещением болей в область сердца. Боли связны с положением головы, руки, кашлем. Они исчезают при вытяжении. На ЭКГ изменения отсутствуют. </a:t>
            </a:r>
            <a:endParaRPr lang="ru-RU" dirty="0" smtClean="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pobedilivmeste.org.ua/wp-content/uploads/2015/06/c3d8f7a676e35493b1d8aaa60d1bd409.jpg"/>
          <p:cNvPicPr>
            <a:picLocks noChangeAspect="1" noChangeArrowheads="1"/>
          </p:cNvPicPr>
          <p:nvPr/>
        </p:nvPicPr>
        <p:blipFill>
          <a:blip r:embed="rId2" cstate="print"/>
          <a:srcRect/>
          <a:stretch>
            <a:fillRect/>
          </a:stretch>
        </p:blipFill>
        <p:spPr bwMode="auto">
          <a:xfrm>
            <a:off x="6286512" y="2885967"/>
            <a:ext cx="2571736" cy="3972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0595" name="Rectangle 3"/>
          <p:cNvSpPr>
            <a:spLocks noChangeArrowheads="1"/>
          </p:cNvSpPr>
          <p:nvPr/>
        </p:nvSpPr>
        <p:spPr bwMode="auto">
          <a:xfrm>
            <a:off x="285688" y="142852"/>
            <a:ext cx="864403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Остеохондроз грудного отдела позвоночника наблюдается реже, чем шейного отдела. В грудном отделе большая часть нагрузки приходится на передние отделы позвоночника, поэтому более характерны передние и боковые остеофиты (костные разрастания), которые в большинстве случаев не дают симптомов. Задние остеофиты и грыжи диска встречаются в грудном отделе редко. Чаще всего поражаются нижние межпозвонковые диски (между Т11-Т12 позвонками). Боль с начала заболевания локализуется в позвоночнике и лишь со временем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иррадиирует</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другое место. Отмечаются также боли в области сердца. Нередко беспокоят боли в животе, изжога, запоры, иногда симулируют картину острого живота. </a:t>
            </a: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При остеохондрозе поясничного отдела боль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только в пояснично-крестцовой области с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иррадиацией в ногу – </a:t>
            </a:r>
            <a:r>
              <a:rPr kumimoji="0" lang="ru-RU"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люмбоишиалгия</a:t>
            </a: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только в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ногу – </a:t>
            </a:r>
            <a:r>
              <a:rPr kumimoji="0" lang="ru-RU" b="0" i="0" u="none" strike="noStrike" cap="none" normalizeH="0" baseline="0" dirty="0" err="1" smtClean="0">
                <a:ln>
                  <a:noFill/>
                </a:ln>
                <a:solidFill>
                  <a:srgbClr val="000099"/>
                </a:solidFill>
                <a:effectLst/>
                <a:latin typeface="Arial" pitchFamily="34" charset="0"/>
                <a:ea typeface="Times New Roman" pitchFamily="18" charset="0"/>
                <a:cs typeface="Arial" pitchFamily="34" charset="0"/>
              </a:rPr>
              <a:t>ишиалгия</a:t>
            </a: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Иногда могут наблюдаться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нарушения функции мочевого пузыря, желчного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пузыря, толстого кишечника. </a:t>
            </a:r>
            <a:endParaRPr kumimoji="0" lang="ru-RU"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ustavlive.ru/wp-content/uploads/2016/11/prichiny-bolyt-pojasnica.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 y="3591630"/>
            <a:ext cx="4357685" cy="3266369"/>
          </a:xfrm>
          <a:prstGeom prst="rect">
            <a:avLst/>
          </a:prstGeom>
          <a:noFill/>
        </p:spPr>
      </p:pic>
      <p:sp>
        <p:nvSpPr>
          <p:cNvPr id="108547" name="Rectangle 3"/>
          <p:cNvSpPr>
            <a:spLocks noChangeArrowheads="1"/>
          </p:cNvSpPr>
          <p:nvPr/>
        </p:nvSpPr>
        <p:spPr bwMode="auto">
          <a:xfrm>
            <a:off x="0" y="0"/>
            <a:ext cx="9144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Под спондилезом большинство врачей в настоящее время понимают дегенеративное поражение всех суставов позвоночника, как межпозвонковых, так и диска. Спондилез – одна из самых частых причин позвоночного стеноза.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Заболевание присуще людям в возрасте от 40 до 65 лет. Уменьшение высоты межпозвоночных дисков, формирование остеофитов – костных разрастаний, изменения в связочном аппарате приводят к уменьшению межпозвоночных отверстий и раздражению нервных корешков.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Боли при спондилезе в начале заболевания могут возникать лишь при физических нагрузках, реже – при других провоцирующих факторах, таких, как падение, переохлаждение, неловкое движение. Затем продолжительность и интенсивность болей увеличиваются. Интересно, что при наклоне тела вперед или подъеме по лестнице интенсивность боли снижается (это происходит из-за увеличения диаметра межпозвонковых отверстий). Боль может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иррадиировать</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ягодицы, крестец и крестцово-подвздошную область. Для поясничного стеноза характерен симптом «перемежающейся хромоты» - ощущение</a:t>
            </a:r>
          </a:p>
          <a:p>
            <a:pPr lvl="0" indent="45720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дискомфорта в области ягодиц, бедрах или </a:t>
            </a:r>
            <a:r>
              <a:rPr lang="ru-RU" sz="1600" dirty="0" smtClean="0">
                <a:latin typeface="Arial" pitchFamily="34" charset="0"/>
                <a:ea typeface="Times New Roman" pitchFamily="18" charset="0"/>
                <a:cs typeface="Arial" pitchFamily="34" charset="0"/>
              </a:rPr>
              <a:t>ногах.</a:t>
            </a: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описания этого дискомфорта пациенты</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используют такие понятия, как «боль»,</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«окоченение», «одеревенелость» или «слабость»,</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«ощущение ватных ног». Дискомфорт возникает с</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одной или двух сторон во время ходьбы, а иногда</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только после продолжительного стояния. Симптом</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устраняется, если пациент ложится, садится или</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сгибается в пояснице. Иногда чувство дискомфорта</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остается и в горизонтальном положении до тех пор,</a:t>
            </a:r>
          </a:p>
          <a:p>
            <a:pPr marL="0" marR="0" lvl="0" indent="45720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пока пациент не согнется «калачиком».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 name="Прямая соединительная линия 4"/>
          <p:cNvCxnSpPr/>
          <p:nvPr/>
        </p:nvCxnSpPr>
        <p:spPr>
          <a:xfrm>
            <a:off x="2714612" y="4714884"/>
            <a:ext cx="1214446"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vspolny.ru/uploads/posts/2016-03/1458267171_d09ed0b1d183d187d0b5d0bdd0b8d0b5-d0b1d18bd181d182d180d0bed0b9-d0bfd0b5d187d0b0d182d0b8.png"/>
          <p:cNvPicPr>
            <a:picLocks noChangeAspect="1" noChangeArrowheads="1"/>
          </p:cNvPicPr>
          <p:nvPr/>
        </p:nvPicPr>
        <p:blipFill>
          <a:blip r:embed="rId2"/>
          <a:srcRect/>
          <a:stretch>
            <a:fillRect/>
          </a:stretch>
        </p:blipFill>
        <p:spPr bwMode="auto">
          <a:xfrm>
            <a:off x="4315997" y="214290"/>
            <a:ext cx="4613701" cy="2214578"/>
          </a:xfrm>
          <a:prstGeom prst="rect">
            <a:avLst/>
          </a:prstGeom>
          <a:noFill/>
        </p:spPr>
      </p:pic>
      <p:sp>
        <p:nvSpPr>
          <p:cNvPr id="3" name="Rectangle 15"/>
          <p:cNvSpPr>
            <a:spLocks noChangeArrowheads="1"/>
          </p:cNvSpPr>
          <p:nvPr/>
        </p:nvSpPr>
        <p:spPr bwMode="auto">
          <a:xfrm>
            <a:off x="0" y="0"/>
            <a:ext cx="417774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Как правильно сидеть</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p:txBody>
      </p:sp>
      <p:sp>
        <p:nvSpPr>
          <p:cNvPr id="106499" name="Rectangle 3"/>
          <p:cNvSpPr>
            <a:spLocks noChangeArrowheads="1"/>
          </p:cNvSpPr>
          <p:nvPr/>
        </p:nvSpPr>
        <p:spPr bwMode="auto">
          <a:xfrm>
            <a:off x="0" y="468981"/>
            <a:ext cx="428624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Сидячая поза очень вредна для позвоночника, так как при этом сила давления на внешний край межпозвоночного диска возрастает в 10 раз! Часто помногу часов на работе приходится сидеть в самой вредной позе – наклонившись вперед. В таком положении края позвонков сближаются и защемляют межпозвоночный диск, из-за чего в дальнейшем и возникает боль.</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14" descr="http://www.vseodetyah.com/editorfiles/chistka-divana.jpg"/>
          <p:cNvPicPr>
            <a:picLocks noChangeAspect="1" noChangeArrowheads="1"/>
          </p:cNvPicPr>
          <p:nvPr/>
        </p:nvPicPr>
        <p:blipFill>
          <a:blip r:embed="rId3"/>
          <a:srcRect/>
          <a:stretch>
            <a:fillRect/>
          </a:stretch>
        </p:blipFill>
        <p:spPr bwMode="auto">
          <a:xfrm>
            <a:off x="214282" y="2500306"/>
            <a:ext cx="3286116" cy="2190745"/>
          </a:xfrm>
          <a:prstGeom prst="rect">
            <a:avLst/>
          </a:prstGeom>
          <a:noFill/>
        </p:spPr>
      </p:pic>
      <p:cxnSp>
        <p:nvCxnSpPr>
          <p:cNvPr id="6" name="Прямая соединительная линия 5"/>
          <p:cNvCxnSpPr/>
          <p:nvPr/>
        </p:nvCxnSpPr>
        <p:spPr>
          <a:xfrm>
            <a:off x="357158" y="2786058"/>
            <a:ext cx="2928958" cy="12858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V="1">
            <a:off x="285720" y="2714620"/>
            <a:ext cx="2786082" cy="13557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6500" name="Rectangle 4"/>
          <p:cNvSpPr>
            <a:spLocks noChangeArrowheads="1"/>
          </p:cNvSpPr>
          <p:nvPr/>
        </p:nvSpPr>
        <p:spPr bwMode="auto">
          <a:xfrm>
            <a:off x="3571868" y="2786058"/>
            <a:ext cx="535785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Избегайте слишком мягкой мебели – она не для вас. Чтобы масса тела чрезмерно не давила на позвоночник, корпус должен поддерживаться седалищными буграми, а это возможно только на жестких сиденьях.</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https://a-a.d-cd.net/687b3bas-960.jpg"/>
          <p:cNvPicPr>
            <a:picLocks noChangeAspect="1" noChangeArrowheads="1"/>
          </p:cNvPicPr>
          <p:nvPr/>
        </p:nvPicPr>
        <p:blipFill>
          <a:blip r:embed="rId4"/>
          <a:srcRect/>
          <a:stretch>
            <a:fillRect/>
          </a:stretch>
        </p:blipFill>
        <p:spPr bwMode="auto">
          <a:xfrm>
            <a:off x="5563090" y="4286256"/>
            <a:ext cx="3580910" cy="2571744"/>
          </a:xfrm>
          <a:prstGeom prst="rect">
            <a:avLst/>
          </a:prstGeom>
          <a:noFill/>
        </p:spPr>
      </p:pic>
      <p:sp>
        <p:nvSpPr>
          <p:cNvPr id="106501" name="Rectangle 5"/>
          <p:cNvSpPr>
            <a:spLocks noChangeArrowheads="1"/>
          </p:cNvSpPr>
          <p:nvPr/>
        </p:nvSpPr>
        <p:spPr bwMode="auto">
          <a:xfrm>
            <a:off x="0" y="4714884"/>
            <a:ext cx="550069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рулем автомобиля старайтесь сидеть без напряжения. Важно, чтобы спина имела хорошую опору, с этой целью между поясницей и спинкой кресла положите тонкий валик, что позволит сохранить поясничный сгиб. Голову держите прямо. После нескольких часов вождения выйдите из машины и сделайте элементарные гимнастические упражнения: повороты, наклоны, приседания по 8-10 раз каждое.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6" name="Picture 6" descr="http://www.inetkomp.ru/images/10.08.2014/kak-pravilno-sidet-za-kompom.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42910" y="538042"/>
            <a:ext cx="7715272" cy="6319958"/>
          </a:xfrm>
          <a:prstGeom prst="rect">
            <a:avLst/>
          </a:prstGeom>
          <a:noFill/>
        </p:spPr>
      </p:pic>
      <p:sp>
        <p:nvSpPr>
          <p:cNvPr id="107535" name="Rectangle 15"/>
          <p:cNvSpPr>
            <a:spLocks noChangeArrowheads="1"/>
          </p:cNvSpPr>
          <p:nvPr/>
        </p:nvSpPr>
        <p:spPr bwMode="auto">
          <a:xfrm>
            <a:off x="0" y="0"/>
            <a:ext cx="417774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Как правильно сидеть</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ds23.aiq.ru/img/Osanka1.gif"/>
          <p:cNvPicPr>
            <a:picLocks noChangeAspect="1" noChangeArrowheads="1"/>
          </p:cNvPicPr>
          <p:nvPr/>
        </p:nvPicPr>
        <p:blipFill>
          <a:blip r:embed="rId2"/>
          <a:srcRect/>
          <a:stretch>
            <a:fillRect/>
          </a:stretch>
        </p:blipFill>
        <p:spPr bwMode="auto">
          <a:xfrm>
            <a:off x="7500958" y="142852"/>
            <a:ext cx="1476375" cy="2714626"/>
          </a:xfrm>
          <a:prstGeom prst="rect">
            <a:avLst/>
          </a:prstGeom>
          <a:noFill/>
        </p:spPr>
      </p:pic>
      <p:sp>
        <p:nvSpPr>
          <p:cNvPr id="105475" name="Rectangle 3"/>
          <p:cNvSpPr>
            <a:spLocks noChangeArrowheads="1"/>
          </p:cNvSpPr>
          <p:nvPr/>
        </p:nvSpPr>
        <p:spPr bwMode="auto">
          <a:xfrm>
            <a:off x="142844" y="1285860"/>
            <a:ext cx="8715436"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Меняйте позу через каждые 10-15 минут, опираясь при этом то на одну, </a:t>
            </a:r>
          </a:p>
          <a:p>
            <a:pPr marL="0" marR="0" lvl="0" indent="457200" algn="l" defTabSz="914400" rtl="0" eaLnBrk="0" fontAlgn="base" latinLnBrk="0" hangingPunct="0">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то на другую ногу, это уменьшит нагрузку на позвоночник. </a:t>
            </a:r>
          </a:p>
          <a:p>
            <a:pPr marL="0" marR="0" lvl="0" indent="457200" algn="l" defTabSz="914400" rtl="0" eaLnBrk="0" fontAlgn="base" latinLnBrk="0" hangingPunct="0">
              <a:lnSpc>
                <a:spcPct val="100000"/>
              </a:lnSpc>
              <a:spcBef>
                <a:spcPct val="0"/>
              </a:spcBef>
              <a:spcAft>
                <a:spcPct val="0"/>
              </a:spcAft>
              <a:buClrTx/>
              <a:buSzTx/>
              <a:tabLst>
                <a:tab pos="457200"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Если есть возможность, ходите на месте, двигайтесь.</a:t>
            </a:r>
          </a:p>
          <a:p>
            <a:pPr marL="0" marR="0" lvl="0" indent="457200" algn="l" defTabSz="914400" rtl="0" eaLnBrk="0" fontAlgn="base" latinLnBrk="0" hangingPunct="0">
              <a:lnSpc>
                <a:spcPct val="100000"/>
              </a:lnSpc>
              <a:spcBef>
                <a:spcPct val="0"/>
              </a:spcBef>
              <a:spcAft>
                <a:spcPct val="0"/>
              </a:spcAft>
              <a:buClrTx/>
              <a:buSzTx/>
              <a:tabLst>
                <a:tab pos="457200"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Время от времени прогибайтесь назад, вытянув руки вверх и сделав </a:t>
            </a:r>
          </a:p>
          <a:p>
            <a:pPr marL="0" marR="0" lvl="0" indent="457200" algn="l" defTabSz="914400" rtl="0" eaLnBrk="0" fontAlgn="base" latinLnBrk="0" hangingPunct="0">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глубокий вдох. Этим можно несколько снять усталость с мышц </a:t>
            </a:r>
          </a:p>
          <a:p>
            <a:pPr marL="0" marR="0" lvl="0" indent="457200" algn="l" defTabSz="914400" rtl="0" eaLnBrk="0" fontAlgn="base" latinLnBrk="0" hangingPunct="0">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плечевого пояса, шеи, затылка, спины. </a:t>
            </a:r>
          </a:p>
          <a:p>
            <a:pPr marL="0" marR="0" lvl="0" indent="457200" algn="l" defTabSz="914400" rtl="0" eaLnBrk="0" fontAlgn="base" latinLnBrk="0" hangingPunct="0">
              <a:lnSpc>
                <a:spcPct val="100000"/>
              </a:lnSpc>
              <a:spcBef>
                <a:spcPct val="0"/>
              </a:spcBef>
              <a:spcAft>
                <a:spcPct val="0"/>
              </a:spcAft>
              <a:buClrTx/>
              <a:buSzTx/>
              <a:tabLst>
                <a:tab pos="457200"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Если вы моете посуду, гладите белье, стираете, попеременно ставьте то одну, то </a:t>
            </a:r>
          </a:p>
          <a:p>
            <a:pPr marL="0" marR="0" lvl="0" indent="457200" algn="l" defTabSz="914400" rtl="0" eaLnBrk="0" fontAlgn="base" latinLnBrk="0" hangingPunct="0">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другую ногу на небольшую скамеечку или ящик. Страдающим остеохондрозом </a:t>
            </a:r>
          </a:p>
          <a:p>
            <a:pPr marL="0" marR="0" lvl="0" indent="457200" algn="l" defTabSz="914400" rtl="0" eaLnBrk="0" fontAlgn="base" latinLnBrk="0" hangingPunct="0">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гладить лучше сидя или поставив гладильную доску так, чтобы не приходилось </a:t>
            </a:r>
          </a:p>
          <a:p>
            <a:pPr marL="0" marR="0" lvl="0" indent="457200" algn="l" defTabSz="914400" rtl="0" eaLnBrk="0" fontAlgn="base" latinLnBrk="0" hangingPunct="0">
              <a:lnSpc>
                <a:spcPct val="100000"/>
              </a:lnSpc>
              <a:spcBef>
                <a:spcPct val="0"/>
              </a:spcBef>
              <a:spcAft>
                <a:spcPct val="0"/>
              </a:spcAft>
              <a:buClrTx/>
              <a:buSzTx/>
              <a:tabLst>
                <a:tab pos="457200"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низко наклоняться. </a:t>
            </a:r>
          </a:p>
        </p:txBody>
      </p:sp>
      <p:sp>
        <p:nvSpPr>
          <p:cNvPr id="4" name="Прямоугольник 3"/>
          <p:cNvSpPr/>
          <p:nvPr/>
        </p:nvSpPr>
        <p:spPr>
          <a:xfrm>
            <a:off x="285720" y="142852"/>
            <a:ext cx="3359125" cy="369332"/>
          </a:xfrm>
          <a:prstGeom prst="rect">
            <a:avLst/>
          </a:prstGeom>
        </p:spPr>
        <p:txBody>
          <a:bodyPr wrap="none">
            <a:spAutoFit/>
          </a:bodyPr>
          <a:lstStyle/>
          <a:p>
            <a:pPr lvl="0" indent="449263" fontAlgn="base">
              <a:spcBef>
                <a:spcPct val="0"/>
              </a:spcBef>
              <a:spcAft>
                <a:spcPct val="0"/>
              </a:spcAft>
              <a:tabLst>
                <a:tab pos="457200" algn="l"/>
              </a:tabLst>
            </a:pPr>
            <a:r>
              <a:rPr lang="ru-RU" b="1" i="1" dirty="0" smtClean="0">
                <a:solidFill>
                  <a:srgbClr val="000099"/>
                </a:solidFill>
                <a:latin typeface="Arial" pitchFamily="34" charset="0"/>
                <a:ea typeface="Times New Roman" pitchFamily="18" charset="0"/>
                <a:cs typeface="Arial" pitchFamily="34" charset="0"/>
              </a:rPr>
              <a:t>Как правильно стоять</a:t>
            </a:r>
            <a:endParaRPr lang="ru-RU" sz="1050" dirty="0" smtClean="0">
              <a:solidFill>
                <a:srgbClr val="000099"/>
              </a:solidFill>
              <a:latin typeface="Arial" pitchFamily="34" charset="0"/>
              <a:cs typeface="Arial" pitchFamily="34" charset="0"/>
            </a:endParaRPr>
          </a:p>
        </p:txBody>
      </p:sp>
      <p:sp>
        <p:nvSpPr>
          <p:cNvPr id="5" name="Прямоугольник 4"/>
          <p:cNvSpPr/>
          <p:nvPr/>
        </p:nvSpPr>
        <p:spPr>
          <a:xfrm>
            <a:off x="142844" y="571480"/>
            <a:ext cx="7215238" cy="646331"/>
          </a:xfrm>
          <a:prstGeom prst="rect">
            <a:avLst/>
          </a:prstGeom>
        </p:spPr>
        <p:txBody>
          <a:bodyPr wrap="square">
            <a:spAutoFit/>
          </a:bodyPr>
          <a:lstStyle/>
          <a:p>
            <a:pPr lvl="0" indent="457200" eaLnBrk="0" fontAlgn="base" hangingPunct="0">
              <a:spcBef>
                <a:spcPct val="0"/>
              </a:spcBef>
              <a:spcAft>
                <a:spcPct val="0"/>
              </a:spcAft>
              <a:tabLst>
                <a:tab pos="457200" algn="l"/>
              </a:tabLst>
            </a:pPr>
            <a:r>
              <a:rPr lang="ru-RU" dirty="0" smtClean="0">
                <a:latin typeface="Arial" pitchFamily="34" charset="0"/>
                <a:ea typeface="Times New Roman" pitchFamily="18" charset="0"/>
                <a:cs typeface="Arial" pitchFamily="34" charset="0"/>
              </a:rPr>
              <a:t>Когда человек долго стоит, позвоночник испытывает значительные нагрузки, особенно его поясничный отдел. </a:t>
            </a:r>
            <a:endParaRPr lang="ru-RU" sz="1050" dirty="0" smtClean="0">
              <a:latin typeface="Arial" pitchFamily="34" charset="0"/>
              <a:cs typeface="Arial" pitchFamily="34" charset="0"/>
            </a:endParaRPr>
          </a:p>
        </p:txBody>
      </p:sp>
      <p:pic>
        <p:nvPicPr>
          <p:cNvPr id="105477" name="Picture 5" descr="http://www.vseodetyah.com/editorfiles/uborka-pylesos.jpg"/>
          <p:cNvPicPr>
            <a:picLocks noChangeAspect="1" noChangeArrowheads="1"/>
          </p:cNvPicPr>
          <p:nvPr/>
        </p:nvPicPr>
        <p:blipFill>
          <a:blip r:embed="rId3"/>
          <a:srcRect/>
          <a:stretch>
            <a:fillRect/>
          </a:stretch>
        </p:blipFill>
        <p:spPr bwMode="auto">
          <a:xfrm>
            <a:off x="2714612" y="4905382"/>
            <a:ext cx="2928926" cy="1952618"/>
          </a:xfrm>
          <a:prstGeom prst="ellipse">
            <a:avLst/>
          </a:prstGeom>
          <a:ln>
            <a:noFill/>
          </a:ln>
          <a:effectLst>
            <a:softEdge rad="112500"/>
          </a:effectLst>
        </p:spPr>
      </p:pic>
      <p:pic>
        <p:nvPicPr>
          <p:cNvPr id="105479" name="Picture 7" descr="http://betterstone.ru/stone/5_stati/201307/2.jpg"/>
          <p:cNvPicPr>
            <a:picLocks noChangeAspect="1" noChangeArrowheads="1"/>
          </p:cNvPicPr>
          <p:nvPr/>
        </p:nvPicPr>
        <p:blipFill>
          <a:blip r:embed="rId4" cstate="print"/>
          <a:srcRect/>
          <a:stretch>
            <a:fillRect/>
          </a:stretch>
        </p:blipFill>
        <p:spPr bwMode="auto">
          <a:xfrm>
            <a:off x="285720" y="4143380"/>
            <a:ext cx="2786082" cy="1988566"/>
          </a:xfrm>
          <a:prstGeom prst="ellipse">
            <a:avLst/>
          </a:prstGeom>
          <a:ln>
            <a:noFill/>
          </a:ln>
          <a:effectLst>
            <a:softEdge rad="112500"/>
          </a:effectLst>
        </p:spPr>
      </p:pic>
      <p:sp>
        <p:nvSpPr>
          <p:cNvPr id="8" name="Прямоугольник 7"/>
          <p:cNvSpPr/>
          <p:nvPr/>
        </p:nvSpPr>
        <p:spPr>
          <a:xfrm>
            <a:off x="3286116" y="4071942"/>
            <a:ext cx="5572164" cy="1077218"/>
          </a:xfrm>
          <a:prstGeom prst="rect">
            <a:avLst/>
          </a:prstGeom>
        </p:spPr>
        <p:txBody>
          <a:bodyPr wrap="square">
            <a:spAutoFit/>
          </a:bodyPr>
          <a:lstStyle/>
          <a:p>
            <a:pPr lvl="0" eaLnBrk="0" fontAlgn="base" hangingPunct="0">
              <a:spcBef>
                <a:spcPct val="0"/>
              </a:spcBef>
              <a:spcAft>
                <a:spcPct val="0"/>
              </a:spcAft>
              <a:tabLst>
                <a:tab pos="457200" algn="l"/>
              </a:tabLst>
            </a:pPr>
            <a:r>
              <a:rPr lang="ru-RU" sz="1600" dirty="0" smtClean="0">
                <a:latin typeface="Arial" pitchFamily="34" charset="0"/>
                <a:ea typeface="Times New Roman" pitchFamily="18" charset="0"/>
                <a:cs typeface="Arial" pitchFamily="34" charset="0"/>
              </a:rPr>
              <a:t>Во время уборки квартиры, пользуясь пылесосом, также старайтесь низко не наклоняться, лучше удлините шланг дополнительными трубками. Убирая под кроватью, под столом, встаньте на одно колено. </a:t>
            </a:r>
            <a:endParaRPr lang="ru-RU" sz="1600" dirty="0" smtClean="0">
              <a:latin typeface="Arial" pitchFamily="34"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0" y="0"/>
            <a:ext cx="829964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Как правильно поднимать и перемещать тяжести</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p:txBody>
      </p:sp>
      <p:pic>
        <p:nvPicPr>
          <p:cNvPr id="104451" name="Picture 3" descr="http://zeleny-mir.ru/wp-content/uploads/2012/08/%D0%BA%D0%B0%D0%BA-%D0%BF%D0%BE%D0%B4%D0%BD%D0%B8%D0%BC%D0%B0%D1%82%D1%8C-%D0%B3%D1%80%D1%83%D0%B7.gif"/>
          <p:cNvPicPr>
            <a:picLocks noChangeAspect="1" noChangeArrowheads="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4947655" y="4643446"/>
            <a:ext cx="4196345" cy="2214554"/>
          </a:xfrm>
          <a:prstGeom prst="rect">
            <a:avLst/>
          </a:prstGeom>
          <a:noFill/>
        </p:spPr>
      </p:pic>
      <p:pic>
        <p:nvPicPr>
          <p:cNvPr id="104453" name="Picture 5" descr="http://dalin27.ru.images.1c-bitrix-cdn.ru/upload/medialibrary/f95/f9552c1317ca002cbf8dddf6604c451b.jpg?143149709523770"/>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4500562" y="1214422"/>
            <a:ext cx="4643438" cy="1697317"/>
          </a:xfrm>
          <a:prstGeom prst="rect">
            <a:avLst/>
          </a:prstGeom>
          <a:noFill/>
        </p:spPr>
      </p:pic>
      <p:sp>
        <p:nvSpPr>
          <p:cNvPr id="104454" name="Rectangle 6"/>
          <p:cNvSpPr>
            <a:spLocks noChangeArrowheads="1"/>
          </p:cNvSpPr>
          <p:nvPr/>
        </p:nvSpPr>
        <p:spPr bwMode="auto">
          <a:xfrm>
            <a:off x="0" y="428604"/>
            <a:ext cx="900115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Одна из основных причин обострения остеохондроза и образования грыж межпозвоночного диска, особенно в пояснично-крестцовом отделе, - подъем и перенос тяжестей. Остро, неожиданно возникает боль в пояснице в тех случаях, когда поднимают тяжести резко, рывком, а затем переносят тяжелый предмет в сторону, поворачивая при этом туловище.</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455" name="Rectangle 7"/>
          <p:cNvSpPr>
            <a:spLocks noChangeArrowheads="1"/>
          </p:cNvSpPr>
          <p:nvPr/>
        </p:nvSpPr>
        <p:spPr bwMode="auto">
          <a:xfrm>
            <a:off x="142844" y="1428736"/>
            <a:ext cx="4286280"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a:ea typeface="Times New Roman" pitchFamily="18" charset="0"/>
                <a:cs typeface="Arial"/>
              </a:rPr>
              <a:t>● </a:t>
            </a:r>
            <a:r>
              <a:rPr kumimoji="0" lang="ru-RU" sz="1400" b="0" i="0"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Тяжелую ношу не носите в одной руке, особенно на большое расстояние, чтобы не перегружать позвоночник, разделите груз и несите его в обеих руках. Когда держите тяжесть недопустимо резко сгибаться и разгибаться (наклоняться назад).</a:t>
            </a:r>
            <a:endParaRPr kumimoji="0" lang="ru-RU" sz="1400" b="0" i="0" u="none" strike="noStrike" cap="none" normalizeH="0" baseline="0" dirty="0" smtClean="0">
              <a:ln>
                <a:noFill/>
              </a:ln>
              <a:solidFill>
                <a:srgbClr val="006600"/>
              </a:solidFill>
              <a:effectLst/>
              <a:latin typeface="Arial" pitchFamily="34" charset="0"/>
              <a:cs typeface="Arial" pitchFamily="34" charset="0"/>
            </a:endParaRPr>
          </a:p>
        </p:txBody>
      </p:sp>
      <p:sp>
        <p:nvSpPr>
          <p:cNvPr id="7" name="Прямоугольник 6"/>
          <p:cNvSpPr/>
          <p:nvPr/>
        </p:nvSpPr>
        <p:spPr>
          <a:xfrm>
            <a:off x="142844" y="2786058"/>
            <a:ext cx="8858312" cy="2031325"/>
          </a:xfrm>
          <a:prstGeom prst="rect">
            <a:avLst/>
          </a:prstGeom>
        </p:spPr>
        <p:txBody>
          <a:bodyPr wrap="square">
            <a:spAutoFit/>
          </a:bodyPr>
          <a:lstStyle/>
          <a:p>
            <a:pPr lvl="0" algn="just" eaLnBrk="0" fontAlgn="base" hangingPunct="0">
              <a:spcBef>
                <a:spcPct val="0"/>
              </a:spcBef>
              <a:spcAft>
                <a:spcPct val="0"/>
              </a:spcAft>
              <a:tabLst>
                <a:tab pos="601663" algn="l"/>
              </a:tabLst>
            </a:pPr>
            <a:r>
              <a:rPr lang="ru-RU" sz="1400" dirty="0" smtClean="0">
                <a:latin typeface="Arial"/>
                <a:ea typeface="Times New Roman" pitchFamily="18" charset="0"/>
                <a:cs typeface="Arial"/>
              </a:rPr>
              <a:t>● </a:t>
            </a:r>
            <a:r>
              <a:rPr lang="ru-RU" sz="1400" dirty="0" smtClean="0">
                <a:solidFill>
                  <a:srgbClr val="006600"/>
                </a:solidFill>
                <a:latin typeface="Arial" pitchFamily="34" charset="0"/>
                <a:ea typeface="Times New Roman" pitchFamily="18" charset="0"/>
                <a:cs typeface="Arial" pitchFamily="34" charset="0"/>
              </a:rPr>
              <a:t>Больному с остеохондрозом нежелательно поднимать и переносить тяжести более 15 кг. Советуем приобрести тележку или сумку на колесиках.</a:t>
            </a:r>
            <a:endParaRPr lang="ru-RU" sz="1400" dirty="0" smtClean="0">
              <a:solidFill>
                <a:srgbClr val="006600"/>
              </a:solidFill>
              <a:latin typeface="Arial" pitchFamily="34" charset="0"/>
              <a:cs typeface="Arial" pitchFamily="34" charset="0"/>
            </a:endParaRPr>
          </a:p>
          <a:p>
            <a:pPr lvl="0" algn="just" eaLnBrk="0" fontAlgn="base" hangingPunct="0">
              <a:spcBef>
                <a:spcPct val="0"/>
              </a:spcBef>
              <a:spcAft>
                <a:spcPct val="0"/>
              </a:spcAft>
              <a:tabLst>
                <a:tab pos="601663" algn="l"/>
              </a:tabLst>
            </a:pPr>
            <a:r>
              <a:rPr lang="ru-RU" sz="1400" dirty="0" smtClean="0">
                <a:solidFill>
                  <a:srgbClr val="006600"/>
                </a:solidFill>
                <a:latin typeface="Arial"/>
                <a:ea typeface="Times New Roman" pitchFamily="18" charset="0"/>
                <a:cs typeface="Arial"/>
              </a:rPr>
              <a:t>● </a:t>
            </a:r>
            <a:r>
              <a:rPr lang="ru-RU" sz="1400" dirty="0" smtClean="0">
                <a:solidFill>
                  <a:srgbClr val="006600"/>
                </a:solidFill>
                <a:latin typeface="Arial" pitchFamily="34" charset="0"/>
                <a:ea typeface="Times New Roman" pitchFamily="18" charset="0"/>
                <a:cs typeface="Arial" pitchFamily="34" charset="0"/>
              </a:rPr>
              <a:t>Для переноски тяжестей на значительные расстояния очень удобен рюкзак с широкими лямками. Вес полного рюкзака распределяется на вес позвоночника, да и руки остаются свободными. </a:t>
            </a:r>
            <a:endParaRPr lang="ru-RU" sz="1400" dirty="0" smtClean="0">
              <a:solidFill>
                <a:srgbClr val="006600"/>
              </a:solidFill>
              <a:latin typeface="Arial" pitchFamily="34" charset="0"/>
              <a:cs typeface="Arial" pitchFamily="34" charset="0"/>
            </a:endParaRPr>
          </a:p>
          <a:p>
            <a:pPr lvl="0" algn="just" eaLnBrk="0" fontAlgn="base" hangingPunct="0">
              <a:spcBef>
                <a:spcPct val="0"/>
              </a:spcBef>
              <a:spcAft>
                <a:spcPct val="0"/>
              </a:spcAft>
              <a:tabLst>
                <a:tab pos="601663" algn="l"/>
              </a:tabLst>
            </a:pPr>
            <a:r>
              <a:rPr lang="ru-RU" sz="1400" dirty="0" smtClean="0">
                <a:solidFill>
                  <a:srgbClr val="006600"/>
                </a:solidFill>
                <a:latin typeface="Arial"/>
                <a:ea typeface="Times New Roman" pitchFamily="18" charset="0"/>
                <a:cs typeface="Arial"/>
              </a:rPr>
              <a:t>●  </a:t>
            </a:r>
            <a:r>
              <a:rPr lang="ru-RU" sz="1400" dirty="0" smtClean="0">
                <a:solidFill>
                  <a:srgbClr val="006600"/>
                </a:solidFill>
                <a:latin typeface="Arial" pitchFamily="34" charset="0"/>
                <a:ea typeface="Times New Roman" pitchFamily="18" charset="0"/>
                <a:cs typeface="Arial" pitchFamily="34" charset="0"/>
              </a:rPr>
              <a:t>При переносе тяжестей наденьте, если у вас есть, пояс штангиста или любой широкий пояс;</a:t>
            </a:r>
            <a:endParaRPr lang="ru-RU" sz="1400" dirty="0" smtClean="0">
              <a:solidFill>
                <a:srgbClr val="006600"/>
              </a:solidFill>
              <a:latin typeface="Arial" pitchFamily="34" charset="0"/>
              <a:cs typeface="Arial" pitchFamily="34" charset="0"/>
            </a:endParaRPr>
          </a:p>
          <a:p>
            <a:pPr lvl="0" algn="just" eaLnBrk="0" fontAlgn="base" hangingPunct="0">
              <a:spcBef>
                <a:spcPct val="0"/>
              </a:spcBef>
              <a:spcAft>
                <a:spcPct val="0"/>
              </a:spcAft>
              <a:tabLst>
                <a:tab pos="601663" algn="l"/>
              </a:tabLst>
            </a:pPr>
            <a:r>
              <a:rPr lang="ru-RU" sz="1400" dirty="0" smtClean="0">
                <a:solidFill>
                  <a:srgbClr val="006600"/>
                </a:solidFill>
                <a:latin typeface="Arial"/>
                <a:ea typeface="Times New Roman" pitchFamily="18" charset="0"/>
                <a:cs typeface="Arial"/>
              </a:rPr>
              <a:t>● </a:t>
            </a:r>
            <a:r>
              <a:rPr lang="ru-RU" sz="1400" dirty="0" smtClean="0">
                <a:solidFill>
                  <a:srgbClr val="006600"/>
                </a:solidFill>
                <a:latin typeface="Arial" pitchFamily="34" charset="0"/>
                <a:ea typeface="Times New Roman" pitchFamily="18" charset="0"/>
                <a:cs typeface="Arial" pitchFamily="34" charset="0"/>
              </a:rPr>
              <a:t>Переносить тяжелую вещь лучше всего на плече; если вы вынуждены нести ее в руках, идите выпрямившись, а груз держите перед собой. Впрочем, не забывайте чередовать плечи – возникает угроза возникновения боковой грыжи межпозвоночного диска; по этой же причине не следует носить груз в одной руке;</a:t>
            </a:r>
            <a:endParaRPr lang="ru-RU" sz="1400" dirty="0" smtClean="0">
              <a:solidFill>
                <a:srgbClr val="006600"/>
              </a:solidFill>
              <a:latin typeface="Arial" pitchFamily="34" charset="0"/>
              <a:cs typeface="Arial" pitchFamily="34" charset="0"/>
            </a:endParaRPr>
          </a:p>
        </p:txBody>
      </p:sp>
      <p:sp>
        <p:nvSpPr>
          <p:cNvPr id="104456" name="Rectangle 8"/>
          <p:cNvSpPr>
            <a:spLocks noChangeArrowheads="1"/>
          </p:cNvSpPr>
          <p:nvPr/>
        </p:nvSpPr>
        <p:spPr bwMode="auto">
          <a:xfrm>
            <a:off x="214282" y="4857760"/>
            <a:ext cx="4643470"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Присядьте на корточки, при этом спина должна быть прямой, шея выпрямлена; </a:t>
            </a:r>
          </a:p>
          <a:p>
            <a:pPr marL="0" marR="0" lvl="0" indent="0" algn="l"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ухватив двумя руками тяжесть, поднимайтесь, не сгибая спину;</a:t>
            </a:r>
            <a:endParaRPr kumimoji="0" lang="ru-RU" sz="9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После того, как вы опустите груз, выпрямляйтесь или вставайте осторожно, не допуская изгибов тела и резких движений.</a:t>
            </a:r>
            <a:endParaRPr kumimoji="0" lang="ru-RU" sz="9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1663"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likar.info/pictures_ckfinder/images/health/Osanka_sleeping.gif"/>
          <p:cNvPicPr>
            <a:picLocks noChangeAspect="1" noChangeArrowheads="1"/>
          </p:cNvPicPr>
          <p:nvPr/>
        </p:nvPicPr>
        <p:blipFill>
          <a:blip r:embed="rId2"/>
          <a:srcRect/>
          <a:stretch>
            <a:fillRect/>
          </a:stretch>
        </p:blipFill>
        <p:spPr bwMode="auto">
          <a:xfrm>
            <a:off x="5857884" y="214290"/>
            <a:ext cx="3124204" cy="1865198"/>
          </a:xfrm>
          <a:prstGeom prst="rect">
            <a:avLst/>
          </a:prstGeom>
          <a:noFill/>
        </p:spPr>
      </p:pic>
      <p:sp>
        <p:nvSpPr>
          <p:cNvPr id="103427" name="Rectangle 3"/>
          <p:cNvSpPr>
            <a:spLocks noChangeArrowheads="1"/>
          </p:cNvSpPr>
          <p:nvPr/>
        </p:nvSpPr>
        <p:spPr bwMode="auto">
          <a:xfrm>
            <a:off x="142844" y="428604"/>
            <a:ext cx="5572164"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Спать лучше не на мягкой постели, но и не на досках. Постель должна быть полужесткой, чтобы тело, когда человек лежит на спине, сохраняло физиологические изгибы (шейный лордоз, грудной кифоз и поясничный лордоз). Для этого:</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всю ширину кровати или дивана положите щит, а сверху поролон толщиной 5-8 см; накройте его шерстяным одеялом и стелите простыню;</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Подушка должна быть маленькой или ортопедической, шея должна находиться на одной линии с позвоночником;</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отдаче боли в ногу можно под коленный сустав подкладывать валик, это уменьшает растяжение седалищного нерва и снимает боль в ноге.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Когда болит спина, многие пациенты предпочитают спать на животе. Чтобы поясница сильно не прогибалась, что усилит боль, под живот подкладывайте одну небольшую подушку, под голени – другую.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Любителям сна на боку советуем спать, положив одну ногу на другую, а руку под голову. Желательно также положить валик или подушку между коленями.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Встать с постели утром больным с острыми проявлениями остеохондроза бывает очень трудно. Поступайте так:</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Сначала сделайте несколько простых упражнений руками и ногами;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Затем, если вы спите на спине, повернитесь на живот;</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Опустите одну ногу на пол;</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Опираясь на эту ногу и руки, перенесите вес тела на колено и постепенно вставайте, не делая резких движений.</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28" name="Rectangle 4"/>
          <p:cNvSpPr>
            <a:spLocks noChangeArrowheads="1"/>
          </p:cNvSpPr>
          <p:nvPr/>
        </p:nvSpPr>
        <p:spPr bwMode="auto">
          <a:xfrm>
            <a:off x="0" y="0"/>
            <a:ext cx="420422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Как правильно лежать</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p:txBody>
      </p:sp>
      <p:pic>
        <p:nvPicPr>
          <p:cNvPr id="103430" name="Picture 6" descr="http://zakroma77.ru/img.php?aHR0cHM6Ly9pLnl0aW1nLmNvbS92aS9YTFBNcTJCZEdLYy9ocWRlZmF1bHQuanBn.jpg"/>
          <p:cNvPicPr>
            <a:picLocks noChangeAspect="1" noChangeArrowheads="1"/>
          </p:cNvPicPr>
          <p:nvPr/>
        </p:nvPicPr>
        <p:blipFill>
          <a:blip r:embed="rId3"/>
          <a:srcRect/>
          <a:stretch>
            <a:fillRect/>
          </a:stretch>
        </p:blipFill>
        <p:spPr bwMode="auto">
          <a:xfrm>
            <a:off x="5929322" y="2285993"/>
            <a:ext cx="3071802" cy="2303852"/>
          </a:xfrm>
          <a:prstGeom prst="rect">
            <a:avLst/>
          </a:prstGeom>
          <a:noFill/>
        </p:spPr>
      </p:pic>
      <p:pic>
        <p:nvPicPr>
          <p:cNvPr id="103432" name="Picture 8" descr="http://45mebel.ru/wp-content/uploads/2012/12/pod1.jpg"/>
          <p:cNvPicPr>
            <a:picLocks noChangeAspect="1" noChangeArrowheads="1"/>
          </p:cNvPicPr>
          <p:nvPr/>
        </p:nvPicPr>
        <p:blipFill>
          <a:blip r:embed="rId4"/>
          <a:srcRect/>
          <a:stretch>
            <a:fillRect/>
          </a:stretch>
        </p:blipFill>
        <p:spPr bwMode="auto">
          <a:xfrm>
            <a:off x="5857086" y="4857760"/>
            <a:ext cx="3058317" cy="142876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707886"/>
          </a:xfrm>
          <a:prstGeom prst="rect">
            <a:avLst/>
          </a:prstGeom>
        </p:spPr>
        <p:txBody>
          <a:bodyPr wrap="square">
            <a:spAutoFit/>
          </a:bodyPr>
          <a:lstStyle/>
          <a:p>
            <a:pPr algn="ctr"/>
            <a:r>
              <a:rPr lang="ru-RU" sz="2000" b="1" dirty="0" smtClean="0">
                <a:solidFill>
                  <a:srgbClr val="7030A0"/>
                </a:solidFill>
                <a:latin typeface="Arial" pitchFamily="34" charset="0"/>
                <a:cs typeface="Arial" pitchFamily="34" charset="0"/>
              </a:rPr>
              <a:t>Некоторые неприятные сигналы, которые могут свидетельствовать о начале какого-либо заболевания и потому требуют визита к врачу:</a:t>
            </a:r>
            <a:endParaRPr lang="ru-RU" sz="2000" b="1" dirty="0">
              <a:solidFill>
                <a:srgbClr val="7030A0"/>
              </a:solidFill>
              <a:latin typeface="Arial" pitchFamily="34" charset="0"/>
              <a:cs typeface="Arial" pitchFamily="34" charset="0"/>
            </a:endParaRPr>
          </a:p>
        </p:txBody>
      </p:sp>
      <p:pic>
        <p:nvPicPr>
          <p:cNvPr id="18437" name="Picture 5"/>
          <p:cNvPicPr>
            <a:picLocks noChangeAspect="1" noChangeArrowheads="1"/>
          </p:cNvPicPr>
          <p:nvPr/>
        </p:nvPicPr>
        <p:blipFill>
          <a:blip r:embed="rId2"/>
          <a:srcRect/>
          <a:stretch>
            <a:fillRect/>
          </a:stretch>
        </p:blipFill>
        <p:spPr bwMode="auto">
          <a:xfrm>
            <a:off x="428596" y="785794"/>
            <a:ext cx="8239138" cy="5865774"/>
          </a:xfrm>
          <a:prstGeom prst="rect">
            <a:avLst/>
          </a:prstGeom>
          <a:noFill/>
          <a:ln w="9525">
            <a:noFill/>
            <a:miter lim="800000"/>
            <a:headEnd/>
            <a:tailEnd/>
          </a:ln>
          <a:effectLst/>
        </p:spPr>
      </p:pic>
      <p:sp>
        <p:nvSpPr>
          <p:cNvPr id="10" name="Прямоугольник 9"/>
          <p:cNvSpPr/>
          <p:nvPr/>
        </p:nvSpPr>
        <p:spPr>
          <a:xfrm>
            <a:off x="7143768" y="5643578"/>
            <a:ext cx="1500198" cy="100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kakpohudet.su/photos/uploads/134/5001511-2.jpg"/>
          <p:cNvPicPr>
            <a:picLocks noChangeAspect="1" noChangeArrowheads="1"/>
          </p:cNvPicPr>
          <p:nvPr/>
        </p:nvPicPr>
        <p:blipFill>
          <a:blip r:embed="rId2"/>
          <a:srcRect/>
          <a:stretch>
            <a:fillRect/>
          </a:stretch>
        </p:blipFill>
        <p:spPr bwMode="auto">
          <a:xfrm>
            <a:off x="4714876" y="2857497"/>
            <a:ext cx="4095732" cy="23404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99" name="Rectangle 3"/>
          <p:cNvSpPr>
            <a:spLocks noChangeArrowheads="1"/>
          </p:cNvSpPr>
          <p:nvPr/>
        </p:nvSpPr>
        <p:spPr bwMode="auto">
          <a:xfrm>
            <a:off x="285720" y="0"/>
            <a:ext cx="8358246"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tab pos="601663" algn="l"/>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Каким спортом заниматься</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После того как человек перестает расти, физическая нагрузка – единственный способ повысить прочность костей. </a:t>
            </a: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lang="ru-RU" sz="1600" dirty="0" smtClean="0">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lang="ru-RU" sz="1600" dirty="0" smtClean="0">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lang="ru-RU" sz="1600" dirty="0" smtClean="0">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kumimoji="0" lang="ru-RU" sz="1600" b="0" i="0" u="none" strike="noStrike" cap="none" normalizeH="0" baseline="0" dirty="0" smtClean="0">
              <a:ln>
                <a:noFill/>
              </a:ln>
              <a:solidFill>
                <a:srgbClr val="0070C0"/>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lang="ru-RU" sz="1600" dirty="0" smtClean="0">
              <a:solidFill>
                <a:srgbClr val="0070C0"/>
              </a:solidFill>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kumimoji="0" lang="ru-RU" sz="1600" b="0" i="0" u="none" strike="noStrike" cap="none" normalizeH="0" baseline="0" dirty="0" smtClean="0">
              <a:ln>
                <a:noFill/>
              </a:ln>
              <a:solidFill>
                <a:srgbClr val="0070C0"/>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lang="ru-RU" sz="1600" dirty="0" smtClean="0">
              <a:latin typeface="Arial" pitchFamily="34" charset="0"/>
              <a:ea typeface="Times New Roman"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601663" algn="l"/>
              </a:tabLst>
            </a:pPr>
            <a:endParaRPr lang="ru-RU" sz="1600" dirty="0" smtClean="0">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Плавание на спине рекомендуется при </a:t>
            </a: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сутулости, так как укрепляет мышцы спины;</a:t>
            </a:r>
          </a:p>
          <a:p>
            <a:pPr marR="0" lvl="0" algn="just" defTabSz="914400" rtl="0" eaLnBrk="0" fontAlgn="base" latinLnBrk="0" hangingPunct="0">
              <a:lnSpc>
                <a:spcPct val="100000"/>
              </a:lnSpc>
              <a:spcBef>
                <a:spcPct val="0"/>
              </a:spcBef>
              <a:spcAft>
                <a:spcPct val="0"/>
              </a:spcAft>
              <a:buClrTx/>
              <a:buSzTx/>
              <a:buFontTx/>
              <a:buNone/>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Кроль облегчает  спазм мышц верхней</a:t>
            </a: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части спины и укрепляет их;</a:t>
            </a:r>
          </a:p>
          <a:p>
            <a:pPr marR="0" lvl="0" algn="just" defTabSz="914400" rtl="0" eaLnBrk="0" fontAlgn="base" latinLnBrk="0" hangingPunct="0">
              <a:lnSpc>
                <a:spcPct val="100000"/>
              </a:lnSpc>
              <a:spcBef>
                <a:spcPct val="0"/>
              </a:spcBef>
              <a:spcAft>
                <a:spcPct val="0"/>
              </a:spcAft>
              <a:buClrTx/>
              <a:buSzTx/>
              <a:buFontTx/>
              <a:buNone/>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Брасс не рекомендуется при боли в нижней части спины, поскольку этот стиль вынуждает изгибаться поясничный отдел позвоночника, а толчки ногами нагружают поясничные суставы;</a:t>
            </a:r>
          </a:p>
          <a:p>
            <a:pPr marR="0" lvl="0" algn="just" defTabSz="914400" rtl="0" eaLnBrk="0" fontAlgn="base" latinLnBrk="0" hangingPunct="0">
              <a:lnSpc>
                <a:spcPct val="100000"/>
              </a:lnSpc>
              <a:spcBef>
                <a:spcPct val="0"/>
              </a:spcBef>
              <a:spcAft>
                <a:spcPct val="0"/>
              </a:spcAft>
              <a:buClrTx/>
              <a:buSzTx/>
              <a:buFontTx/>
              <a:buNone/>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 следует плавать на животе с поднятой головой тем, у кого имеются проблемы с шейным отделом позвоночника.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кругленный прямоугольник 4"/>
          <p:cNvSpPr/>
          <p:nvPr/>
        </p:nvSpPr>
        <p:spPr>
          <a:xfrm>
            <a:off x="357158" y="1000108"/>
            <a:ext cx="8072494" cy="35719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dirty="0" smtClean="0">
                <a:solidFill>
                  <a:schemeClr val="tx1"/>
                </a:solidFill>
                <a:latin typeface="Arial" pitchFamily="34" charset="0"/>
                <a:ea typeface="Times New Roman" pitchFamily="18" charset="0"/>
                <a:cs typeface="Arial" pitchFamily="34" charset="0"/>
              </a:rPr>
              <a:t>Теннис и бадминтон - развивают гибкость позвоночника и мышцы спины.</a:t>
            </a:r>
            <a:endParaRPr lang="ru-RU" dirty="0"/>
          </a:p>
        </p:txBody>
      </p:sp>
      <p:sp>
        <p:nvSpPr>
          <p:cNvPr id="6" name="Скругленный прямоугольник 5"/>
          <p:cNvSpPr/>
          <p:nvPr/>
        </p:nvSpPr>
        <p:spPr>
          <a:xfrm>
            <a:off x="357158" y="1428736"/>
            <a:ext cx="5857916" cy="35719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Arial" pitchFamily="34" charset="0"/>
                <a:ea typeface="Times New Roman" pitchFamily="18" charset="0"/>
                <a:cs typeface="Arial" pitchFamily="34" charset="0"/>
              </a:rPr>
              <a:t>Рекомендуется бег, катание на лыжах и велосипеде.</a:t>
            </a:r>
            <a:endParaRPr lang="ru-RU" dirty="0"/>
          </a:p>
        </p:txBody>
      </p:sp>
      <p:sp>
        <p:nvSpPr>
          <p:cNvPr id="7" name="Скругленный прямоугольник 6"/>
          <p:cNvSpPr/>
          <p:nvPr/>
        </p:nvSpPr>
        <p:spPr>
          <a:xfrm>
            <a:off x="357158" y="1857364"/>
            <a:ext cx="8143932" cy="642942"/>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dirty="0" smtClean="0">
                <a:solidFill>
                  <a:srgbClr val="FF0000"/>
                </a:solidFill>
                <a:latin typeface="Arial" pitchFamily="34" charset="0"/>
                <a:ea typeface="Times New Roman" pitchFamily="18" charset="0"/>
                <a:cs typeface="Arial" pitchFamily="34" charset="0"/>
              </a:rPr>
              <a:t>Хоккей, футбол представляют опасность для позвоночника из-за резких толчков, ударов и падений.</a:t>
            </a:r>
            <a:endParaRPr lang="ru-RU" dirty="0">
              <a:solidFill>
                <a:srgbClr val="FF0000"/>
              </a:solidFill>
            </a:endParaRPr>
          </a:p>
        </p:txBody>
      </p:sp>
      <p:sp>
        <p:nvSpPr>
          <p:cNvPr id="8" name="Скругленный прямоугольник 7"/>
          <p:cNvSpPr/>
          <p:nvPr/>
        </p:nvSpPr>
        <p:spPr>
          <a:xfrm>
            <a:off x="357158" y="2571744"/>
            <a:ext cx="4929222" cy="1143008"/>
          </a:xfrm>
          <a:prstGeom prst="roundRect">
            <a:avLst/>
          </a:prstGeom>
          <a:solidFill>
            <a:schemeClr val="accent5">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00099"/>
                </a:solidFill>
                <a:latin typeface="Arial" pitchFamily="34" charset="0"/>
                <a:ea typeface="Times New Roman" pitchFamily="18" charset="0"/>
                <a:cs typeface="Arial" pitchFamily="34" charset="0"/>
              </a:rPr>
              <a:t>Плавание – идеальный вид спорта для тех, у кого имеются проблемы с позвоночником, но стиль плавания выбирается с учетом характера проблем: </a:t>
            </a:r>
            <a:endParaRPr lang="ru-RU" dirty="0">
              <a:solidFill>
                <a:srgbClr val="000099"/>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214282" y="0"/>
            <a:ext cx="878687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ru-RU" sz="4800" b="0"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Занятие № 5</a:t>
            </a:r>
            <a:endParaRPr kumimoji="0" lang="ru-RU" sz="4800" b="0" i="0" u="none" strike="noStrike" cap="none" normalizeH="0" baseline="0" dirty="0" smtClean="0">
              <a:ln>
                <a:noFill/>
              </a:ln>
              <a:solidFill>
                <a:srgbClr val="7030A0"/>
              </a:solidFill>
              <a:effectLst/>
              <a:latin typeface="Arial" pitchFamily="34"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Заболевания желудочно-кишечного тракта. </a:t>
            </a:r>
          </a:p>
          <a:p>
            <a:pPr marR="0" lvl="0" algn="r" defTabSz="914400" rtl="0" eaLnBrk="0" fontAlgn="base" latinLnBrk="0" hangingPunct="0">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Симптомы больного желудка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(запах изо рта, тошнота, изжога,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рвота и кровавая рвота, метеоризм,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икота,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анорексия</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запор). </a:t>
            </a:r>
          </a:p>
          <a:p>
            <a:pPr marR="0" lvl="0" algn="r" defTabSz="914400" rtl="0" eaLnBrk="0" fontAlgn="base" latinLnBrk="0" hangingPunct="0">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Гастрит.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Гастродуоденит.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Язвенная болезнь.</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Общие требования к лечению </a:t>
            </a: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болезней желудка.</a:t>
            </a:r>
          </a:p>
          <a:p>
            <a:pPr marR="0" lvl="0" algn="r" defTabSz="914400" rtl="0" eaLnBrk="0" fontAlgn="base" latinLnBrk="0" hangingPunct="0">
              <a:lnSpc>
                <a:spcPct val="100000"/>
              </a:lnSpc>
              <a:spcBef>
                <a:spcPct val="0"/>
              </a:spcBef>
              <a:spcAft>
                <a:spcPct val="0"/>
              </a:spcAft>
              <a:buClrTx/>
              <a:buSzTx/>
              <a:buFontTx/>
              <a:buNone/>
              <a:tabLst/>
            </a:pPr>
            <a:endParaRPr kumimoji="0" lang="ru-RU" sz="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9" name="Picture 3" descr="http://mir-zdor.ru/images/jkt.jpg"/>
          <p:cNvPicPr>
            <a:picLocks noChangeAspect="1" noChangeArrowheads="1"/>
          </p:cNvPicPr>
          <p:nvPr/>
        </p:nvPicPr>
        <p:blipFill>
          <a:blip r:embed="rId2">
            <a:clrChange>
              <a:clrFrom>
                <a:srgbClr val="F5F5ED"/>
              </a:clrFrom>
              <a:clrTo>
                <a:srgbClr val="F5F5ED">
                  <a:alpha val="0"/>
                </a:srgbClr>
              </a:clrTo>
            </a:clrChange>
          </a:blip>
          <a:srcRect/>
          <a:stretch>
            <a:fillRect/>
          </a:stretch>
        </p:blipFill>
        <p:spPr bwMode="auto">
          <a:xfrm>
            <a:off x="142843" y="857232"/>
            <a:ext cx="2459253" cy="578647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0"/>
            <a:ext cx="6450227"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6600"/>
                </a:solidFill>
                <a:effectLst/>
                <a:latin typeface="Arial" pitchFamily="34" charset="0"/>
                <a:ea typeface="Times New Roman" pitchFamily="18" charset="0"/>
                <a:cs typeface="Arial" pitchFamily="34" charset="0"/>
              </a:rPr>
              <a:t>Заболевания желудочно-кишечного тракта.</a:t>
            </a:r>
            <a:endParaRPr kumimoji="0" lang="ru-RU" sz="2000" b="0" i="0" u="none" strike="noStrike" cap="none" normalizeH="0" baseline="0" dirty="0" smtClean="0">
              <a:ln>
                <a:noFill/>
              </a:ln>
              <a:solidFill>
                <a:srgbClr val="006600"/>
              </a:solidFill>
              <a:effectLst/>
              <a:latin typeface="Arial" pitchFamily="34" charset="0"/>
              <a:cs typeface="Arial" pitchFamily="34" charset="0"/>
            </a:endParaRPr>
          </a:p>
        </p:txBody>
      </p:sp>
      <p:pic>
        <p:nvPicPr>
          <p:cNvPr id="8195" name="Picture 3" descr="http://mtdata.ru/u24/photoC957/20102614338-0/original.jpeg"/>
          <p:cNvPicPr>
            <a:picLocks noChangeAspect="1" noChangeArrowheads="1"/>
          </p:cNvPicPr>
          <p:nvPr/>
        </p:nvPicPr>
        <p:blipFill>
          <a:blip r:embed="rId2"/>
          <a:srcRect/>
          <a:stretch>
            <a:fillRect/>
          </a:stretch>
        </p:blipFill>
        <p:spPr bwMode="auto">
          <a:xfrm>
            <a:off x="0" y="3571876"/>
            <a:ext cx="9129595" cy="3286124"/>
          </a:xfrm>
          <a:prstGeom prst="rect">
            <a:avLst/>
          </a:prstGeom>
          <a:noFill/>
        </p:spPr>
      </p:pic>
      <p:sp>
        <p:nvSpPr>
          <p:cNvPr id="8196" name="Rectangle 4"/>
          <p:cNvSpPr>
            <a:spLocks noChangeArrowheads="1"/>
          </p:cNvSpPr>
          <p:nvPr/>
        </p:nvSpPr>
        <p:spPr bwMode="auto">
          <a:xfrm>
            <a:off x="0" y="285728"/>
            <a:ext cx="91440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88900" algn="just" defTabSz="914400" rtl="0" eaLnBrk="1" fontAlgn="base" latinLnBrk="0" hangingPunct="1">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Существенное значение в возникновении гастрита, язвенной болезни желудка и двенадцатиперстной кишки играет обсемененность слизистой оболочки желудка микроорганизмом </a:t>
            </a:r>
            <a:r>
              <a:rPr kumimoji="0" lang="en-US" sz="1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Helicobacter pylori</a:t>
            </a:r>
            <a:r>
              <a:rPr kumimoji="0" lang="ru-RU" sz="1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Эта бактерия в значительной степени способствует развитию нарушений равновесия между факторами агрессии и факторами защиты слизистой оболочки желудка.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None/>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 факторам, способствующим возникновению заболеваний желудочно-кишечного тракта относят:</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Нарушение двигательной активности желудочно-кишечного тракта;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indent="88900" algn="just" eaLnBrk="0" fontAlgn="base" hangingPunct="0">
              <a:spcBef>
                <a:spcPct val="0"/>
              </a:spcBef>
              <a:spcAft>
                <a:spcPct val="0"/>
              </a:spcAft>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Курение и у</a:t>
            </a:r>
            <a:r>
              <a:rPr lang="ru-RU" sz="1400" dirty="0" smtClean="0">
                <a:latin typeface="Arial" pitchFamily="34" charset="0"/>
                <a:ea typeface="Times New Roman" pitchFamily="18" charset="0"/>
                <a:cs typeface="Arial" pitchFamily="34" charset="0"/>
              </a:rPr>
              <a:t>потребление крепких спиртных напитков и их суррогатов;</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Бесконтрольное применение лекарственных препаратов;</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Стресс и эмоциональное напряжение;</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lvl="0" indent="88900" algn="just" eaLnBrk="0" fontAlgn="base" hangingPunct="0">
              <a:spcBef>
                <a:spcPct val="0"/>
              </a:spcBef>
              <a:spcAft>
                <a:spcPct val="0"/>
              </a:spcAft>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Нерегулярное питание или у</a:t>
            </a:r>
            <a:r>
              <a:rPr lang="ru-RU" sz="1400" dirty="0" smtClean="0">
                <a:latin typeface="Arial" pitchFamily="34" charset="0"/>
                <a:ea typeface="Times New Roman" pitchFamily="18" charset="0"/>
                <a:cs typeface="Arial" pitchFamily="34" charset="0"/>
              </a:rPr>
              <a:t>потребление плохо проваренной и прожаренной пищи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Частое употребление продуктов, содержащих химические консерванты и химические красители;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Недостаток в пище витаминов А,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a:t>
            </a:r>
            <a:r>
              <a:rPr kumimoji="0" lang="ru-RU"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аскорбиновой и никотиновой кислот;</a:t>
            </a: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Работа, связанная с профессиональными вредностями (заглатывание металлической, хлопковой, угольной пыли);</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R="0" lvl="0" indent="8890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Генетическая предрасположенность.</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dantistoff.ru/media/806/8066.png"/>
          <p:cNvPicPr>
            <a:picLocks noChangeAspect="1" noChangeArrowheads="1"/>
          </p:cNvPicPr>
          <p:nvPr/>
        </p:nvPicPr>
        <p:blipFill>
          <a:blip r:embed="rId2" cstate="print"/>
          <a:srcRect/>
          <a:stretch>
            <a:fillRect/>
          </a:stretch>
        </p:blipFill>
        <p:spPr bwMode="auto">
          <a:xfrm>
            <a:off x="142845" y="3786190"/>
            <a:ext cx="3214709" cy="2286016"/>
          </a:xfrm>
          <a:prstGeom prst="ellipse">
            <a:avLst/>
          </a:prstGeom>
          <a:ln>
            <a:noFill/>
          </a:ln>
          <a:effectLst>
            <a:softEdge rad="112500"/>
          </a:effectLst>
        </p:spPr>
      </p:pic>
      <p:sp>
        <p:nvSpPr>
          <p:cNvPr id="4" name="Стрелка вправо 3"/>
          <p:cNvSpPr/>
          <p:nvPr/>
        </p:nvSpPr>
        <p:spPr>
          <a:xfrm rot="10800000">
            <a:off x="2643174" y="3000372"/>
            <a:ext cx="4500594" cy="3500462"/>
          </a:xfrm>
          <a:prstGeom prst="rightArrow">
            <a:avLst/>
          </a:prstGeom>
          <a:solidFill>
            <a:srgbClr val="66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69" name="Rectangle 1"/>
          <p:cNvSpPr>
            <a:spLocks noChangeArrowheads="1"/>
          </p:cNvSpPr>
          <p:nvPr/>
        </p:nvSpPr>
        <p:spPr bwMode="auto">
          <a:xfrm>
            <a:off x="1" y="0"/>
            <a:ext cx="9143999"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Запах изо рта</a:t>
            </a:r>
            <a:endParaRPr kumimoji="0" lang="ru-RU" sz="2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p>
            <a:pPr eaLnBrk="0" fontAlgn="base" hangingPunct="0">
              <a:spcBef>
                <a:spcPct val="0"/>
              </a:spcBef>
              <a:spcAft>
                <a:spcPct val="0"/>
              </a:spcAf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 дурного запаха изо рта, или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халитоза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время от времени страдаем мы все.</a:t>
            </a:r>
            <a:r>
              <a:rPr lang="ru-RU" sz="1600" dirty="0" smtClean="0">
                <a:latin typeface="Arial" pitchFamily="34" charset="0"/>
                <a:cs typeface="Arial" pitchFamily="34" charset="0"/>
              </a:rPr>
              <a:t> </a:t>
            </a:r>
          </a:p>
          <a:p>
            <a:pPr eaLnBrk="0" fontAlgn="base" hangingPunct="0">
              <a:spcBef>
                <a:spcPct val="0"/>
              </a:spcBef>
              <a:spcAft>
                <a:spcPct val="0"/>
              </a:spcAft>
            </a:pPr>
            <a:r>
              <a:rPr lang="ru-RU" sz="1600" dirty="0" smtClean="0">
                <a:latin typeface="Arial" pitchFamily="34" charset="0"/>
                <a:cs typeface="Arial" pitchFamily="34" charset="0"/>
              </a:rPr>
              <a:t>Но независимо от того, что служит причиной, </a:t>
            </a:r>
            <a:r>
              <a:rPr lang="ru-RU" sz="1600" u="sng" dirty="0" smtClean="0">
                <a:solidFill>
                  <a:srgbClr val="000099"/>
                </a:solidFill>
                <a:latin typeface="Arial" pitchFamily="34" charset="0"/>
                <a:cs typeface="Arial" pitchFamily="34" charset="0"/>
              </a:rPr>
              <a:t>в неприятном запахе изо рта</a:t>
            </a:r>
          </a:p>
          <a:p>
            <a:pPr eaLnBrk="0" fontAlgn="base" hangingPunct="0">
              <a:spcBef>
                <a:spcPct val="0"/>
              </a:spcBef>
              <a:spcAft>
                <a:spcPct val="0"/>
              </a:spcAft>
            </a:pPr>
            <a:r>
              <a:rPr lang="ru-RU" sz="1600" u="sng" dirty="0" smtClean="0">
                <a:solidFill>
                  <a:srgbClr val="000099"/>
                </a:solidFill>
                <a:latin typeface="Arial" pitchFamily="34" charset="0"/>
                <a:cs typeface="Arial" pitchFamily="34" charset="0"/>
              </a:rPr>
              <a:t>виноват недостаток слюны.</a:t>
            </a:r>
            <a:r>
              <a:rPr lang="ru-RU" sz="1600" dirty="0" smtClean="0">
                <a:solidFill>
                  <a:srgbClr val="000099"/>
                </a:solidFill>
                <a:latin typeface="Arial" pitchFamily="34" charset="0"/>
                <a:cs typeface="Arial" pitchFamily="34" charset="0"/>
              </a:rPr>
              <a:t> </a:t>
            </a:r>
            <a:r>
              <a:rPr lang="ru-RU" sz="1600" dirty="0" smtClean="0">
                <a:latin typeface="Arial" pitchFamily="34" charset="0"/>
                <a:cs typeface="Arial" pitchFamily="34" charset="0"/>
              </a:rPr>
              <a:t>Дело в том, что у нас во рту живет огромное</a:t>
            </a:r>
          </a:p>
          <a:p>
            <a:pPr eaLnBrk="0" fontAlgn="base" hangingPunct="0">
              <a:spcBef>
                <a:spcPct val="0"/>
              </a:spcBef>
              <a:spcAft>
                <a:spcPct val="0"/>
              </a:spcAft>
            </a:pPr>
            <a:r>
              <a:rPr lang="ru-RU" sz="1600" dirty="0" smtClean="0">
                <a:latin typeface="Arial" pitchFamily="34" charset="0"/>
                <a:cs typeface="Arial" pitchFamily="34" charset="0"/>
              </a:rPr>
              <a:t>количество различных бактерий, которые питаются протеином, содержащимся в </a:t>
            </a:r>
          </a:p>
          <a:p>
            <a:pPr eaLnBrk="0" fontAlgn="base" hangingPunct="0">
              <a:spcBef>
                <a:spcPct val="0"/>
              </a:spcBef>
              <a:spcAft>
                <a:spcPct val="0"/>
              </a:spcAft>
            </a:pPr>
            <a:r>
              <a:rPr lang="ru-RU" sz="1600" dirty="0" smtClean="0">
                <a:latin typeface="Arial" pitchFamily="34" charset="0"/>
                <a:cs typeface="Arial" pitchFamily="34" charset="0"/>
              </a:rPr>
              <a:t>остатках пищи и отмирающих тканях. Вот эти-то бактерии и выделяют зловонные газы,</a:t>
            </a:r>
          </a:p>
          <a:p>
            <a:pPr eaLnBrk="0" fontAlgn="base" hangingPunct="0">
              <a:spcBef>
                <a:spcPct val="0"/>
              </a:spcBef>
              <a:spcAft>
                <a:spcPct val="0"/>
              </a:spcAft>
            </a:pPr>
            <a:r>
              <a:rPr lang="ru-RU" sz="1600" dirty="0" smtClean="0">
                <a:latin typeface="Arial" pitchFamily="34" charset="0"/>
                <a:cs typeface="Arial" pitchFamily="34" charset="0"/>
              </a:rPr>
              <a:t>самым неприятным среди которых считается сероводород (он воняет тухлыми </a:t>
            </a:r>
          </a:p>
          <a:p>
            <a:pPr eaLnBrk="0" fontAlgn="base" hangingPunct="0">
              <a:spcBef>
                <a:spcPct val="0"/>
              </a:spcBef>
              <a:spcAft>
                <a:spcPct val="0"/>
              </a:spcAft>
            </a:pPr>
            <a:r>
              <a:rPr lang="ru-RU" sz="1600" dirty="0" smtClean="0">
                <a:latin typeface="Arial" pitchFamily="34" charset="0"/>
                <a:cs typeface="Arial" pitchFamily="34" charset="0"/>
              </a:rPr>
              <a:t>яйцами) и </a:t>
            </a:r>
            <a:r>
              <a:rPr lang="ru-RU" sz="1600" dirty="0" err="1" smtClean="0">
                <a:latin typeface="Arial" pitchFamily="34" charset="0"/>
                <a:cs typeface="Arial" pitchFamily="34" charset="0"/>
              </a:rPr>
              <a:t>метилмеркаптан</a:t>
            </a:r>
            <a:r>
              <a:rPr lang="ru-RU" sz="1600" dirty="0" smtClean="0">
                <a:latin typeface="Arial" pitchFamily="34" charset="0"/>
                <a:cs typeface="Arial" pitchFamily="34" charset="0"/>
              </a:rPr>
              <a:t> (у него такой сильный запах навоза). </a:t>
            </a:r>
            <a:r>
              <a:rPr lang="ru-RU" sz="1600" u="sng" dirty="0" smtClean="0">
                <a:solidFill>
                  <a:srgbClr val="000099"/>
                </a:solidFill>
                <a:latin typeface="Arial" pitchFamily="34" charset="0"/>
                <a:cs typeface="Arial" pitchFamily="34" charset="0"/>
              </a:rPr>
              <a:t>Слюна препятствует </a:t>
            </a:r>
          </a:p>
          <a:p>
            <a:pPr eaLnBrk="0" fontAlgn="base" hangingPunct="0">
              <a:spcBef>
                <a:spcPct val="0"/>
              </a:spcBef>
              <a:spcAft>
                <a:spcPct val="0"/>
              </a:spcAft>
            </a:pPr>
            <a:r>
              <a:rPr lang="ru-RU" sz="1600" u="sng" dirty="0" smtClean="0">
                <a:solidFill>
                  <a:srgbClr val="000099"/>
                </a:solidFill>
                <a:latin typeface="Arial" pitchFamily="34" charset="0"/>
                <a:cs typeface="Arial" pitchFamily="34" charset="0"/>
              </a:rPr>
              <a:t>их размножению благодаря  тому, что она богата кислородом. Когда нормальный </a:t>
            </a:r>
          </a:p>
          <a:p>
            <a:pPr eaLnBrk="0" fontAlgn="base" hangingPunct="0">
              <a:spcBef>
                <a:spcPct val="0"/>
              </a:spcBef>
              <a:spcAft>
                <a:spcPct val="0"/>
              </a:spcAft>
            </a:pPr>
            <a:r>
              <a:rPr lang="ru-RU" sz="1600" u="sng" dirty="0" smtClean="0">
                <a:solidFill>
                  <a:srgbClr val="000099"/>
                </a:solidFill>
                <a:latin typeface="Arial" pitchFamily="34" charset="0"/>
                <a:cs typeface="Arial" pitchFamily="34" charset="0"/>
              </a:rPr>
              <a:t>приток слюны замедляется (при волнении, голоде, произнесении длинного монолога, дыхании чрез рот), появляется запах.</a:t>
            </a:r>
            <a:r>
              <a:rPr lang="ru-RU" sz="1600" dirty="0" smtClean="0">
                <a:latin typeface="Arial" pitchFamily="34" charset="0"/>
                <a:cs typeface="Arial" pitchFamily="34" charset="0"/>
              </a:rPr>
              <a:t> Тем, кто страдает хронической сухостью во рту, полезно всегда иметь под рукой жевательную резинку, леденцы, бутылку воды или сока. </a:t>
            </a:r>
          </a:p>
          <a:p>
            <a:pPr indent="449263" eaLnBrk="0" fontAlgn="base" hangingPunct="0">
              <a:spcBef>
                <a:spcPct val="0"/>
              </a:spcBef>
              <a:spcAft>
                <a:spcPct val="0"/>
              </a:spcAft>
            </a:pPr>
            <a:endParaRPr lang="ru-RU" dirty="0" smtClean="0"/>
          </a:p>
          <a:p>
            <a:pPr lvl="0" indent="449263" eaLnBrk="0" fontAlgn="base" hangingPunct="0">
              <a:spcBef>
                <a:spcPct val="0"/>
              </a:spcBef>
              <a:spcAft>
                <a:spcPct val="0"/>
              </a:spcAf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descr="http://edikst.ru/media/i/6/4/1/9/i/6419.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71352" y="3714752"/>
            <a:ext cx="3435270" cy="2286016"/>
          </a:xfrm>
          <a:prstGeom prst="rect">
            <a:avLst/>
          </a:prstGeom>
          <a:noFill/>
        </p:spPr>
      </p:pic>
      <p:sp>
        <p:nvSpPr>
          <p:cNvPr id="2" name="Rectangle 2"/>
          <p:cNvSpPr>
            <a:spLocks noChangeArrowheads="1"/>
          </p:cNvSpPr>
          <p:nvPr/>
        </p:nvSpPr>
        <p:spPr bwMode="auto">
          <a:xfrm>
            <a:off x="2571736" y="3857628"/>
            <a:ext cx="457203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Полностью    устранить    дурной   запах,</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вызванный   сухостью, может  элементарная</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чистка   зубов,  в  процессе   которой   счищает</a:t>
            </a:r>
          </a:p>
          <a:p>
            <a:pPr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множество     зловонных      бактерий.     Нередко</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почистить   заодно    язык,   нёбо  и  щеки. Очень</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важно   не   игнорировать   зубочистку,   чтобы</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удалить застрявшие между зубами остатки</a:t>
            </a:r>
          </a:p>
          <a:p>
            <a:pPr marR="0" lvl="0" algn="just" defTabSz="914400" rtl="0" eaLnBrk="1" fontAlgn="base" latinLnBrk="0" hangingPunct="1">
              <a:lnSpc>
                <a:spcPct val="100000"/>
              </a:lnSpc>
              <a:spcBef>
                <a:spcPct val="0"/>
              </a:spcBef>
              <a:spcAft>
                <a:spcPct val="0"/>
              </a:spcAft>
              <a:buClrTx/>
              <a:buSzTx/>
              <a:buFontTx/>
              <a:buNone/>
              <a:tabLst/>
            </a:pPr>
            <a:r>
              <a:rPr lang="ru-RU" sz="1400" dirty="0" smtClean="0">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пищи и бактерии.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4" descr="http://fs.homegate.ru/file/7489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19970" y="0"/>
            <a:ext cx="2024030" cy="1347426"/>
          </a:xfrm>
          <a:prstGeom prst="rect">
            <a:avLst/>
          </a:prstGeom>
          <a:noFill/>
        </p:spPr>
      </p:pic>
      <p:pic>
        <p:nvPicPr>
          <p:cNvPr id="5" name="Picture 6" descr="http://kapushka.ru/wp-content/uploads/2016/04/bottle-of-water.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25890" y="1285860"/>
            <a:ext cx="1118110" cy="166822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lechenienevroza.ru/wp-content/uploads/2016/03/pankreatit-toshnota-e145855360191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572006" y="1"/>
            <a:ext cx="4571994" cy="2857496"/>
          </a:xfrm>
          <a:prstGeom prst="rect">
            <a:avLst/>
          </a:prstGeom>
          <a:noFill/>
        </p:spPr>
      </p:pic>
      <p:pic>
        <p:nvPicPr>
          <p:cNvPr id="6148" name="Picture 4" descr="http://dearmummy.ru/wp-content/uploads/2016/12/a1.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0" y="4143380"/>
            <a:ext cx="5344406" cy="2714620"/>
          </a:xfrm>
          <a:prstGeom prst="rect">
            <a:avLst/>
          </a:prstGeom>
          <a:noFill/>
        </p:spPr>
      </p:pic>
      <p:sp>
        <p:nvSpPr>
          <p:cNvPr id="6149" name="Rectangle 5"/>
          <p:cNvSpPr>
            <a:spLocks noChangeArrowheads="1"/>
          </p:cNvSpPr>
          <p:nvPr/>
        </p:nvSpPr>
        <p:spPr bwMode="auto">
          <a:xfrm>
            <a:off x="0" y="0"/>
            <a:ext cx="5786446" cy="3908762"/>
          </a:xfrm>
          <a:prstGeom prst="rect">
            <a:avLst/>
          </a:prstGeom>
          <a:solidFill>
            <a:srgbClr val="FFFFE5"/>
          </a:solidFill>
          <a:ln w="19050">
            <a:solidFill>
              <a:srgbClr val="FFC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Тошнота</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Тошноту хоть раз в жизни испытывал каждый. Почему это происходит? Нерегулярное питание, прием алкоголя, переедание, тяжелая и нездоровая пища, эмоциональные перегрузки, стрессы, загрязнение окружающей среды, хроническая усталость – все это приводит к нарушению двигательной активности желудка. Под давлением данных неблагоприятных факторов желудок старается вытолкнуть все свое содержимое обратно. Это и проявляется тошнотой. Таким образом, тошнота – это рефлекторный акт, связанный с раздражением блуждающего нерва, проявляющийся своеобразным тягостным чувством давления в подложечной области. Является признаком диспепсии. Встречается при гастрите, хроническом гастродуодените, холецистите и раке желудка.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150" name="Rectangle 6"/>
          <p:cNvSpPr>
            <a:spLocks noChangeArrowheads="1"/>
          </p:cNvSpPr>
          <p:nvPr/>
        </p:nvSpPr>
        <p:spPr bwMode="auto">
          <a:xfrm>
            <a:off x="5357818" y="2857496"/>
            <a:ext cx="3786182" cy="3908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r"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Изжога</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Проявляется ощущением </a:t>
            </a:r>
          </a:p>
          <a:p>
            <a:pPr marR="0" lvl="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жжения в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эпигастральной</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области и за грудиной.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 современным представлениям, основной причиной изжоги является так называемый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рефлюкс</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обратный заброс кислого желудочного содержимого в пищевод. Причиной заболевания является недостаточное смыкание круговой мышцы (жома) между пищеводом и желудком – кардиального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сфинктера.Встречается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гастроэзофагеальной</a:t>
            </a: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рефлюксной</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болезни.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ovolend.ru/uploads/posts/2016-05/1462113060_simptomy-otravleniya.jpg"/>
          <p:cNvPicPr>
            <a:picLocks noChangeAspect="1" noChangeArrowheads="1"/>
          </p:cNvPicPr>
          <p:nvPr/>
        </p:nvPicPr>
        <p:blipFill>
          <a:blip r:embed="rId2"/>
          <a:srcRect/>
          <a:stretch>
            <a:fillRect/>
          </a:stretch>
        </p:blipFill>
        <p:spPr bwMode="auto">
          <a:xfrm>
            <a:off x="6357950" y="0"/>
            <a:ext cx="2786050" cy="2173119"/>
          </a:xfrm>
          <a:prstGeom prst="rect">
            <a:avLst/>
          </a:prstGeom>
          <a:noFill/>
        </p:spPr>
      </p:pic>
      <p:sp>
        <p:nvSpPr>
          <p:cNvPr id="5123" name="Rectangle 3"/>
          <p:cNvSpPr>
            <a:spLocks noChangeArrowheads="1"/>
          </p:cNvSpPr>
          <p:nvPr/>
        </p:nvSpPr>
        <p:spPr bwMode="auto">
          <a:xfrm>
            <a:off x="214282" y="214290"/>
            <a:ext cx="8643998"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Рвота и кровавая рвота</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Акт, во время которого происходит непроизвольное выбрасывание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содержимого желудка через пищевод, глотку рот (или нос).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Встречается при язвенной болезни, раке желудка,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дискинезии</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желудка и двенадцатиперстной кишки, холецистите. </a:t>
            </a:r>
          </a:p>
          <a:p>
            <a:pPr marR="0" lvl="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Кровавая рвота чаще всего оказывается симптомом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кровотечения из пищевода, желудка и двенадцатиперстной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кишки. Реже в рвотных массах может оказаться кровь,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проглоченная больным при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недиагностированном</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носовом или легочном кровотечении. При сильном кровотечении растяжение желудка скапливающейся в нем кровью рефлекторно вызывает рвоту. Кровь в таких случаях бывает алой, неизмененной. При поступлении в желудок относительно небольших количеств крови, а также при длительном пребывании крови в желудке она, подвергаясь воздействию соляной кислоты желудочного сока, меняет свою окраску. Рвотные массы при этом становятся черно-бурыми, напоминающими кофейную гущу. При отсутствии растяжения желудка кровью рвоты может не быть. В таком случае излившаяся в желудок или двенадцатиперстную кишку кровь в течение суток выделяется со стулом, придавая ему черную окраску (дегтеобразный стул).</a:t>
            </a:r>
          </a:p>
          <a:p>
            <a:pPr marR="0" lvl="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В условиях оказания неотложной помощи в большинстве случаев весьма трудно установить истинную причину кровотечения, приведшего к кровавой рвоте, поэтому врачи считают допустимым условный диагноз: желудочное кровотечение или желудочно-кишечное кровотечение.</a:t>
            </a:r>
            <a:endParaRPr kumimoji="0" lang="ru-RU" sz="1600"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yl.ru/misc/i/ai/199522/880998.jpg"/>
          <p:cNvPicPr>
            <a:picLocks noChangeAspect="1" noChangeArrowheads="1"/>
          </p:cNvPicPr>
          <p:nvPr/>
        </p:nvPicPr>
        <p:blipFill>
          <a:blip r:embed="rId2"/>
          <a:srcRect/>
          <a:stretch>
            <a:fillRect/>
          </a:stretch>
        </p:blipFill>
        <p:spPr bwMode="auto">
          <a:xfrm>
            <a:off x="5334000" y="0"/>
            <a:ext cx="3810000" cy="2133601"/>
          </a:xfrm>
          <a:prstGeom prst="rect">
            <a:avLst/>
          </a:prstGeom>
          <a:noFill/>
        </p:spPr>
      </p:pic>
      <p:sp>
        <p:nvSpPr>
          <p:cNvPr id="4099" name="Rectangle 3"/>
          <p:cNvSpPr>
            <a:spLocks noChangeArrowheads="1"/>
          </p:cNvSpPr>
          <p:nvPr/>
        </p:nvSpPr>
        <p:spPr bwMode="auto">
          <a:xfrm>
            <a:off x="214282" y="214290"/>
            <a:ext cx="8715436"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Метеоризм.</a:t>
            </a:r>
            <a:r>
              <a:rPr kumimoji="0" lang="ru-RU" sz="2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 здорового человека в кишечнике, особенно в его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толстом отделе, живет богатая микрофлора.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сутки с калом выделяются триллионы бактерий.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Микрофлора кишечника состоит из бродильных и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гнилостных бактерий. В здоровом организме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преобладают бактерии, вызывающие брожение.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Брожению подвергаются углеводы и клетчатка,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гниению – белковые и азотистые вещества. В здоровом организме процессы брожения и гниения выражены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нерезко</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Образующиеся токсические вещества выводятся из организма или обезвреживаются им, и интоксикации не наступает. Гнилостные и бродильные процессы усиливаются с ослаблением перистальтики и усугубляются при снижении кишечной секреции и метеоризме, обычно сопровождающих запоры. Особенно резко выражена  интоксикация пи кишечной непроходимости (это тяжелое состояние, требующее срочной помощи).</a:t>
            </a:r>
          </a:p>
          <a:p>
            <a:pPr marR="0" lvl="0" algn="just"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sng" strike="noStrike" cap="none" normalizeH="0" baseline="0" dirty="0" smtClean="0">
                <a:ln>
                  <a:noFill/>
                </a:ln>
                <a:solidFill>
                  <a:srgbClr val="000099"/>
                </a:solidFill>
                <a:effectLst/>
                <a:latin typeface="Arial" pitchFamily="34" charset="0"/>
                <a:ea typeface="Times New Roman" pitchFamily="18" charset="0"/>
                <a:cs typeface="Arial" pitchFamily="34" charset="0"/>
              </a:rPr>
              <a:t>Метеоризм</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это усиленное газообразование в кишечнике, из-за которого живот урчит и кажется вздувшимся. Иногда он вызывает затруднение дыхания и даже боль в сердце. К метеоризму приводит усиление естественных процессов переваривания, чрезмерное (часто привычное и не замечаемое) заглатывание воздуха во время еды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аэрофагия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или трудности с выходом газов через рот или задний проход. Может сказаться снижение или резкое повышение секреции сока желудка и поджелудочной железы, спазмы толстой кишки,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дискинезии</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желчевыводящей системы, воспалительный процесс в любом отделе пищеварительного тракта, хронические поражения печени.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nvSpPr>
        <p:spPr bwMode="auto">
          <a:xfrm>
            <a:off x="3857620" y="4429132"/>
            <a:ext cx="5286380" cy="230832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Бывает даже, что икота, обусловленная серьезными медицинскими проблемами, вызывает бессонницу, изнурение, истощение. Наконец, икота может стать психологической проблемой, если она, не имея явных причин, продолжительна или плохо поддается воздействиям. О продолжительной икоте можно говорить, если она не исчезает в течение двух дней. Устойчивой, трудноизлечимой называют икоту, длящуюся более месяца.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1621" name="Picture 5" descr="https://doc.ua/uploads/1/5/2/6/2/15262/bg/ikota.jpg"/>
          <p:cNvPicPr>
            <a:picLocks noChangeAspect="1" noChangeArrowheads="1"/>
          </p:cNvPicPr>
          <p:nvPr/>
        </p:nvPicPr>
        <p:blipFill>
          <a:blip r:embed="rId2"/>
          <a:srcRect/>
          <a:stretch>
            <a:fillRect/>
          </a:stretch>
        </p:blipFill>
        <p:spPr bwMode="auto">
          <a:xfrm>
            <a:off x="3877612" y="1"/>
            <a:ext cx="5266387" cy="4286255"/>
          </a:xfrm>
          <a:prstGeom prst="rect">
            <a:avLst/>
          </a:prstGeom>
          <a:noFill/>
        </p:spPr>
      </p:pic>
      <p:sp>
        <p:nvSpPr>
          <p:cNvPr id="5" name="Прямоугольник 4"/>
          <p:cNvSpPr/>
          <p:nvPr/>
        </p:nvSpPr>
        <p:spPr>
          <a:xfrm>
            <a:off x="0" y="0"/>
            <a:ext cx="5357818" cy="584775"/>
          </a:xfrm>
          <a:prstGeom prst="rect">
            <a:avLst/>
          </a:prstGeom>
          <a:solidFill>
            <a:schemeClr val="bg1"/>
          </a:solidFill>
        </p:spPr>
        <p:txBody>
          <a:bodyPr wrap="square">
            <a:spAutoFit/>
          </a:bodyPr>
          <a:lstStyle/>
          <a:p>
            <a:r>
              <a:rPr lang="ru-RU" sz="1600" dirty="0" smtClean="0">
                <a:latin typeface="Arial" pitchFamily="34" charset="0"/>
                <a:ea typeface="Times New Roman" pitchFamily="18" charset="0"/>
                <a:cs typeface="Arial" pitchFamily="34" charset="0"/>
              </a:rPr>
              <a:t>Икота обычно безобидна. Но иногда она может быть признаком серьезной медицинской проблемы. </a:t>
            </a:r>
            <a:endParaRPr lang="ru-RU" sz="1600" dirty="0"/>
          </a:p>
        </p:txBody>
      </p:sp>
      <p:sp>
        <p:nvSpPr>
          <p:cNvPr id="7" name="Прямоугольник 6"/>
          <p:cNvSpPr/>
          <p:nvPr/>
        </p:nvSpPr>
        <p:spPr>
          <a:xfrm>
            <a:off x="0" y="571480"/>
            <a:ext cx="4071934" cy="6001643"/>
          </a:xfrm>
          <a:prstGeom prst="rect">
            <a:avLst/>
          </a:prstGeom>
        </p:spPr>
        <p:txBody>
          <a:bodyPr wrap="square">
            <a:spAutoFit/>
          </a:bodyPr>
          <a:lstStyle/>
          <a:p>
            <a:r>
              <a:rPr lang="ru-RU" sz="1600" dirty="0" smtClean="0">
                <a:latin typeface="Arial" pitchFamily="34" charset="0"/>
                <a:ea typeface="Times New Roman" pitchFamily="18" charset="0"/>
                <a:cs typeface="Arial" pitchFamily="34" charset="0"/>
              </a:rPr>
              <a:t> - у больных с воспалением легких - это может быть следствием того, что </a:t>
            </a:r>
          </a:p>
          <a:p>
            <a:r>
              <a:rPr lang="ru-RU" sz="1600" dirty="0" smtClean="0">
                <a:latin typeface="Arial" pitchFamily="34" charset="0"/>
                <a:ea typeface="Times New Roman" pitchFamily="18" charset="0"/>
                <a:cs typeface="Arial" pitchFamily="34" charset="0"/>
              </a:rPr>
              <a:t>инфекция раздражает диафрагму или </a:t>
            </a:r>
          </a:p>
          <a:p>
            <a:r>
              <a:rPr lang="ru-RU" sz="1600" dirty="0" smtClean="0">
                <a:latin typeface="Arial" pitchFamily="34" charset="0"/>
                <a:ea typeface="Times New Roman" pitchFamily="18" charset="0"/>
                <a:cs typeface="Arial" pitchFamily="34" charset="0"/>
              </a:rPr>
              <a:t>нервы в грудной клетке;</a:t>
            </a:r>
          </a:p>
          <a:p>
            <a:endParaRPr lang="ru-RU" sz="800" dirty="0" smtClean="0">
              <a:latin typeface="Arial" pitchFamily="34" charset="0"/>
              <a:ea typeface="Times New Roman" pitchFamily="18" charset="0"/>
              <a:cs typeface="Arial" pitchFamily="34" charset="0"/>
            </a:endParaRPr>
          </a:p>
          <a:p>
            <a:pPr>
              <a:buFontTx/>
              <a:buChar char="-"/>
            </a:pPr>
            <a:r>
              <a:rPr lang="ru-RU" sz="1600" dirty="0" smtClean="0">
                <a:solidFill>
                  <a:srgbClr val="2BA171"/>
                </a:solidFill>
                <a:latin typeface="Arial" pitchFamily="34" charset="0"/>
                <a:cs typeface="Arial" pitchFamily="34" charset="0"/>
              </a:rPr>
              <a:t> у</a:t>
            </a:r>
            <a:r>
              <a:rPr lang="ru-RU" sz="1600" dirty="0" smtClean="0">
                <a:solidFill>
                  <a:srgbClr val="2BA171"/>
                </a:solidFill>
                <a:latin typeface="Arial" pitchFamily="34" charset="0"/>
                <a:ea typeface="Times New Roman" pitchFamily="18" charset="0"/>
                <a:cs typeface="Arial" pitchFamily="34" charset="0"/>
              </a:rPr>
              <a:t> злостных курильщиков икота может быть признаком рака – ее вызывает опухоль, растущая в груди и раздражающая диафрагму;</a:t>
            </a:r>
          </a:p>
          <a:p>
            <a:endParaRPr lang="ru-RU" sz="800" dirty="0" smtClean="0">
              <a:latin typeface="Arial" pitchFamily="34" charset="0"/>
              <a:ea typeface="Times New Roman" pitchFamily="18" charset="0"/>
              <a:cs typeface="Arial" pitchFamily="34" charset="0"/>
            </a:endParaRPr>
          </a:p>
          <a:p>
            <a:pPr>
              <a:buFontTx/>
              <a:buChar char="-"/>
            </a:pPr>
            <a:r>
              <a:rPr lang="ru-RU" sz="1600" dirty="0" smtClean="0">
                <a:latin typeface="Arial" pitchFamily="34" charset="0"/>
                <a:cs typeface="Arial" pitchFamily="34" charset="0"/>
              </a:rPr>
              <a:t>и</a:t>
            </a:r>
            <a:r>
              <a:rPr lang="ru-RU" sz="1600" dirty="0" smtClean="0">
                <a:latin typeface="Arial" pitchFamily="34" charset="0"/>
                <a:ea typeface="Times New Roman" pitchFamily="18" charset="0"/>
                <a:cs typeface="Arial" pitchFamily="34" charset="0"/>
              </a:rPr>
              <a:t>коту, сопровождающуюся другими неприятными ощущениями, в том числе сердцебиениями, иногда можно наблюдать при грыжах пищеводного отверстия диафрагмы;</a:t>
            </a:r>
          </a:p>
          <a:p>
            <a:endParaRPr lang="ru-RU" sz="800" dirty="0" smtClean="0">
              <a:latin typeface="Arial" pitchFamily="34" charset="0"/>
              <a:ea typeface="Times New Roman" pitchFamily="18" charset="0"/>
              <a:cs typeface="Arial" pitchFamily="34" charset="0"/>
            </a:endParaRPr>
          </a:p>
          <a:p>
            <a:pPr>
              <a:buFontTx/>
              <a:buChar char="-"/>
            </a:pPr>
            <a:r>
              <a:rPr lang="ru-RU" sz="1600" dirty="0" smtClean="0">
                <a:solidFill>
                  <a:srgbClr val="2BA171"/>
                </a:solidFill>
                <a:latin typeface="Arial" pitchFamily="34" charset="0"/>
                <a:cs typeface="Arial" pitchFamily="34" charset="0"/>
              </a:rPr>
              <a:t> п</a:t>
            </a:r>
            <a:r>
              <a:rPr lang="ru-RU" sz="1600" dirty="0" smtClean="0">
                <a:solidFill>
                  <a:srgbClr val="2BA171"/>
                </a:solidFill>
                <a:latin typeface="Arial" pitchFamily="34" charset="0"/>
                <a:ea typeface="Times New Roman" pitchFamily="18" charset="0"/>
                <a:cs typeface="Arial" pitchFamily="34" charset="0"/>
              </a:rPr>
              <a:t>ечальный стереотип непрерывно икающего пьяного человека имеет реальную основу: хронический алкоголизм может быть причиной токсической рвоты. А у упорно икающего алкоголика врачи могут предполагать и болезнь печени, </a:t>
            </a:r>
          </a:p>
          <a:p>
            <a:pPr>
              <a:buFontTx/>
              <a:buChar char="-"/>
            </a:pPr>
            <a:r>
              <a:rPr lang="ru-RU" sz="1600" dirty="0" smtClean="0">
                <a:solidFill>
                  <a:srgbClr val="2BA171"/>
                </a:solidFill>
                <a:latin typeface="Arial" pitchFamily="34" charset="0"/>
                <a:ea typeface="Times New Roman" pitchFamily="18" charset="0"/>
                <a:cs typeface="Arial" pitchFamily="34" charset="0"/>
              </a:rPr>
              <a:t>которая раздражает диафрагму. </a:t>
            </a:r>
            <a:endParaRPr lang="ru-RU" sz="1600" dirty="0" smtClean="0">
              <a:solidFill>
                <a:srgbClr val="2BA171"/>
              </a:solidFill>
            </a:endParaRPr>
          </a:p>
          <a:p>
            <a:endParaRPr lang="ru-RU" sz="16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yumuz.ru/uploads/images/z/a/p/zapor.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715008" y="3286124"/>
            <a:ext cx="3979159" cy="3571876"/>
          </a:xfrm>
          <a:prstGeom prst="rect">
            <a:avLst/>
          </a:prstGeom>
          <a:noFill/>
        </p:spPr>
      </p:pic>
      <p:sp>
        <p:nvSpPr>
          <p:cNvPr id="3" name="Прямоугольник 2"/>
          <p:cNvSpPr/>
          <p:nvPr/>
        </p:nvSpPr>
        <p:spPr>
          <a:xfrm>
            <a:off x="142845" y="1285860"/>
            <a:ext cx="8858312" cy="5386090"/>
          </a:xfrm>
          <a:prstGeom prst="rect">
            <a:avLst/>
          </a:prstGeom>
        </p:spPr>
        <p:txBody>
          <a:bodyPr wrap="square">
            <a:spAutoFit/>
          </a:bodyPr>
          <a:lstStyle/>
          <a:p>
            <a:r>
              <a:rPr lang="ru-RU" sz="1400" i="1" dirty="0" smtClean="0">
                <a:solidFill>
                  <a:srgbClr val="C00000"/>
                </a:solidFill>
                <a:latin typeface="Arial" pitchFamily="34" charset="0"/>
                <a:cs typeface="Arial" pitchFamily="34" charset="0"/>
              </a:rPr>
              <a:t>Основными причинами запора являются расстройство двигательной деятельности (моторики) мышц кишечника, ослабление позывов к дефекации, изменение строения кишечника или ближайших к нему органов, препятствующие нормальному продвижению содержимого, несоответствие между вместимостью толстой кишки и объемом кишечного содержимого. </a:t>
            </a:r>
          </a:p>
          <a:p>
            <a:r>
              <a:rPr lang="ru-RU" sz="1600" dirty="0" smtClean="0">
                <a:solidFill>
                  <a:srgbClr val="000099"/>
                </a:solidFill>
                <a:latin typeface="Arial" pitchFamily="34" charset="0"/>
                <a:cs typeface="Arial" pitchFamily="34" charset="0"/>
              </a:rPr>
              <a:t>У больных при запорах может снижаться аппетит, появляются отрыжка воздухом, дурной вкус во рту. Нередко снижается трудоспособность, возникают головные боли, боли в мышцах тела, появляются общая нервозность, подавленное настроение, расстраивается сон. Упорные запоры могут сопровождаться изменениями кожи. Она становится бледной, часто с желтоватым оттенком, дряблой, теряет эластичность. </a:t>
            </a:r>
          </a:p>
          <a:p>
            <a:r>
              <a:rPr lang="ru-RU" sz="1600" dirty="0" smtClean="0">
                <a:latin typeface="Arial" pitchFamily="34" charset="0"/>
                <a:cs typeface="Arial" pitchFamily="34" charset="0"/>
              </a:rPr>
              <a:t>При энтерите (воспалении тонкой кишки) запоры отмечаются у </a:t>
            </a:r>
          </a:p>
          <a:p>
            <a:r>
              <a:rPr lang="ru-RU" sz="1600" dirty="0" smtClean="0">
                <a:latin typeface="Arial" pitchFamily="34" charset="0"/>
                <a:cs typeface="Arial" pitchFamily="34" charset="0"/>
              </a:rPr>
              <a:t>каждого пятого, а при хроническом колите (воспаление толстой </a:t>
            </a:r>
          </a:p>
          <a:p>
            <a:r>
              <a:rPr lang="ru-RU" sz="1600" dirty="0" smtClean="0">
                <a:latin typeface="Arial" pitchFamily="34" charset="0"/>
                <a:cs typeface="Arial" pitchFamily="34" charset="0"/>
              </a:rPr>
              <a:t>кишки) – у каждого второго больного. Длительные запоры </a:t>
            </a:r>
          </a:p>
          <a:p>
            <a:r>
              <a:rPr lang="ru-RU" sz="1600" dirty="0" smtClean="0">
                <a:latin typeface="Arial" pitchFamily="34" charset="0"/>
                <a:cs typeface="Arial" pitchFamily="34" charset="0"/>
              </a:rPr>
              <a:t>способствуют появлению различных болезней прямой кишки.</a:t>
            </a:r>
          </a:p>
          <a:p>
            <a:r>
              <a:rPr lang="ru-RU" sz="1600" dirty="0" smtClean="0">
                <a:latin typeface="Arial" pitchFamily="34" charset="0"/>
                <a:cs typeface="Arial" pitchFamily="34" charset="0"/>
              </a:rPr>
              <a:t>Чаще всего возникает геморрой. При запорах могут возникнуть</a:t>
            </a:r>
          </a:p>
          <a:p>
            <a:r>
              <a:rPr lang="ru-RU" sz="1600" dirty="0" smtClean="0">
                <a:latin typeface="Arial" pitchFamily="34" charset="0"/>
                <a:cs typeface="Arial" pitchFamily="34" charset="0"/>
              </a:rPr>
              <a:t>так же трещины прямой кишки, воспаление околопрямокишечных </a:t>
            </a:r>
          </a:p>
          <a:p>
            <a:r>
              <a:rPr lang="ru-RU" sz="1600" dirty="0" smtClean="0">
                <a:latin typeface="Arial" pitchFamily="34" charset="0"/>
                <a:cs typeface="Arial" pitchFamily="34" charset="0"/>
              </a:rPr>
              <a:t>тканей. </a:t>
            </a:r>
          </a:p>
          <a:p>
            <a:r>
              <a:rPr lang="ru-RU" sz="1600" dirty="0" smtClean="0">
                <a:solidFill>
                  <a:srgbClr val="C00000"/>
                </a:solidFill>
                <a:latin typeface="Arial" pitchFamily="34" charset="0"/>
                <a:cs typeface="Arial" pitchFamily="34" charset="0"/>
              </a:rPr>
              <a:t>Наиболее грозным осложнением длительных запоров является </a:t>
            </a:r>
          </a:p>
          <a:p>
            <a:r>
              <a:rPr lang="ru-RU" sz="1600" dirty="0" smtClean="0">
                <a:solidFill>
                  <a:srgbClr val="C00000"/>
                </a:solidFill>
                <a:latin typeface="Arial" pitchFamily="34" charset="0"/>
                <a:cs typeface="Arial" pitchFamily="34" charset="0"/>
              </a:rPr>
              <a:t>рак прямой и толстой кишки. Тревожными симптомами, позволяющими </a:t>
            </a:r>
          </a:p>
          <a:p>
            <a:r>
              <a:rPr lang="ru-RU" sz="1600" dirty="0" smtClean="0">
                <a:solidFill>
                  <a:srgbClr val="C00000"/>
                </a:solidFill>
                <a:latin typeface="Arial" pitchFamily="34" charset="0"/>
                <a:cs typeface="Arial" pitchFamily="34" charset="0"/>
              </a:rPr>
              <a:t>заподозрить возможность возникновения опухоли толстой кишки, </a:t>
            </a:r>
          </a:p>
          <a:p>
            <a:r>
              <a:rPr lang="ru-RU" sz="1600" dirty="0" smtClean="0">
                <a:solidFill>
                  <a:srgbClr val="C00000"/>
                </a:solidFill>
                <a:latin typeface="Arial" pitchFamily="34" charset="0"/>
                <a:cs typeface="Arial" pitchFamily="34" charset="0"/>
              </a:rPr>
              <a:t>является общее плохое самочувствие, похудание, недавнее появление </a:t>
            </a:r>
          </a:p>
          <a:p>
            <a:r>
              <a:rPr lang="ru-RU" sz="1600" dirty="0" smtClean="0">
                <a:solidFill>
                  <a:srgbClr val="C00000"/>
                </a:solidFill>
                <a:latin typeface="Arial" pitchFamily="34" charset="0"/>
                <a:cs typeface="Arial" pitchFamily="34" charset="0"/>
              </a:rPr>
              <a:t>запора у людей старше 50 лет, стул у которых до того был нормальный, </a:t>
            </a:r>
          </a:p>
          <a:p>
            <a:r>
              <a:rPr lang="ru-RU" sz="1600" dirty="0" smtClean="0">
                <a:solidFill>
                  <a:srgbClr val="C00000"/>
                </a:solidFill>
                <a:latin typeface="Arial" pitchFamily="34" charset="0"/>
                <a:cs typeface="Arial" pitchFamily="34" charset="0"/>
              </a:rPr>
              <a:t>кровь в кале. </a:t>
            </a:r>
            <a:endParaRPr lang="ru-RU" sz="1600" dirty="0">
              <a:latin typeface="Arial" pitchFamily="34" charset="0"/>
              <a:cs typeface="Arial" pitchFamily="34" charset="0"/>
            </a:endParaRPr>
          </a:p>
        </p:txBody>
      </p:sp>
      <p:sp>
        <p:nvSpPr>
          <p:cNvPr id="4" name="Прямоугольник 3"/>
          <p:cNvSpPr/>
          <p:nvPr/>
        </p:nvSpPr>
        <p:spPr>
          <a:xfrm>
            <a:off x="0" y="0"/>
            <a:ext cx="9144000" cy="1261884"/>
          </a:xfrm>
          <a:prstGeom prst="rect">
            <a:avLst/>
          </a:prstGeom>
          <a:solidFill>
            <a:srgbClr val="FFFFE5"/>
          </a:solidFill>
        </p:spPr>
        <p:txBody>
          <a:bodyPr wrap="square">
            <a:spAutoFit/>
          </a:bodyPr>
          <a:lstStyle/>
          <a:p>
            <a:pPr algn="just"/>
            <a:r>
              <a:rPr lang="ru-RU" sz="2800" b="1" i="1" dirty="0" smtClean="0">
                <a:solidFill>
                  <a:srgbClr val="000099"/>
                </a:solidFill>
                <a:latin typeface="Arial" pitchFamily="34" charset="0"/>
                <a:cs typeface="Arial" pitchFamily="34" charset="0"/>
              </a:rPr>
              <a:t>Запор</a:t>
            </a:r>
            <a:r>
              <a:rPr lang="ru-RU" sz="2800" dirty="0" smtClean="0">
                <a:solidFill>
                  <a:srgbClr val="000099"/>
                </a:solidFill>
                <a:latin typeface="Arial" pitchFamily="34" charset="0"/>
                <a:cs typeface="Arial" pitchFamily="34" charset="0"/>
              </a:rPr>
              <a:t> – </a:t>
            </a:r>
            <a:r>
              <a:rPr lang="ru-RU" sz="1600" dirty="0" smtClean="0">
                <a:latin typeface="Arial" pitchFamily="34" charset="0"/>
                <a:cs typeface="Arial" pitchFamily="34" charset="0"/>
              </a:rPr>
              <a:t>это</a:t>
            </a:r>
            <a:r>
              <a:rPr lang="ru-RU" sz="1600" dirty="0" smtClean="0">
                <a:solidFill>
                  <a:srgbClr val="000099"/>
                </a:solidFill>
                <a:latin typeface="Arial" pitchFamily="34" charset="0"/>
                <a:cs typeface="Arial" pitchFamily="34" charset="0"/>
              </a:rPr>
              <a:t> </a:t>
            </a:r>
            <a:r>
              <a:rPr lang="ru-RU" sz="1600" dirty="0" smtClean="0">
                <a:latin typeface="Arial" pitchFamily="34" charset="0"/>
                <a:cs typeface="Arial" pitchFamily="34" charset="0"/>
              </a:rPr>
              <a:t>замедленная, затрудненная или систематически недостаточная дефекация (опорожнение кишечника) более чем на 48 часов . Для него характерны малое количество кала, повышенная его твердость и сухость, отсутствие чувства полного опорожнения кишечника после дефекации.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0" name="Picture 6" descr="http://med-cb.ru/img/gastr.jpg"/>
          <p:cNvPicPr>
            <a:picLocks noChangeAspect="1" noChangeArrowheads="1"/>
          </p:cNvPicPr>
          <p:nvPr/>
        </p:nvPicPr>
        <p:blipFill>
          <a:blip r:embed="rId2" cstate="print"/>
          <a:srcRect/>
          <a:stretch>
            <a:fillRect/>
          </a:stretch>
        </p:blipFill>
        <p:spPr bwMode="auto">
          <a:xfrm>
            <a:off x="5357818" y="928670"/>
            <a:ext cx="3786182" cy="2298213"/>
          </a:xfrm>
          <a:prstGeom prst="rect">
            <a:avLst/>
          </a:prstGeom>
          <a:noFill/>
        </p:spPr>
      </p:pic>
      <p:sp>
        <p:nvSpPr>
          <p:cNvPr id="5" name="Прямоугольник 4"/>
          <p:cNvSpPr/>
          <p:nvPr/>
        </p:nvSpPr>
        <p:spPr>
          <a:xfrm>
            <a:off x="0" y="0"/>
            <a:ext cx="9144000" cy="892552"/>
          </a:xfrm>
          <a:prstGeom prst="rect">
            <a:avLst/>
          </a:prstGeom>
        </p:spPr>
        <p:txBody>
          <a:bodyPr wrap="square">
            <a:spAutoFit/>
          </a:bodyPr>
          <a:lstStyle/>
          <a:p>
            <a:r>
              <a:rPr lang="ru-RU" sz="2400" b="1" i="1" dirty="0" smtClean="0">
                <a:solidFill>
                  <a:srgbClr val="000099"/>
                </a:solidFill>
                <a:latin typeface="Arial" pitchFamily="34" charset="0"/>
                <a:cs typeface="Arial" pitchFamily="34" charset="0"/>
              </a:rPr>
              <a:t>Гастрит</a:t>
            </a:r>
            <a:r>
              <a:rPr lang="ru-RU" sz="1600" dirty="0" smtClean="0">
                <a:latin typeface="Arial" pitchFamily="34" charset="0"/>
                <a:cs typeface="Arial" pitchFamily="34" charset="0"/>
              </a:rPr>
              <a:t> – </a:t>
            </a:r>
            <a:r>
              <a:rPr lang="ru-RU" sz="1400" dirty="0" smtClean="0">
                <a:solidFill>
                  <a:srgbClr val="C00000"/>
                </a:solidFill>
                <a:latin typeface="Arial" pitchFamily="34" charset="0"/>
                <a:cs typeface="Arial" pitchFamily="34" charset="0"/>
              </a:rPr>
              <a:t>это воспаление внутренней слизистой оболочки стенки желудка, приводящее к нарушению ряда его функций. При гастрите нарушается процесс переваривания пищи, что приводит к ухудшению общего состояния организма, снижению работоспособности и быстрой утомляемости. </a:t>
            </a:r>
            <a:endParaRPr lang="ru-RU" sz="1400" dirty="0">
              <a:solidFill>
                <a:srgbClr val="C00000"/>
              </a:solidFill>
            </a:endParaRPr>
          </a:p>
        </p:txBody>
      </p:sp>
      <p:sp>
        <p:nvSpPr>
          <p:cNvPr id="113671" name="Rectangle 7"/>
          <p:cNvSpPr>
            <a:spLocks noChangeArrowheads="1"/>
          </p:cNvSpPr>
          <p:nvPr/>
        </p:nvSpPr>
        <p:spPr bwMode="auto">
          <a:xfrm>
            <a:off x="0" y="928670"/>
            <a:ext cx="91440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Острый гастрит</a:t>
            </a:r>
            <a:r>
              <a:rPr kumimoji="0" lang="ru-RU" sz="1600" b="0"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может быть вызван:</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Длительным приемом ряда лекарств;</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Злоупотреблением алкоголем;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Перееданием;</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Употреблением некачественных продуктов;</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Нарушением обмена веществ;</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Заболеваниями почек и печени.</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Симптомы появляются внезапно, но уже через </a:t>
            </a: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несколько дней полностью проходят. Как правило, </a:t>
            </a: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больные жалуются на боль под ложечкой, тяжесть, отрыжку, тошноту.</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Хронический гастрит</a:t>
            </a:r>
            <a:r>
              <a:rPr kumimoji="0" lang="ru-RU" sz="1600" b="0"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самая распространенная болезнь из внутренних заболеваний желудка. Гастроэнтерологи разделяют причины на две группы:</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К первой группе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относятся так называемые экзогенные (внешние) факторы: длительное нарушение режима и ритма питания; длительное употребление пищи особого качества, раздражающей желудок; длительное употребление алкоголя; длительное курение; длительное применение лекарств, формирующих гастрит(сульфаниламиды, резерпин, хлорид калия); длительный контакт с профессиональными вредными факторами (пыль, пары щелочей и кислот).</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Вторую группу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составляют эндогенные факторы: длительное нервное напряжение; эндокринные нарушения (сахарный диабет, тиреотоксикоз, гипотиреоз); хронический дефицит витамина В12, железа; хронический избыток токсинов при хронической почечной недостаточности; хронические инфекции; аллергические заболевания; гипоксия при сердечной и легочной недостаточности.</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14480" y="0"/>
            <a:ext cx="5798377" cy="461665"/>
          </a:xfrm>
          <a:prstGeom prst="rect">
            <a:avLst/>
          </a:prstGeom>
        </p:spPr>
        <p:txBody>
          <a:bodyPr wrap="square">
            <a:spAutoFit/>
          </a:bodyPr>
          <a:lstStyle/>
          <a:p>
            <a:pPr algn="ctr"/>
            <a:r>
              <a:rPr lang="ru-RU" sz="2400" b="1" i="1" dirty="0" smtClean="0">
                <a:solidFill>
                  <a:srgbClr val="7030A0"/>
                </a:solidFill>
                <a:latin typeface="Arial" pitchFamily="34" charset="0"/>
                <a:cs typeface="Arial" pitchFamily="34" charset="0"/>
              </a:rPr>
              <a:t>Первая доврачебная помощь</a:t>
            </a:r>
            <a:endParaRPr lang="ru-RU" sz="2400" dirty="0">
              <a:solidFill>
                <a:srgbClr val="7030A0"/>
              </a:solidFill>
              <a:latin typeface="Arial" pitchFamily="34" charset="0"/>
              <a:cs typeface="Arial" pitchFamily="34" charset="0"/>
            </a:endParaRPr>
          </a:p>
        </p:txBody>
      </p:sp>
      <p:sp>
        <p:nvSpPr>
          <p:cNvPr id="6" name="Прямоугольник 5"/>
          <p:cNvSpPr/>
          <p:nvPr/>
        </p:nvSpPr>
        <p:spPr>
          <a:xfrm>
            <a:off x="142844" y="428604"/>
            <a:ext cx="8858312" cy="6001643"/>
          </a:xfrm>
          <a:prstGeom prst="rect">
            <a:avLst/>
          </a:prstGeom>
        </p:spPr>
        <p:txBody>
          <a:bodyPr wrap="square">
            <a:spAutoFit/>
          </a:bodyPr>
          <a:lstStyle/>
          <a:p>
            <a:r>
              <a:rPr lang="ru-RU" sz="2400" dirty="0" smtClean="0">
                <a:solidFill>
                  <a:srgbClr val="006600"/>
                </a:solidFill>
                <a:latin typeface="Arial" pitchFamily="34" charset="0"/>
                <a:cs typeface="Arial" pitchFamily="34" charset="0"/>
              </a:rPr>
              <a:t>Если у человека сердечный приступ</a:t>
            </a:r>
          </a:p>
          <a:p>
            <a:endParaRPr lang="ru-RU" sz="800" dirty="0" smtClean="0">
              <a:latin typeface="Arial" pitchFamily="34" charset="0"/>
              <a:cs typeface="Arial" pitchFamily="34" charset="0"/>
            </a:endParaRPr>
          </a:p>
          <a:p>
            <a:r>
              <a:rPr lang="ru-RU" sz="2400" dirty="0" smtClean="0">
                <a:solidFill>
                  <a:srgbClr val="C00000"/>
                </a:solidFill>
                <a:latin typeface="Arial" pitchFamily="34" charset="0"/>
                <a:cs typeface="Arial" pitchFamily="34" charset="0"/>
              </a:rPr>
              <a:t>Помощь при эпилептическом приступе</a:t>
            </a:r>
          </a:p>
          <a:p>
            <a:endParaRPr lang="ru-RU" sz="800" dirty="0" smtClean="0">
              <a:latin typeface="Arial" pitchFamily="34" charset="0"/>
              <a:cs typeface="Arial" pitchFamily="34" charset="0"/>
            </a:endParaRPr>
          </a:p>
          <a:p>
            <a:r>
              <a:rPr lang="ru-RU" sz="2400" dirty="0" smtClean="0">
                <a:solidFill>
                  <a:srgbClr val="006600"/>
                </a:solidFill>
                <a:latin typeface="Arial" pitchFamily="34" charset="0"/>
                <a:cs typeface="Arial" pitchFamily="34" charset="0"/>
              </a:rPr>
              <a:t>Если человек без признаков дыхания</a:t>
            </a:r>
          </a:p>
          <a:p>
            <a:endParaRPr lang="ru-RU" sz="800" dirty="0" smtClean="0">
              <a:latin typeface="Arial" pitchFamily="34" charset="0"/>
              <a:cs typeface="Arial" pitchFamily="34" charset="0"/>
            </a:endParaRPr>
          </a:p>
          <a:p>
            <a:r>
              <a:rPr lang="ru-RU" sz="2400" dirty="0" smtClean="0">
                <a:solidFill>
                  <a:srgbClr val="C00000"/>
                </a:solidFill>
                <a:latin typeface="Arial" pitchFamily="34" charset="0"/>
                <a:cs typeface="Arial" pitchFamily="34" charset="0"/>
              </a:rPr>
              <a:t>Если в дыхательные пути попало инородное тело</a:t>
            </a:r>
          </a:p>
          <a:p>
            <a:endParaRPr lang="ru-RU" sz="800" dirty="0" smtClean="0">
              <a:latin typeface="Arial" pitchFamily="34" charset="0"/>
              <a:cs typeface="Arial" pitchFamily="34" charset="0"/>
            </a:endParaRPr>
          </a:p>
          <a:p>
            <a:r>
              <a:rPr lang="ru-RU" sz="2400" dirty="0" smtClean="0">
                <a:solidFill>
                  <a:srgbClr val="006600"/>
                </a:solidFill>
                <a:latin typeface="Arial" pitchFamily="34" charset="0"/>
                <a:cs typeface="Arial" pitchFamily="34" charset="0"/>
              </a:rPr>
              <a:t>Помощь при открытом переломе</a:t>
            </a:r>
          </a:p>
          <a:p>
            <a:endParaRPr lang="ru-RU" sz="800" dirty="0" smtClean="0">
              <a:latin typeface="Arial" pitchFamily="34" charset="0"/>
              <a:cs typeface="Arial" pitchFamily="34" charset="0"/>
            </a:endParaRPr>
          </a:p>
          <a:p>
            <a:r>
              <a:rPr lang="ru-RU" sz="2400" dirty="0" smtClean="0">
                <a:solidFill>
                  <a:srgbClr val="C00000"/>
                </a:solidFill>
                <a:latin typeface="Arial" pitchFamily="34" charset="0"/>
                <a:cs typeface="Arial" pitchFamily="34" charset="0"/>
              </a:rPr>
              <a:t>Помощь при травме руки</a:t>
            </a:r>
          </a:p>
          <a:p>
            <a:endParaRPr lang="ru-RU" sz="800" dirty="0" smtClean="0">
              <a:latin typeface="Arial" pitchFamily="34" charset="0"/>
              <a:cs typeface="Arial" pitchFamily="34" charset="0"/>
            </a:endParaRPr>
          </a:p>
          <a:p>
            <a:r>
              <a:rPr lang="ru-RU" sz="2400" dirty="0" smtClean="0">
                <a:solidFill>
                  <a:srgbClr val="006600"/>
                </a:solidFill>
                <a:latin typeface="Arial" pitchFamily="34" charset="0"/>
                <a:cs typeface="Arial" pitchFamily="34" charset="0"/>
              </a:rPr>
              <a:t>Если ушиблен ноготь</a:t>
            </a:r>
          </a:p>
          <a:p>
            <a:endParaRPr lang="ru-RU" sz="800" dirty="0" smtClean="0">
              <a:latin typeface="Arial" pitchFamily="34" charset="0"/>
              <a:cs typeface="Arial" pitchFamily="34" charset="0"/>
            </a:endParaRPr>
          </a:p>
          <a:p>
            <a:r>
              <a:rPr lang="ru-RU" sz="2400" dirty="0" smtClean="0">
                <a:solidFill>
                  <a:srgbClr val="C00000"/>
                </a:solidFill>
                <a:latin typeface="Arial" pitchFamily="34" charset="0"/>
                <a:cs typeface="Arial" pitchFamily="34" charset="0"/>
              </a:rPr>
              <a:t>Если повреждена подключичная артерия</a:t>
            </a:r>
          </a:p>
          <a:p>
            <a:endParaRPr lang="ru-RU" sz="800" dirty="0" smtClean="0">
              <a:latin typeface="Arial" pitchFamily="34" charset="0"/>
              <a:cs typeface="Arial" pitchFamily="34" charset="0"/>
            </a:endParaRPr>
          </a:p>
          <a:p>
            <a:r>
              <a:rPr lang="ru-RU" sz="2400" dirty="0" smtClean="0">
                <a:solidFill>
                  <a:srgbClr val="006600"/>
                </a:solidFill>
                <a:latin typeface="Arial" pitchFamily="34" charset="0"/>
                <a:cs typeface="Arial" pitchFamily="34" charset="0"/>
              </a:rPr>
              <a:t>Помощь при травме органов </a:t>
            </a:r>
          </a:p>
          <a:p>
            <a:r>
              <a:rPr lang="ru-RU" sz="2400" dirty="0" smtClean="0">
                <a:solidFill>
                  <a:srgbClr val="006600"/>
                </a:solidFill>
                <a:latin typeface="Arial" pitchFamily="34" charset="0"/>
                <a:cs typeface="Arial" pitchFamily="34" charset="0"/>
              </a:rPr>
              <a:t>зрения</a:t>
            </a:r>
          </a:p>
          <a:p>
            <a:endParaRPr lang="ru-RU" sz="800" dirty="0" smtClean="0">
              <a:latin typeface="Arial" pitchFamily="34" charset="0"/>
              <a:cs typeface="Arial" pitchFamily="34" charset="0"/>
            </a:endParaRPr>
          </a:p>
          <a:p>
            <a:r>
              <a:rPr lang="ru-RU" sz="2400" dirty="0" smtClean="0">
                <a:solidFill>
                  <a:srgbClr val="C00000"/>
                </a:solidFill>
                <a:latin typeface="Arial" pitchFamily="34" charset="0"/>
                <a:cs typeface="Arial" pitchFamily="34" charset="0"/>
              </a:rPr>
              <a:t>Если вас укусило насекомое и </a:t>
            </a:r>
          </a:p>
          <a:p>
            <a:r>
              <a:rPr lang="ru-RU" sz="2400" dirty="0" smtClean="0">
                <a:solidFill>
                  <a:srgbClr val="C00000"/>
                </a:solidFill>
                <a:latin typeface="Arial" pitchFamily="34" charset="0"/>
                <a:cs typeface="Arial" pitchFamily="34" charset="0"/>
              </a:rPr>
              <a:t>возможна аллергическая реакция</a:t>
            </a:r>
          </a:p>
          <a:p>
            <a:endParaRPr lang="ru-RU" sz="2400" dirty="0">
              <a:latin typeface="Arial" pitchFamily="34" charset="0"/>
              <a:cs typeface="Arial" pitchFamily="34" charset="0"/>
            </a:endParaRPr>
          </a:p>
        </p:txBody>
      </p:sp>
      <p:pic>
        <p:nvPicPr>
          <p:cNvPr id="20482" name="Picture 2" descr="http://f17.ifotki.info/org/0110333245d0684663334a75c49f8ce2539509195674502.jpg"/>
          <p:cNvPicPr>
            <a:picLocks noChangeAspect="1" noChangeArrowheads="1"/>
          </p:cNvPicPr>
          <p:nvPr/>
        </p:nvPicPr>
        <p:blipFill>
          <a:blip r:embed="rId2"/>
          <a:srcRect/>
          <a:stretch>
            <a:fillRect/>
          </a:stretch>
        </p:blipFill>
        <p:spPr bwMode="auto">
          <a:xfrm>
            <a:off x="5253718" y="4286256"/>
            <a:ext cx="3890281" cy="2571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ozhkt.com/wp-content/uploads/2016/11/vidy-gastroduodenita.jpg"/>
          <p:cNvPicPr>
            <a:picLocks noChangeAspect="1" noChangeArrowheads="1"/>
          </p:cNvPicPr>
          <p:nvPr/>
        </p:nvPicPr>
        <p:blipFill>
          <a:blip r:embed="rId2"/>
          <a:srcRect/>
          <a:stretch>
            <a:fillRect/>
          </a:stretch>
        </p:blipFill>
        <p:spPr bwMode="auto">
          <a:xfrm>
            <a:off x="4381500" y="3695699"/>
            <a:ext cx="4762500" cy="3162301"/>
          </a:xfrm>
          <a:prstGeom prst="rect">
            <a:avLst/>
          </a:prstGeom>
          <a:noFill/>
        </p:spPr>
      </p:pic>
      <p:sp>
        <p:nvSpPr>
          <p:cNvPr id="114691" name="Rectangle 3"/>
          <p:cNvSpPr>
            <a:spLocks noChangeArrowheads="1"/>
          </p:cNvSpPr>
          <p:nvPr/>
        </p:nvSpPr>
        <p:spPr bwMode="auto">
          <a:xfrm>
            <a:off x="142844" y="0"/>
            <a:ext cx="8858312"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Гастродуоденит </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Дуоденит – это воспаление двенадцатиперстной кишки. Это очень распространенное заболевание, которое составляет третью часть среди всех болезней органов пищеварения.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Как проявляется гастродуоденит?</a:t>
            </a:r>
            <a:r>
              <a:rPr kumimoji="0" lang="ru-RU" sz="1600" b="0" i="0"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Симптомы воспаления могут быть различными:</a:t>
            </a:r>
            <a:r>
              <a:rPr kumimoji="0" lang="ru-RU"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тошнота, боли в подложечной области, чувство переполнения желудка, неприятный вкус во рту.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Причины, вызывающие гастродуодениты: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Первая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группа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это атрофические гастриты и гастродуодениты. В их возникновении играет роль наследственная предрасположенность, проявляющаяся в особом строении слизистой оболочки желудка и секреторной недостаточности. Развивается он в основном у людей среднего и пожилого возраста. При этом ощущается снижение аппетита, отрыжка, урчание в животе, вполне возможны поносы или запоры. Диагноз легко устанавливается при проведении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фиброгастроскопии</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заболевшему. </a:t>
            </a:r>
          </a:p>
          <a:p>
            <a:pPr marR="0" lvl="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Вторая группа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это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хеликобактерные</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гастродуодениты. Очень часто к врачам-</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гастроэнтерологам обращаются пациенты,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 которых неприятный запах изо рта является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единственной жалобой, заставляющей пациента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ежемесячно посещать стоматолога, лечение у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которого не дает должного результата.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 таких больных при обследовании врачи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выявляют наличие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хеликобактера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слизистой оболочке желудка. </a:t>
            </a:r>
          </a:p>
          <a:p>
            <a:pPr marR="0" lvl="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Лечение гастродуоденитов такое же,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как и лечение гастритов. </a:t>
            </a:r>
            <a:endParaRPr kumimoji="0" lang="ru-RU" sz="1600" b="0" i="0"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diabetikcompany.ru/articles/wp-content/uploads/2016/10/26089838-yazvennoy-bolezni-dpk-i-saharnym-diabetom-2.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357943" y="0"/>
            <a:ext cx="2786057" cy="2786058"/>
          </a:xfrm>
          <a:prstGeom prst="rect">
            <a:avLst/>
          </a:prstGeom>
          <a:noFill/>
        </p:spPr>
      </p:pic>
      <p:sp>
        <p:nvSpPr>
          <p:cNvPr id="115715" name="Rectangle 3"/>
          <p:cNvSpPr>
            <a:spLocks noChangeArrowheads="1"/>
          </p:cNvSpPr>
          <p:nvPr/>
        </p:nvSpPr>
        <p:spPr bwMode="auto">
          <a:xfrm>
            <a:off x="142844" y="0"/>
            <a:ext cx="8786874"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Язвенная болезнь</a:t>
            </a:r>
            <a:r>
              <a:rPr kumimoji="0" lang="ru-RU" sz="2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хроническое заболевание с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Чередованием периодов обострения и затишья с вовлечение в процесс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наряду с желудком и двенадцатиперстной кишкой (в которых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периоды обострения образуются язвенные дефекты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слизистой оболочки) других органов системы пищеварения.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Язвенная болезнь желудка встречается, как правило, у мужчин.</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При обострении язвенной болезни ведущей является жалоба на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боль в верхней половине живота, под ложечкой. При язве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желудка возникают также «голодные», ночные, поздние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(через 2-3 часа после еды) боли, напоминающие боли при язве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двенадцатиперстной кишки. При язвах боли могут быть интенсивными, не связанными с приемом пищи. Присоединение болей опоясывающего характера или распространение их в спину, их интенсивный характер вынуждает врача проводить дополнительное обследование на панкреатит. Нарушения желудочного пищеварения проявляются отрыжкой воздухом, пищей, срыгиванием, тошнотой и др. </a:t>
            </a:r>
          </a:p>
          <a:p>
            <a:pPr marR="0" lvl="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Рвота – нередкая жалоба при язвенной болезни. Рвотные массы состоят преимущественно из примесей пищи. Частая рвота, усиливающаяся к вечеру, содержащая давно съеденную пищу, сочетающаяся с чувством переполнения желудка, похуданием, заставляет лечащего врача заподозрить сужение выходного отдела желудка. Часть больных жалуется на запоры, сочетающиеся  с болями по ходу толстой кишки и вздутием живота. Наклонность к кровотечениям  характерна для язвы желудка у молодых; кровотечения у пожилых пациентов настораживают в отношении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озлокачествления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язвы.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ichilov-clinic.com/netcat_files/userfiles/ichilov/TreatmentatIchilovHospital351.jpg"/>
          <p:cNvPicPr>
            <a:picLocks noChangeAspect="1" noChangeArrowheads="1"/>
          </p:cNvPicPr>
          <p:nvPr/>
        </p:nvPicPr>
        <p:blipFill>
          <a:blip r:embed="rId2"/>
          <a:srcRect/>
          <a:stretch>
            <a:fillRect/>
          </a:stretch>
        </p:blipFill>
        <p:spPr bwMode="auto">
          <a:xfrm>
            <a:off x="7077075" y="0"/>
            <a:ext cx="2066925" cy="1847851"/>
          </a:xfrm>
          <a:prstGeom prst="rect">
            <a:avLst/>
          </a:prstGeom>
          <a:noFill/>
        </p:spPr>
      </p:pic>
      <p:pic>
        <p:nvPicPr>
          <p:cNvPr id="116740" name="Picture 4" descr="http://gemorynetweb.ru/articles/wp-content/uploads/2016/09/20638795-gemoroy-profilaktika-i-medikamentoznoe-lechenie.jpg"/>
          <p:cNvPicPr>
            <a:picLocks noChangeAspect="1" noChangeArrowheads="1"/>
          </p:cNvPicPr>
          <p:nvPr/>
        </p:nvPicPr>
        <p:blipFill>
          <a:blip r:embed="rId3"/>
          <a:srcRect/>
          <a:stretch>
            <a:fillRect/>
          </a:stretch>
        </p:blipFill>
        <p:spPr bwMode="auto">
          <a:xfrm>
            <a:off x="0" y="4429132"/>
            <a:ext cx="3500430" cy="1767834"/>
          </a:xfrm>
          <a:prstGeom prst="rect">
            <a:avLst/>
          </a:prstGeom>
          <a:noFill/>
        </p:spPr>
      </p:pic>
      <p:sp>
        <p:nvSpPr>
          <p:cNvPr id="116741" name="Rectangle 5"/>
          <p:cNvSpPr>
            <a:spLocks noChangeArrowheads="1"/>
          </p:cNvSpPr>
          <p:nvPr/>
        </p:nvSpPr>
        <p:spPr bwMode="auto">
          <a:xfrm>
            <a:off x="0" y="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Язвенная болезнь двенадцатиперстной кишки.</a:t>
            </a:r>
            <a:r>
              <a:rPr kumimoji="0" lang="ru-RU" sz="20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большинстве случаев язва локализуется в луковице кишки, чаще на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задней стенке; встречаются так называемые «целующиеся язвы»,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поражающие как заднюю, так и переднюю стенку луковицы.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Самый главный симптом – боли, возникающие через 1,5 – 3 часа после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приема пищи (так называемые поздние боли), часто натощак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(голодные боли) и ночью (ночные боли), которые проходят после приема </a:t>
            </a:r>
          </a:p>
          <a:p>
            <a:pPr marR="0" lvl="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пищи и щелочей. Болевой синдром у больного развивается по следующей цепочке: голод – боль – пища – облегчение – голод – боль – и т.д. Четкого местоположения болей не отмечается: они могут быть в подложечной области, правой верхней части живота, около пупка и т.д.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Кровотечения при язвенной болезни </a:t>
            </a:r>
            <a:endParaRPr kumimoji="0" lang="ru-RU" sz="900" b="1" i="0" u="none" strike="noStrike" cap="none" normalizeH="0" baseline="0" dirty="0" smtClean="0">
              <a:ln>
                <a:noFill/>
              </a:ln>
              <a:solidFill>
                <a:srgbClr val="C00000"/>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Кровотечения возникают, когда в области язвы происходит повреждение сосуда. Язва постепенно разъедает стенку сосуда. Частота развития кровотечений у больных язвенной болезнью составляет 10-12 %, причем кровотечения из язв двенадцатиперстной кишки происходят в 5 раз чаще, чем из язв желудка.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Диагностика кровотечения из язвы производится при помощи различных методов, но</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основным из них является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фиброгастродуоденоскопия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Возможности современной эндоскопической техники</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позволяют подвергнуть кровоточащий сосуд</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диатермокоагуляции или лазерной коагуляции и</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остановить кровотечение. Назначаются общие анализы</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крови, мочи, рентгенография легких,</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электрокардиограмма. При невозможности остановить</a:t>
            </a:r>
          </a:p>
          <a:p>
            <a:pPr marR="0" lvl="0" algn="just" defTabSz="914400" rtl="0" eaLnBrk="0" fontAlgn="base" latinLnBrk="0" hangingPunct="0">
              <a:lnSpc>
                <a:spcPct val="100000"/>
              </a:lnSpc>
              <a:spcBef>
                <a:spcPct val="0"/>
              </a:spcBef>
              <a:spcAft>
                <a:spcPct val="0"/>
              </a:spcAft>
              <a:buClrTx/>
              <a:buSzTx/>
              <a:buFontTx/>
              <a:buNone/>
              <a:tabLst/>
            </a:pPr>
            <a:r>
              <a:rPr lang="ru-RU" sz="1600" dirty="0" smtClean="0">
                <a:latin typeface="Arial" pitchFamily="34" charset="0"/>
                <a:ea typeface="Times New Roman" pitchFamily="18" charset="0"/>
                <a:cs typeface="Arial" pitchFamily="34" charset="0"/>
              </a:rPr>
              <a:t>                                                            </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кровотечение консервативными методами производится хирургическое лечение с удалением части желудка.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142844" y="0"/>
            <a:ext cx="6858048" cy="49244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Для профилактики язвенной болезни</a:t>
            </a:r>
            <a:r>
              <a:rPr kumimoji="0" lang="ru-RU"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a:t>
            </a:r>
          </a:p>
          <a:p>
            <a:pPr marR="0" lvl="0" algn="just" defTabSz="914400" rtl="0" eaLnBrk="1" fontAlgn="base" latinLnBrk="0" hangingPunct="1">
              <a:lnSpc>
                <a:spcPct val="100000"/>
              </a:lnSpc>
              <a:spcBef>
                <a:spcPct val="0"/>
              </a:spcBef>
              <a:spcAft>
                <a:spcPct val="0"/>
              </a:spcAft>
              <a:buClrTx/>
              <a:buSzTx/>
              <a:buFontTx/>
              <a:buNone/>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необходимо соблюдать следующие перечисленные выше правила:</a:t>
            </a:r>
          </a:p>
          <a:p>
            <a:pPr marR="0" lvl="0" algn="just" defTabSz="914400" rtl="0" eaLnBrk="1" fontAlgn="base" latinLnBrk="0" hangingPunct="1">
              <a:lnSpc>
                <a:spcPct val="100000"/>
              </a:lnSpc>
              <a:spcBef>
                <a:spcPct val="0"/>
              </a:spcBef>
              <a:spcAft>
                <a:spcPct val="0"/>
              </a:spcAft>
              <a:buClrTx/>
              <a:buSzTx/>
              <a:buFontTx/>
              <a:buNone/>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Спать 6-8 часов;</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Отказаться от жирной, копченой, жареной пищи;</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Во время болей в желудке надо обследоваться у врача-специалиста;</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Пищу принимать 5-6 раз в день протертую, легкоусвояемую: каши, кисели, паровые котлеты, рыбу морскую, овощи, омлет;</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Лечить больные зубы, чтобы хорошо прожевывать пищу;</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Избегать скандалов, так как после нервного перенапряжения боли в желудке усиливаются;</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 принимать пищу очень горячую или очень холодную, так как это может способствовать возникновению рака пищевода;</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 курить;</a:t>
            </a:r>
          </a:p>
          <a:p>
            <a:pPr marR="0" lvl="0" algn="just" defTabSz="914400" rtl="0" eaLnBrk="0" fontAlgn="base" latinLnBrk="0" hangingPunct="0">
              <a:lnSpc>
                <a:spcPct val="100000"/>
              </a:lnSpc>
              <a:spcBef>
                <a:spcPct val="0"/>
              </a:spcBef>
              <a:spcAft>
                <a:spcPct val="0"/>
              </a:spcAft>
              <a:buClrTx/>
              <a:buSzTx/>
              <a:tabLst>
                <a:tab pos="601663"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Char char="•"/>
              <a:tabLst>
                <a:tab pos="601663" algn="l"/>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 злоупотреблять алкоголем.</a:t>
            </a:r>
          </a:p>
        </p:txBody>
      </p:sp>
      <p:pic>
        <p:nvPicPr>
          <p:cNvPr id="117763" name="Picture 3" descr="http://askee.ru/uploads/questions/20161214/d6748108a86d844fcd0a69f6da4b01fe.jpg"/>
          <p:cNvPicPr>
            <a:picLocks noChangeAspect="1" noChangeArrowheads="1"/>
          </p:cNvPicPr>
          <p:nvPr/>
        </p:nvPicPr>
        <p:blipFill>
          <a:blip r:embed="rId2" cstate="print"/>
          <a:srcRect/>
          <a:stretch>
            <a:fillRect/>
          </a:stretch>
        </p:blipFill>
        <p:spPr bwMode="auto">
          <a:xfrm>
            <a:off x="7000892" y="1"/>
            <a:ext cx="2143108" cy="1355516"/>
          </a:xfrm>
          <a:prstGeom prst="rect">
            <a:avLst/>
          </a:prstGeom>
          <a:noFill/>
        </p:spPr>
      </p:pic>
      <p:pic>
        <p:nvPicPr>
          <p:cNvPr id="117765" name="Picture 5" descr="http://medoperacii.ru/wp-content/uploads/2016/12/zapret-garenogo-300x225.jpg"/>
          <p:cNvPicPr>
            <a:picLocks noChangeAspect="1" noChangeArrowheads="1"/>
          </p:cNvPicPr>
          <p:nvPr/>
        </p:nvPicPr>
        <p:blipFill>
          <a:blip r:embed="rId3"/>
          <a:srcRect/>
          <a:stretch>
            <a:fillRect/>
          </a:stretch>
        </p:blipFill>
        <p:spPr bwMode="auto">
          <a:xfrm>
            <a:off x="7000892" y="1357299"/>
            <a:ext cx="2143107" cy="1571636"/>
          </a:xfrm>
          <a:prstGeom prst="rect">
            <a:avLst/>
          </a:prstGeom>
          <a:noFill/>
        </p:spPr>
      </p:pic>
      <p:pic>
        <p:nvPicPr>
          <p:cNvPr id="117767" name="Picture 7" descr="http://positime.ru/wp-content/uploads/2013/02/russians-prefer-a-healthy-lifestyle-800x571.jpg"/>
          <p:cNvPicPr>
            <a:picLocks noChangeAspect="1" noChangeArrowheads="1"/>
          </p:cNvPicPr>
          <p:nvPr/>
        </p:nvPicPr>
        <p:blipFill>
          <a:blip r:embed="rId4" cstate="print"/>
          <a:srcRect/>
          <a:stretch>
            <a:fillRect/>
          </a:stretch>
        </p:blipFill>
        <p:spPr bwMode="auto">
          <a:xfrm>
            <a:off x="7000892" y="2928934"/>
            <a:ext cx="2143107" cy="1500198"/>
          </a:xfrm>
          <a:prstGeom prst="rect">
            <a:avLst/>
          </a:prstGeom>
          <a:noFill/>
        </p:spPr>
      </p:pic>
      <p:pic>
        <p:nvPicPr>
          <p:cNvPr id="11266" name="Picture 2" descr="http://s4.cdn.new2.kingcoupon.ru/file/37/64/100195215939053764.jpg"/>
          <p:cNvPicPr>
            <a:picLocks noChangeAspect="1" noChangeArrowheads="1"/>
          </p:cNvPicPr>
          <p:nvPr/>
        </p:nvPicPr>
        <p:blipFill>
          <a:blip r:embed="rId5" cstate="print"/>
          <a:srcRect/>
          <a:stretch>
            <a:fillRect/>
          </a:stretch>
        </p:blipFill>
        <p:spPr bwMode="auto">
          <a:xfrm>
            <a:off x="7000892" y="4429133"/>
            <a:ext cx="2143107" cy="1285883"/>
          </a:xfrm>
          <a:prstGeom prst="rect">
            <a:avLst/>
          </a:prstGeom>
          <a:noFill/>
        </p:spPr>
      </p:pic>
      <p:pic>
        <p:nvPicPr>
          <p:cNvPr id="11267" name="Picture 3"/>
          <p:cNvPicPr>
            <a:picLocks noChangeAspect="1" noChangeArrowheads="1"/>
          </p:cNvPicPr>
          <p:nvPr/>
        </p:nvPicPr>
        <p:blipFill>
          <a:blip r:embed="rId6"/>
          <a:srcRect/>
          <a:stretch>
            <a:fillRect/>
          </a:stretch>
        </p:blipFill>
        <p:spPr bwMode="auto">
          <a:xfrm>
            <a:off x="7000892" y="5649020"/>
            <a:ext cx="2143108" cy="1208980"/>
          </a:xfrm>
          <a:prstGeom prst="rect">
            <a:avLst/>
          </a:prstGeom>
          <a:noFill/>
          <a:ln w="9525">
            <a:noFill/>
            <a:miter lim="800000"/>
            <a:headEnd/>
            <a:tailEnd/>
          </a:ln>
          <a:effectLst/>
        </p:spPr>
      </p:pic>
      <p:sp>
        <p:nvSpPr>
          <p:cNvPr id="8" name="Прямоугольник 7"/>
          <p:cNvSpPr/>
          <p:nvPr/>
        </p:nvSpPr>
        <p:spPr>
          <a:xfrm>
            <a:off x="142844" y="4965174"/>
            <a:ext cx="6786610" cy="1754326"/>
          </a:xfrm>
          <a:prstGeom prst="rect">
            <a:avLst/>
          </a:prstGeom>
          <a:solidFill>
            <a:schemeClr val="accent6">
              <a:lumMod val="20000"/>
              <a:lumOff val="80000"/>
            </a:schemeClr>
          </a:solidFill>
          <a:ln>
            <a:solidFill>
              <a:schemeClr val="accent2">
                <a:lumMod val="75000"/>
              </a:schemeClr>
            </a:solidFill>
          </a:ln>
        </p:spPr>
        <p:txBody>
          <a:bodyPr wrap="square">
            <a:spAutoFit/>
          </a:bodyPr>
          <a:lstStyle/>
          <a:p>
            <a:pPr lvl="0" algn="just" eaLnBrk="0" fontAlgn="base" hangingPunct="0">
              <a:spcBef>
                <a:spcPct val="0"/>
              </a:spcBef>
              <a:spcAft>
                <a:spcPct val="0"/>
              </a:spcAft>
              <a:tabLst>
                <a:tab pos="601663" algn="l"/>
              </a:tabLst>
            </a:pPr>
            <a:r>
              <a:rPr lang="ru-RU" dirty="0" smtClean="0">
                <a:latin typeface="Arial" pitchFamily="34" charset="0"/>
                <a:ea typeface="Times New Roman" pitchFamily="18" charset="0"/>
                <a:cs typeface="Arial" pitchFamily="34" charset="0"/>
              </a:rPr>
              <a:t>Надо помнить, что язвенная болезнь желудка – это не только местное повреждение органа. Это мучительная болезнь всего организма, которую легче предупредить, чем всю жизнь к ней приспосабливаться и лечить. Диагностика и выбор схемы лечения любого заболевания желудка – это удел врачей-гастроэнтерологов, но  не пациента. </a:t>
            </a:r>
            <a:endParaRPr lang="ru-RU" dirty="0" smtClean="0">
              <a:latin typeface="Arial" pitchFamily="34" charset="0"/>
              <a:cs typeface="Arial"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42844" y="2857496"/>
            <a:ext cx="578647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Супы готовят слизистые, на овощном отваре или молочные, при этом нередко советуют употреблять их протертыми, рыбу и мясо применяют отварными или приготовленными на пару в виде кнелей, фрикаделек, а овощи и фрукты в виде пюре. Нередко в диету включают жидкие каши на молоке (рисовая, манная, овсяная и др.), пудинги, тертые фрукты некислых сортов в виде пюре.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214282" y="142852"/>
            <a:ext cx="1212191" cy="461665"/>
          </a:xfrm>
          <a:prstGeom prst="rect">
            <a:avLst/>
          </a:prstGeom>
        </p:spPr>
        <p:txBody>
          <a:bodyPr wrap="none">
            <a:spAutoFit/>
          </a:bodyPr>
          <a:lstStyle/>
          <a:p>
            <a:r>
              <a:rPr lang="ru-RU" sz="2400" b="1" i="1" dirty="0" smtClean="0">
                <a:solidFill>
                  <a:srgbClr val="006600"/>
                </a:solidFill>
                <a:latin typeface="Arial" pitchFamily="34" charset="0"/>
                <a:ea typeface="Times New Roman" pitchFamily="18" charset="0"/>
                <a:cs typeface="Arial" pitchFamily="34" charset="0"/>
              </a:rPr>
              <a:t>Диета</a:t>
            </a:r>
            <a:endParaRPr lang="ru-RU" sz="2400" dirty="0">
              <a:solidFill>
                <a:srgbClr val="006600"/>
              </a:solidFill>
            </a:endParaRPr>
          </a:p>
        </p:txBody>
      </p:sp>
      <p:sp>
        <p:nvSpPr>
          <p:cNvPr id="5" name="Прямоугольник 4"/>
          <p:cNvSpPr/>
          <p:nvPr/>
        </p:nvSpPr>
        <p:spPr>
          <a:xfrm>
            <a:off x="142844" y="642918"/>
            <a:ext cx="8786874" cy="2062103"/>
          </a:xfrm>
          <a:prstGeom prst="rect">
            <a:avLst/>
          </a:prstGeom>
          <a:solidFill>
            <a:schemeClr val="accent3">
              <a:lumMod val="20000"/>
              <a:lumOff val="80000"/>
            </a:schemeClr>
          </a:solidFill>
          <a:ln>
            <a:solidFill>
              <a:srgbClr val="006600"/>
            </a:solidFill>
          </a:ln>
        </p:spPr>
        <p:txBody>
          <a:bodyPr wrap="square">
            <a:spAutoFit/>
          </a:bodyPr>
          <a:lstStyle/>
          <a:p>
            <a:pPr algn="just"/>
            <a:r>
              <a:rPr lang="ru-RU" sz="1600" dirty="0" smtClean="0">
                <a:latin typeface="Arial" pitchFamily="34" charset="0"/>
                <a:ea typeface="Times New Roman" pitchFamily="18" charset="0"/>
                <a:cs typeface="Arial" pitchFamily="34" charset="0"/>
              </a:rPr>
              <a:t>Основная идея диетотерапии заключается в том, что определенный набор продуктов, способ кулинарной обработки пищи и режим питания могут ускорить заживление язвы. Соблюдение диеты помогает подавлять секрецию соляной кислоты, тормозить повышенную двигательную активность желудочно-кишечного тракта, предохранять слизистую оболочку от действия повреждающих факторов, обеспечивать организм достаточным количеством необходимых ему пищевых веществ. Диета, особенно  в период обострения, должна защищать слизистые желудочно-кишечного тракта от химического, механического и термического раздражения. </a:t>
            </a:r>
            <a:endParaRPr lang="ru-RU" sz="1600" dirty="0"/>
          </a:p>
        </p:txBody>
      </p:sp>
      <p:pic>
        <p:nvPicPr>
          <p:cNvPr id="10243" name="Picture 3" descr="http://rerecept.ru/wp-content/uploads/2016/01/recept-supa-pure-iz-kabachkov.jpg"/>
          <p:cNvPicPr>
            <a:picLocks noChangeAspect="1" noChangeArrowheads="1"/>
          </p:cNvPicPr>
          <p:nvPr/>
        </p:nvPicPr>
        <p:blipFill>
          <a:blip r:embed="rId2"/>
          <a:srcRect/>
          <a:stretch>
            <a:fillRect/>
          </a:stretch>
        </p:blipFill>
        <p:spPr bwMode="auto">
          <a:xfrm>
            <a:off x="5927395" y="2428868"/>
            <a:ext cx="3216605"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Прямоугольник 5"/>
          <p:cNvSpPr/>
          <p:nvPr/>
        </p:nvSpPr>
        <p:spPr>
          <a:xfrm>
            <a:off x="214282" y="5429264"/>
            <a:ext cx="8715436" cy="1138773"/>
          </a:xfrm>
          <a:prstGeom prst="rect">
            <a:avLst/>
          </a:prstGeom>
        </p:spPr>
        <p:txBody>
          <a:bodyPr wrap="square">
            <a:spAutoFit/>
          </a:bodyPr>
          <a:lstStyle/>
          <a:p>
            <a:pPr algn="ctr"/>
            <a:r>
              <a:rPr lang="ru-RU" sz="2000" b="1" u="sng" dirty="0" smtClean="0">
                <a:solidFill>
                  <a:srgbClr val="006600"/>
                </a:solidFill>
                <a:latin typeface="Arial" pitchFamily="34" charset="0"/>
                <a:ea typeface="Times New Roman" pitchFamily="18" charset="0"/>
                <a:cs typeface="Arial" pitchFamily="34" charset="0"/>
              </a:rPr>
              <a:t>Соблюдение режима питания – 5-6 раз в день. </a:t>
            </a:r>
          </a:p>
          <a:p>
            <a:pPr algn="ctr"/>
            <a:r>
              <a:rPr lang="ru-RU" sz="1600" dirty="0" smtClean="0">
                <a:latin typeface="Arial" pitchFamily="34" charset="0"/>
                <a:ea typeface="Times New Roman" pitchFamily="18" charset="0"/>
                <a:cs typeface="Arial" pitchFamily="34" charset="0"/>
              </a:rPr>
              <a:t>При применении лечебного питания важно учитывать наличие сопутствующих заболеваний органов пищеварения и индивидуальную непереносимость некоторых продуктов питания, например, молока. </a:t>
            </a:r>
            <a:endParaRPr lang="ru-RU" sz="16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42844" y="540135"/>
            <a:ext cx="885831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болезнях желудка можно использовать для</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лечения минеральные воды. Из минеральных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вод гастроэнтерологи рекомендуют «Ессентуки № 4»</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или № 17, «Старорусская» вода, «Витаутас»,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Друскенинкай</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«Машук № 19», и др. </a:t>
            </a:r>
          </a:p>
          <a:p>
            <a:pPr marR="0" lvl="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Гидрокарбонатные минеральные воды назначают</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хроническом гастрите с сохраненной и повышенной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секрецией. Принимают через 2-3 часа после еды. </a:t>
            </a: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хроническом гастрите с пониженной секреторной функцией желудка – хлоридные, натриевые, гидрокарбонатно-хлоридные минеральные воды, которые принимают за 15-20 минут до приема пищи в подогретом до 40-42°С виде. Пить рекомендуется маленькими глоточками. </a:t>
            </a:r>
          </a:p>
          <a:p>
            <a:pPr marR="0" lvl="0" algn="just" defTabSz="914400" rtl="0" eaLnBrk="0" fontAlgn="base" latinLnBrk="0" hangingPunct="0">
              <a:lnSpc>
                <a:spcPct val="100000"/>
              </a:lnSpc>
              <a:spcBef>
                <a:spcPct val="0"/>
              </a:spcBef>
              <a:spcAft>
                <a:spcPct val="0"/>
              </a:spcAft>
              <a:buClrTx/>
              <a:buSzTx/>
              <a:buFontTx/>
              <a:buNone/>
              <a:tabLst/>
            </a:pPr>
            <a:endParaRPr lang="ru-RU" sz="800" dirty="0" smtClean="0">
              <a:latin typeface="Arial" pitchFamily="34" charset="0"/>
              <a:ea typeface="Times New Roman" pitchFamily="18" charset="0"/>
              <a:cs typeface="Arial"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язвенной болезни  применяют минеральные воды «Ессентуки № 4»,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Смирновская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Славяновская</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«Боржоми», «Трускавец». Минеральную воду подогревают до 38-40°С, что усиливает ее антисептический эффект и уменьшает содержание углекислоты. Принимают за 1,5 часа до еды.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142844" y="142852"/>
            <a:ext cx="4627805" cy="461665"/>
          </a:xfrm>
          <a:prstGeom prst="rect">
            <a:avLst/>
          </a:prstGeom>
        </p:spPr>
        <p:txBody>
          <a:bodyPr wrap="none">
            <a:spAutoFit/>
          </a:bodyPr>
          <a:lstStyle/>
          <a:p>
            <a:pPr lvl="0" algn="just" fontAlgn="base">
              <a:spcBef>
                <a:spcPct val="0"/>
              </a:spcBef>
              <a:spcAft>
                <a:spcPct val="0"/>
              </a:spcAft>
            </a:pPr>
            <a:r>
              <a:rPr lang="ru-RU" sz="2400" b="1" i="1" dirty="0" smtClean="0">
                <a:solidFill>
                  <a:srgbClr val="000099"/>
                </a:solidFill>
                <a:latin typeface="Arial" pitchFamily="34" charset="0"/>
                <a:ea typeface="Times New Roman" pitchFamily="18" charset="0"/>
                <a:cs typeface="Arial" pitchFamily="34" charset="0"/>
              </a:rPr>
              <a:t>Лечение минеральной водой</a:t>
            </a:r>
            <a:endParaRPr lang="ru-RU" sz="2400" dirty="0" smtClean="0">
              <a:solidFill>
                <a:srgbClr val="000099"/>
              </a:solidFill>
              <a:latin typeface="Arial" pitchFamily="34" charset="0"/>
              <a:cs typeface="Arial" pitchFamily="34" charset="0"/>
            </a:endParaRPr>
          </a:p>
        </p:txBody>
      </p:sp>
      <p:pic>
        <p:nvPicPr>
          <p:cNvPr id="9219" name="Picture 3" descr="http://art-food.ru/upload/iblock/747/essentuki-4-premium-steklo.jpe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42974" y="4714884"/>
            <a:ext cx="2143116" cy="2143116"/>
          </a:xfrm>
          <a:prstGeom prst="rect">
            <a:avLst/>
          </a:prstGeom>
          <a:noFill/>
        </p:spPr>
      </p:pic>
      <p:pic>
        <p:nvPicPr>
          <p:cNvPr id="9221" name="Picture 5" descr="http://popsop.ru/wp-content/uploads/smirnovskaya_2.jpg"/>
          <p:cNvPicPr>
            <a:picLocks noChangeAspect="1" noChangeArrowheads="1"/>
          </p:cNvPicPr>
          <p:nvPr/>
        </p:nvPicPr>
        <p:blipFill>
          <a:blip r:embed="rId3"/>
          <a:srcRect/>
          <a:stretch>
            <a:fillRect/>
          </a:stretch>
        </p:blipFill>
        <p:spPr bwMode="auto">
          <a:xfrm>
            <a:off x="5348281" y="0"/>
            <a:ext cx="3795719" cy="2786058"/>
          </a:xfrm>
          <a:prstGeom prst="ellipse">
            <a:avLst/>
          </a:prstGeom>
          <a:ln>
            <a:noFill/>
          </a:ln>
          <a:effectLst>
            <a:softEdge rad="112500"/>
          </a:effectLst>
        </p:spPr>
      </p:pic>
      <p:sp>
        <p:nvSpPr>
          <p:cNvPr id="6" name="Прямоугольник 5"/>
          <p:cNvSpPr/>
          <p:nvPr/>
        </p:nvSpPr>
        <p:spPr>
          <a:xfrm>
            <a:off x="785786" y="4929198"/>
            <a:ext cx="8215338" cy="1815882"/>
          </a:xfrm>
          <a:prstGeom prst="rect">
            <a:avLst/>
          </a:prstGeom>
          <a:solidFill>
            <a:schemeClr val="accent1">
              <a:lumMod val="20000"/>
              <a:lumOff val="80000"/>
            </a:schemeClr>
          </a:solidFill>
          <a:ln>
            <a:solidFill>
              <a:srgbClr val="000099"/>
            </a:solidFill>
          </a:ln>
        </p:spPr>
        <p:txBody>
          <a:bodyPr wrap="square">
            <a:spAutoFit/>
          </a:bodyPr>
          <a:lstStyle/>
          <a:p>
            <a:pPr lvl="0" algn="just" eaLnBrk="0" fontAlgn="base" hangingPunct="0">
              <a:spcBef>
                <a:spcPct val="0"/>
              </a:spcBef>
              <a:spcAft>
                <a:spcPct val="0"/>
              </a:spcAft>
            </a:pPr>
            <a:r>
              <a:rPr lang="ru-RU" sz="1600" dirty="0" smtClean="0">
                <a:latin typeface="Arial" pitchFamily="34" charset="0"/>
                <a:ea typeface="Times New Roman" pitchFamily="18" charset="0"/>
                <a:cs typeface="Arial" pitchFamily="34" charset="0"/>
              </a:rPr>
              <a:t>Вне обострения хронического гастрита можно лечиться в санатории, выбор которого определяется типом секреции вашего желудка. Допустимо лечение на курортах Железноводска, Ессентуков, Пятигорска, Боржоми (при гастритах с нормальной или повышенной секрецией), Старой Руссы, </a:t>
            </a:r>
            <a:r>
              <a:rPr lang="ru-RU" sz="1600" dirty="0" err="1" smtClean="0">
                <a:latin typeface="Arial" pitchFamily="34" charset="0"/>
                <a:ea typeface="Times New Roman" pitchFamily="18" charset="0"/>
                <a:cs typeface="Arial" pitchFamily="34" charset="0"/>
              </a:rPr>
              <a:t>Друскенинкай</a:t>
            </a:r>
            <a:r>
              <a:rPr lang="ru-RU" sz="1600" dirty="0" smtClean="0">
                <a:latin typeface="Arial" pitchFamily="34" charset="0"/>
                <a:ea typeface="Times New Roman" pitchFamily="18" charset="0"/>
                <a:cs typeface="Arial" pitchFamily="34" charset="0"/>
              </a:rPr>
              <a:t>, Арзни, Витаутаса (при пониженной кислотообразующей функции желудка). Тепловые процедуры (парафиновые аппликации, грязелечение) показаны лишь больным с сохраненной и повышенной секрецией соляной кислоты. </a:t>
            </a:r>
            <a:endParaRPr lang="ru-RU" sz="1600" dirty="0" smtClean="0">
              <a:latin typeface="Arial" pitchFamily="34" charset="0"/>
              <a:cs typeface="Arial"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medpulse.ru/image/preview/article/8/1/0/21810_four.jpeg"/>
          <p:cNvPicPr>
            <a:picLocks noChangeAspect="1" noChangeArrowheads="1"/>
          </p:cNvPicPr>
          <p:nvPr/>
        </p:nvPicPr>
        <p:blipFill>
          <a:blip r:embed="rId2">
            <a:clrChange>
              <a:clrFrom>
                <a:srgbClr val="FEFEFE"/>
              </a:clrFrom>
              <a:clrTo>
                <a:srgbClr val="FEFEFE">
                  <a:alpha val="0"/>
                </a:srgbClr>
              </a:clrTo>
            </a:clrChange>
          </a:blip>
          <a:srcRect/>
          <a:stretch>
            <a:fillRect/>
          </a:stretch>
        </p:blipFill>
        <p:spPr bwMode="auto">
          <a:xfrm>
            <a:off x="2500298" y="714356"/>
            <a:ext cx="3414690" cy="2561018"/>
          </a:xfrm>
          <a:prstGeom prst="ellipse">
            <a:avLst/>
          </a:prstGeom>
          <a:ln>
            <a:noFill/>
          </a:ln>
          <a:effectLst>
            <a:softEdge rad="112500"/>
          </a:effectLst>
        </p:spPr>
      </p:pic>
      <p:pic>
        <p:nvPicPr>
          <p:cNvPr id="6147" name="Picture 3" descr="C:\Users\ekaterina.gogina\Desktop\Мои рисунки\органы и части тела\davlenie10.gif"/>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2428868"/>
            <a:ext cx="2045331" cy="2000264"/>
          </a:xfrm>
          <a:prstGeom prst="rect">
            <a:avLst/>
          </a:prstGeom>
          <a:noFill/>
        </p:spPr>
      </p:pic>
      <p:pic>
        <p:nvPicPr>
          <p:cNvPr id="6149" name="Picture 5" descr="C:\Users\ekaterina.gogina\Desktop\Мои рисунки\органы и части тела\lower-risk-of-stroke.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572264" y="4762504"/>
            <a:ext cx="2114206" cy="2095496"/>
          </a:xfrm>
          <a:prstGeom prst="rect">
            <a:avLst/>
          </a:prstGeom>
          <a:noFill/>
        </p:spPr>
      </p:pic>
      <p:sp>
        <p:nvSpPr>
          <p:cNvPr id="7" name="Rectangle 1"/>
          <p:cNvSpPr>
            <a:spLocks noChangeArrowheads="1"/>
          </p:cNvSpPr>
          <p:nvPr/>
        </p:nvSpPr>
        <p:spPr bwMode="auto">
          <a:xfrm>
            <a:off x="0" y="0"/>
            <a:ext cx="852650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Что такое ожирение?</a:t>
            </a:r>
            <a:endParaRPr kumimoji="0" lang="ru-RU" sz="2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Ожирением называется избыточное содержание жировой ткани в организме</a:t>
            </a:r>
            <a:r>
              <a:rPr kumimoji="0" lang="ru-RU" sz="1400" b="0" i="0"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a:t>
            </a:r>
            <a:r>
              <a:rPr kumimoji="0" lang="ru-RU" sz="900" b="0" i="0" u="none" strike="noStrike" cap="none" normalizeH="0" baseline="0" dirty="0" smtClean="0">
                <a:ln>
                  <a:noFill/>
                </a:ln>
                <a:solidFill>
                  <a:srgbClr val="000099"/>
                </a:solidFill>
                <a:effectLst/>
                <a:latin typeface="Arial" pitchFamily="34" charset="0"/>
                <a:cs typeface="Arial" pitchFamily="34" charset="0"/>
              </a:rPr>
              <a:t> </a:t>
            </a:r>
            <a:endParaRPr kumimoji="0" lang="ru-RU" sz="1800" b="0" i="0" u="none" strike="noStrike" cap="none" normalizeH="0" baseline="0" dirty="0" smtClean="0">
              <a:ln>
                <a:noFill/>
              </a:ln>
              <a:solidFill>
                <a:srgbClr val="000099"/>
              </a:solidFill>
              <a:effectLst/>
              <a:latin typeface="Arial" pitchFamily="34" charset="0"/>
              <a:cs typeface="Arial" pitchFamily="34" charset="0"/>
            </a:endParaRPr>
          </a:p>
        </p:txBody>
      </p:sp>
      <p:sp>
        <p:nvSpPr>
          <p:cNvPr id="8" name="Прямоугольник 7"/>
          <p:cNvSpPr/>
          <p:nvPr/>
        </p:nvSpPr>
        <p:spPr>
          <a:xfrm>
            <a:off x="142844" y="857232"/>
            <a:ext cx="2786082" cy="1015663"/>
          </a:xfrm>
          <a:prstGeom prst="rect">
            <a:avLst/>
          </a:prstGeom>
          <a:solidFill>
            <a:schemeClr val="accent5">
              <a:lumMod val="20000"/>
              <a:lumOff val="80000"/>
            </a:schemeClr>
          </a:solidFill>
          <a:ln>
            <a:solidFill>
              <a:srgbClr val="0070C0"/>
            </a:solidFill>
          </a:ln>
        </p:spPr>
        <p:txBody>
          <a:bodyPr wrap="square">
            <a:spAutoFit/>
          </a:bodyPr>
          <a:lstStyle/>
          <a:p>
            <a:r>
              <a:rPr lang="ru-RU" sz="2000" b="1" dirty="0" smtClean="0">
                <a:solidFill>
                  <a:srgbClr val="FF0000"/>
                </a:solidFill>
              </a:rPr>
              <a:t>до 30 лет </a:t>
            </a:r>
            <a:r>
              <a:rPr lang="ru-RU" sz="2000" dirty="0" smtClean="0"/>
              <a:t>ожирением страдает </a:t>
            </a:r>
            <a:r>
              <a:rPr lang="ru-RU" sz="2000" b="1" dirty="0" smtClean="0">
                <a:solidFill>
                  <a:srgbClr val="FF0000"/>
                </a:solidFill>
              </a:rPr>
              <a:t>от 5 до 20% </a:t>
            </a:r>
            <a:r>
              <a:rPr lang="ru-RU" sz="2000" dirty="0" smtClean="0"/>
              <a:t>молодых людей</a:t>
            </a:r>
            <a:endParaRPr lang="ru-RU" sz="2000" dirty="0"/>
          </a:p>
        </p:txBody>
      </p:sp>
      <p:sp>
        <p:nvSpPr>
          <p:cNvPr id="9" name="Прямоугольник 8"/>
          <p:cNvSpPr/>
          <p:nvPr/>
        </p:nvSpPr>
        <p:spPr>
          <a:xfrm>
            <a:off x="5643570" y="785794"/>
            <a:ext cx="3286148" cy="1323439"/>
          </a:xfrm>
          <a:prstGeom prst="rect">
            <a:avLst/>
          </a:prstGeom>
          <a:solidFill>
            <a:schemeClr val="accent5">
              <a:lumMod val="20000"/>
              <a:lumOff val="80000"/>
            </a:schemeClr>
          </a:solidFill>
          <a:ln>
            <a:solidFill>
              <a:srgbClr val="0070C0"/>
            </a:solidFill>
          </a:ln>
        </p:spPr>
        <p:txBody>
          <a:bodyPr wrap="square">
            <a:spAutoFit/>
          </a:bodyPr>
          <a:lstStyle/>
          <a:p>
            <a:r>
              <a:rPr lang="ru-RU" sz="2000" b="1" dirty="0" smtClean="0">
                <a:solidFill>
                  <a:srgbClr val="FF0000"/>
                </a:solidFill>
              </a:rPr>
              <a:t>40-60 лет  </a:t>
            </a:r>
            <a:r>
              <a:rPr lang="ru-RU" sz="2000" dirty="0" smtClean="0"/>
              <a:t>уже </a:t>
            </a:r>
            <a:r>
              <a:rPr lang="ru-RU" sz="2000" b="1" dirty="0" smtClean="0">
                <a:solidFill>
                  <a:srgbClr val="FF0000"/>
                </a:solidFill>
              </a:rPr>
              <a:t>каждый второй </a:t>
            </a:r>
            <a:r>
              <a:rPr lang="ru-RU" sz="2000" dirty="0" smtClean="0"/>
              <a:t>имеет избыточный вес или в разной степени выраженное ожирение</a:t>
            </a:r>
            <a:endParaRPr lang="ru-RU" sz="2000" dirty="0"/>
          </a:p>
        </p:txBody>
      </p:sp>
      <p:sp>
        <p:nvSpPr>
          <p:cNvPr id="10" name="Прямоугольник 9"/>
          <p:cNvSpPr/>
          <p:nvPr/>
        </p:nvSpPr>
        <p:spPr>
          <a:xfrm>
            <a:off x="1857356" y="3286124"/>
            <a:ext cx="2428892" cy="1200329"/>
          </a:xfrm>
          <a:prstGeom prst="rect">
            <a:avLst/>
          </a:prstGeom>
        </p:spPr>
        <p:txBody>
          <a:bodyPr wrap="square">
            <a:spAutoFit/>
          </a:bodyPr>
          <a:lstStyle/>
          <a:p>
            <a:r>
              <a:rPr lang="ru-RU" dirty="0" smtClean="0"/>
              <a:t>гипертоническая болезнь развивается </a:t>
            </a:r>
          </a:p>
          <a:p>
            <a:r>
              <a:rPr lang="ru-RU" dirty="0" smtClean="0"/>
              <a:t>у больных ожирением в 2-3 раза чаще</a:t>
            </a:r>
            <a:endParaRPr lang="ru-RU" dirty="0"/>
          </a:p>
        </p:txBody>
      </p:sp>
      <p:pic>
        <p:nvPicPr>
          <p:cNvPr id="5124" name="Picture 4" descr="http://medportal.org/files/images/disease/50c6188820ed6.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571736" y="5072074"/>
            <a:ext cx="1571616" cy="1571616"/>
          </a:xfrm>
          <a:prstGeom prst="rect">
            <a:avLst/>
          </a:prstGeom>
          <a:noFill/>
        </p:spPr>
      </p:pic>
      <p:sp>
        <p:nvSpPr>
          <p:cNvPr id="13" name="Прямоугольник 12"/>
          <p:cNvSpPr/>
          <p:nvPr/>
        </p:nvSpPr>
        <p:spPr>
          <a:xfrm>
            <a:off x="357158" y="5286388"/>
            <a:ext cx="2214578" cy="1200329"/>
          </a:xfrm>
          <a:prstGeom prst="rect">
            <a:avLst/>
          </a:prstGeom>
        </p:spPr>
        <p:txBody>
          <a:bodyPr wrap="square">
            <a:spAutoFit/>
          </a:bodyPr>
          <a:lstStyle/>
          <a:p>
            <a:r>
              <a:rPr lang="ru-RU" dirty="0" smtClean="0"/>
              <a:t>ишемическая болезнь сердца, стенокардия – в 3-4 раза чаще</a:t>
            </a:r>
            <a:endParaRPr lang="ru-RU" dirty="0"/>
          </a:p>
        </p:txBody>
      </p:sp>
      <p:sp>
        <p:nvSpPr>
          <p:cNvPr id="14" name="Прямоугольник 13"/>
          <p:cNvSpPr/>
          <p:nvPr/>
        </p:nvSpPr>
        <p:spPr>
          <a:xfrm>
            <a:off x="4643438" y="5000636"/>
            <a:ext cx="2428892" cy="1754326"/>
          </a:xfrm>
          <a:prstGeom prst="rect">
            <a:avLst/>
          </a:prstGeom>
        </p:spPr>
        <p:txBody>
          <a:bodyPr wrap="square">
            <a:spAutoFit/>
          </a:bodyPr>
          <a:lstStyle/>
          <a:p>
            <a:r>
              <a:rPr lang="ru-RU" dirty="0" smtClean="0"/>
              <a:t>инфаркт миокарда, кровоизлияния в мозг (инсульт), сердечная недостаточность у больных ожирением встречается в 2-3 раза</a:t>
            </a:r>
            <a:endParaRPr lang="ru-RU" dirty="0"/>
          </a:p>
        </p:txBody>
      </p:sp>
      <p:pic>
        <p:nvPicPr>
          <p:cNvPr id="5126" name="Picture 6" descr="http://zakluchenie.com/wp-content/uploads/2016/10/diab.jpg"/>
          <p:cNvPicPr>
            <a:picLocks noChangeAspect="1" noChangeArrowheads="1"/>
          </p:cNvPicPr>
          <p:nvPr/>
        </p:nvPicPr>
        <p:blipFill>
          <a:blip r:embed="rId6" cstate="print"/>
          <a:srcRect/>
          <a:stretch>
            <a:fillRect/>
          </a:stretch>
        </p:blipFill>
        <p:spPr bwMode="auto">
          <a:xfrm>
            <a:off x="6429388" y="2285992"/>
            <a:ext cx="2512933" cy="1413525"/>
          </a:xfrm>
          <a:prstGeom prst="rect">
            <a:avLst/>
          </a:prstGeom>
          <a:noFill/>
        </p:spPr>
      </p:pic>
      <p:sp>
        <p:nvSpPr>
          <p:cNvPr id="16" name="Прямоугольник 15"/>
          <p:cNvSpPr/>
          <p:nvPr/>
        </p:nvSpPr>
        <p:spPr>
          <a:xfrm>
            <a:off x="6715140" y="3714752"/>
            <a:ext cx="2100190" cy="646331"/>
          </a:xfrm>
          <a:prstGeom prst="rect">
            <a:avLst/>
          </a:prstGeom>
        </p:spPr>
        <p:txBody>
          <a:bodyPr wrap="none">
            <a:spAutoFit/>
          </a:bodyPr>
          <a:lstStyle/>
          <a:p>
            <a:r>
              <a:rPr lang="ru-RU" dirty="0" smtClean="0"/>
              <a:t>сахарный диабет  - </a:t>
            </a:r>
          </a:p>
          <a:p>
            <a:r>
              <a:rPr lang="ru-RU" dirty="0" smtClean="0"/>
              <a:t>в 8-10 раз чаще</a:t>
            </a:r>
            <a:endParaRPr lang="ru-RU" dirty="0"/>
          </a:p>
        </p:txBody>
      </p:sp>
      <p:cxnSp>
        <p:nvCxnSpPr>
          <p:cNvPr id="18" name="Прямая со стрелкой 17"/>
          <p:cNvCxnSpPr/>
          <p:nvPr/>
        </p:nvCxnSpPr>
        <p:spPr>
          <a:xfrm rot="10800000" flipV="1">
            <a:off x="1928794" y="2786058"/>
            <a:ext cx="1285884"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rot="5400000">
            <a:off x="3286116" y="4071942"/>
            <a:ext cx="1785950" cy="3571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16200000" flipH="1">
            <a:off x="5072066" y="3214686"/>
            <a:ext cx="1928826" cy="19288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5572132" y="2714620"/>
            <a:ext cx="785818"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kadinvekadin.net/resimler/galeri/istah_acan_besinler_2.jpg"/>
          <p:cNvPicPr>
            <a:picLocks noChangeAspect="1" noChangeArrowheads="1"/>
          </p:cNvPicPr>
          <p:nvPr/>
        </p:nvPicPr>
        <p:blipFill>
          <a:blip r:embed="rId2"/>
          <a:srcRect/>
          <a:stretch>
            <a:fillRect/>
          </a:stretch>
        </p:blipFill>
        <p:spPr bwMode="auto">
          <a:xfrm>
            <a:off x="2285984" y="500042"/>
            <a:ext cx="1623403" cy="1510142"/>
          </a:xfrm>
          <a:prstGeom prst="rect">
            <a:avLst/>
          </a:prstGeom>
          <a:noFill/>
        </p:spPr>
      </p:pic>
      <p:sp>
        <p:nvSpPr>
          <p:cNvPr id="4" name="Прямоугольник 3"/>
          <p:cNvSpPr/>
          <p:nvPr/>
        </p:nvSpPr>
        <p:spPr>
          <a:xfrm>
            <a:off x="2428860" y="0"/>
            <a:ext cx="4443589" cy="461665"/>
          </a:xfrm>
          <a:prstGeom prst="rect">
            <a:avLst/>
          </a:prstGeom>
        </p:spPr>
        <p:txBody>
          <a:bodyPr wrap="none">
            <a:spAutoFit/>
          </a:bodyPr>
          <a:lstStyle/>
          <a:p>
            <a:r>
              <a:rPr lang="ru-RU" sz="2400" dirty="0" smtClean="0">
                <a:solidFill>
                  <a:srgbClr val="000099"/>
                </a:solidFill>
                <a:latin typeface="Arial" pitchFamily="34" charset="0"/>
                <a:cs typeface="Arial" pitchFamily="34" charset="0"/>
              </a:rPr>
              <a:t>Основные причины ожирения</a:t>
            </a:r>
            <a:endParaRPr lang="ru-RU" sz="2400" dirty="0">
              <a:solidFill>
                <a:srgbClr val="000099"/>
              </a:solidFill>
              <a:latin typeface="Arial" pitchFamily="34" charset="0"/>
              <a:cs typeface="Arial" pitchFamily="34" charset="0"/>
            </a:endParaRPr>
          </a:p>
        </p:txBody>
      </p:sp>
      <p:pic>
        <p:nvPicPr>
          <p:cNvPr id="4099" name="Picture 3" descr="C:\Users\ekaterina.gogina\Desktop\Мои рисунки\Ожирение\482x320_50820658.jpg"/>
          <p:cNvPicPr>
            <a:picLocks noChangeAspect="1" noChangeArrowheads="1"/>
          </p:cNvPicPr>
          <p:nvPr/>
        </p:nvPicPr>
        <p:blipFill>
          <a:blip r:embed="rId3"/>
          <a:srcRect/>
          <a:stretch>
            <a:fillRect/>
          </a:stretch>
        </p:blipFill>
        <p:spPr bwMode="auto">
          <a:xfrm>
            <a:off x="4000496" y="500042"/>
            <a:ext cx="2305034" cy="1535095"/>
          </a:xfrm>
          <a:prstGeom prst="rect">
            <a:avLst/>
          </a:prstGeom>
          <a:noFill/>
        </p:spPr>
      </p:pic>
      <p:sp>
        <p:nvSpPr>
          <p:cNvPr id="6" name="Стрелка вправо 5"/>
          <p:cNvSpPr/>
          <p:nvPr/>
        </p:nvSpPr>
        <p:spPr>
          <a:xfrm>
            <a:off x="214282" y="785794"/>
            <a:ext cx="1928826"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latin typeface="Arial" pitchFamily="34" charset="0"/>
                <a:cs typeface="Arial" pitchFamily="34" charset="0"/>
              </a:rPr>
              <a:t>переедание</a:t>
            </a:r>
            <a:endParaRPr lang="ru-RU" sz="2000" dirty="0">
              <a:latin typeface="Arial" pitchFamily="34" charset="0"/>
              <a:cs typeface="Arial" pitchFamily="34" charset="0"/>
            </a:endParaRPr>
          </a:p>
        </p:txBody>
      </p:sp>
      <p:sp>
        <p:nvSpPr>
          <p:cNvPr id="7" name="Стрелка влево 6"/>
          <p:cNvSpPr/>
          <p:nvPr/>
        </p:nvSpPr>
        <p:spPr>
          <a:xfrm>
            <a:off x="6357950" y="785794"/>
            <a:ext cx="2643206" cy="10715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Arial" pitchFamily="34" charset="0"/>
                <a:cs typeface="Arial" pitchFamily="34" charset="0"/>
              </a:rPr>
              <a:t>низкая физическая активность</a:t>
            </a:r>
            <a:endParaRPr lang="ru-RU" dirty="0">
              <a:latin typeface="Arial" pitchFamily="34" charset="0"/>
              <a:cs typeface="Arial" pitchFamily="34" charset="0"/>
            </a:endParaRPr>
          </a:p>
        </p:txBody>
      </p:sp>
      <p:pic>
        <p:nvPicPr>
          <p:cNvPr id="4101" name="Picture 5" descr="http://cdnportal.inetproduce.ru/posts/2014-02/c017b486ae47e143f4272d2f18382542.jpeg"/>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0" y="3143249"/>
            <a:ext cx="4953000" cy="3714751"/>
          </a:xfrm>
          <a:prstGeom prst="ellipse">
            <a:avLst/>
          </a:prstGeom>
          <a:ln>
            <a:noFill/>
          </a:ln>
          <a:effectLst>
            <a:softEdge rad="112500"/>
          </a:effectLst>
        </p:spPr>
      </p:pic>
      <p:pic>
        <p:nvPicPr>
          <p:cNvPr id="4102" name="Picture 6" descr="C:\Users\ekaterina.gogina\Desktop\Мои рисунки\Пожилые\115_2007-8-30-elders.jpg"/>
          <p:cNvPicPr>
            <a:picLocks noChangeAspect="1" noChangeArrowheads="1"/>
          </p:cNvPicPr>
          <p:nvPr/>
        </p:nvPicPr>
        <p:blipFill>
          <a:blip r:embed="rId5"/>
          <a:srcRect/>
          <a:stretch>
            <a:fillRect/>
          </a:stretch>
        </p:blipFill>
        <p:spPr bwMode="auto">
          <a:xfrm>
            <a:off x="5715008" y="4357694"/>
            <a:ext cx="2771788" cy="2271326"/>
          </a:xfrm>
          <a:prstGeom prst="rect">
            <a:avLst/>
          </a:prstGeom>
          <a:noFill/>
        </p:spPr>
      </p:pic>
      <p:pic>
        <p:nvPicPr>
          <p:cNvPr id="4103" name="Picture 7" descr="C:\Users\ekaterina.gogina\Desktop\Мои рисунки\подростки\KS9658[2]-copy.jpg"/>
          <p:cNvPicPr>
            <a:picLocks noChangeAspect="1" noChangeArrowheads="1"/>
          </p:cNvPicPr>
          <p:nvPr/>
        </p:nvPicPr>
        <p:blipFill>
          <a:blip r:embed="rId6"/>
          <a:srcRect/>
          <a:stretch>
            <a:fillRect/>
          </a:stretch>
        </p:blipFill>
        <p:spPr bwMode="auto">
          <a:xfrm>
            <a:off x="5715008" y="2214554"/>
            <a:ext cx="2657472" cy="1763446"/>
          </a:xfrm>
          <a:prstGeom prst="rect">
            <a:avLst/>
          </a:prstGeom>
          <a:noFill/>
        </p:spPr>
      </p:pic>
      <p:sp>
        <p:nvSpPr>
          <p:cNvPr id="12" name="Стрелка вниз 11"/>
          <p:cNvSpPr/>
          <p:nvPr/>
        </p:nvSpPr>
        <p:spPr>
          <a:xfrm>
            <a:off x="2000232" y="2071678"/>
            <a:ext cx="1428760" cy="1500198"/>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единительная линия 13"/>
          <p:cNvCxnSpPr/>
          <p:nvPr/>
        </p:nvCxnSpPr>
        <p:spPr>
          <a:xfrm>
            <a:off x="6357950" y="4143380"/>
            <a:ext cx="1357322" cy="158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357950" y="4357694"/>
            <a:ext cx="1357322" cy="158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V="1">
            <a:off x="6510350" y="4000504"/>
            <a:ext cx="990608" cy="509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3643306" cy="830997"/>
          </a:xfrm>
          <a:prstGeom prst="rect">
            <a:avLst/>
          </a:prstGeom>
        </p:spPr>
        <p:txBody>
          <a:bodyPr wrap="square">
            <a:spAutoFit/>
          </a:bodyPr>
          <a:lstStyle/>
          <a:p>
            <a:pPr lvl="0" algn="ctr" fontAlgn="base">
              <a:spcBef>
                <a:spcPct val="0"/>
              </a:spcBef>
              <a:spcAft>
                <a:spcPct val="0"/>
              </a:spcAft>
            </a:pPr>
            <a:r>
              <a:rPr lang="ru-RU" sz="1600" b="1" i="1" dirty="0" smtClean="0">
                <a:solidFill>
                  <a:srgbClr val="000099"/>
                </a:solidFill>
                <a:latin typeface="Arial" pitchFamily="34" charset="0"/>
                <a:ea typeface="Times New Roman" pitchFamily="18" charset="0"/>
                <a:cs typeface="Arial" pitchFamily="34" charset="0"/>
              </a:rPr>
              <a:t>Как подсчитать количество </a:t>
            </a:r>
          </a:p>
          <a:p>
            <a:pPr lvl="0" algn="ctr" fontAlgn="base">
              <a:spcBef>
                <a:spcPct val="0"/>
              </a:spcBef>
              <a:spcAft>
                <a:spcPct val="0"/>
              </a:spcAft>
            </a:pPr>
            <a:r>
              <a:rPr lang="ru-RU" sz="1600" b="1" i="1" dirty="0" smtClean="0">
                <a:solidFill>
                  <a:srgbClr val="000099"/>
                </a:solidFill>
                <a:latin typeface="Arial" pitchFamily="34" charset="0"/>
                <a:ea typeface="Times New Roman" pitchFamily="18" charset="0"/>
                <a:cs typeface="Arial" pitchFamily="34" charset="0"/>
              </a:rPr>
              <a:t>жировой ткани в организме и где границы нормы?</a:t>
            </a:r>
            <a:endParaRPr lang="ru-RU" sz="1600" dirty="0" smtClean="0">
              <a:solidFill>
                <a:srgbClr val="000099"/>
              </a:solidFill>
              <a:latin typeface="Arial" pitchFamily="34" charset="0"/>
              <a:cs typeface="Arial" pitchFamily="34" charset="0"/>
            </a:endParaRPr>
          </a:p>
        </p:txBody>
      </p:sp>
      <p:pic>
        <p:nvPicPr>
          <p:cNvPr id="2055" name="Picture 7" descr="http://faza2.ru/images/interesno/VESOVAIa-KATEGORIIa.jpg"/>
          <p:cNvPicPr>
            <a:picLocks noChangeAspect="1" noChangeArrowheads="1"/>
          </p:cNvPicPr>
          <p:nvPr/>
        </p:nvPicPr>
        <p:blipFill>
          <a:blip r:embed="rId2"/>
          <a:srcRect/>
          <a:stretch>
            <a:fillRect/>
          </a:stretch>
        </p:blipFill>
        <p:spPr bwMode="auto">
          <a:xfrm>
            <a:off x="0" y="928670"/>
            <a:ext cx="3678018" cy="4857760"/>
          </a:xfrm>
          <a:prstGeom prst="rect">
            <a:avLst/>
          </a:prstGeom>
          <a:ln>
            <a:noFill/>
          </a:ln>
          <a:effectLst>
            <a:softEdge rad="112500"/>
          </a:effectLst>
        </p:spPr>
      </p:pic>
      <p:pic>
        <p:nvPicPr>
          <p:cNvPr id="2059" name="Picture 11" descr="http://timereversing.ru/wp-content/uploads/2015/10/1.jpg"/>
          <p:cNvPicPr>
            <a:picLocks noChangeAspect="1" noChangeArrowheads="1"/>
          </p:cNvPicPr>
          <p:nvPr/>
        </p:nvPicPr>
        <p:blipFill>
          <a:blip r:embed="rId3"/>
          <a:srcRect/>
          <a:stretch>
            <a:fillRect/>
          </a:stretch>
        </p:blipFill>
        <p:spPr bwMode="auto">
          <a:xfrm>
            <a:off x="4500563" y="2924993"/>
            <a:ext cx="4643438" cy="3933007"/>
          </a:xfrm>
          <a:prstGeom prst="rect">
            <a:avLst/>
          </a:prstGeom>
          <a:noFill/>
        </p:spPr>
      </p:pic>
      <p:sp>
        <p:nvSpPr>
          <p:cNvPr id="13" name="Прямоугольник 12"/>
          <p:cNvSpPr/>
          <p:nvPr/>
        </p:nvSpPr>
        <p:spPr>
          <a:xfrm>
            <a:off x="785786" y="5857892"/>
            <a:ext cx="2286016" cy="357190"/>
          </a:xfrm>
          <a:prstGeom prst="rect">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00099"/>
                </a:solidFill>
              </a:rPr>
              <a:t>Дефицит массы тела</a:t>
            </a:r>
            <a:endParaRPr lang="ru-RU" dirty="0">
              <a:solidFill>
                <a:srgbClr val="000099"/>
              </a:solidFill>
            </a:endParaRPr>
          </a:p>
        </p:txBody>
      </p:sp>
      <p:sp>
        <p:nvSpPr>
          <p:cNvPr id="14" name="Прямоугольник 13"/>
          <p:cNvSpPr/>
          <p:nvPr/>
        </p:nvSpPr>
        <p:spPr>
          <a:xfrm>
            <a:off x="3214678" y="5857892"/>
            <a:ext cx="1071570" cy="35719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00099"/>
                </a:solidFill>
              </a:rPr>
              <a:t>Норма </a:t>
            </a:r>
            <a:endParaRPr lang="ru-RU" dirty="0">
              <a:solidFill>
                <a:srgbClr val="000099"/>
              </a:solidFill>
            </a:endParaRPr>
          </a:p>
        </p:txBody>
      </p:sp>
      <p:sp>
        <p:nvSpPr>
          <p:cNvPr id="15" name="Прямоугольник 14"/>
          <p:cNvSpPr/>
          <p:nvPr/>
        </p:nvSpPr>
        <p:spPr>
          <a:xfrm>
            <a:off x="785786" y="6357958"/>
            <a:ext cx="1928826" cy="3571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Избыточный вес</a:t>
            </a:r>
            <a:endParaRPr lang="ru-RU" dirty="0"/>
          </a:p>
        </p:txBody>
      </p:sp>
      <p:sp>
        <p:nvSpPr>
          <p:cNvPr id="16" name="Прямоугольник 15"/>
          <p:cNvSpPr/>
          <p:nvPr/>
        </p:nvSpPr>
        <p:spPr>
          <a:xfrm>
            <a:off x="2857488" y="6357958"/>
            <a:ext cx="1428760" cy="35719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Ожирение </a:t>
            </a:r>
            <a:endParaRPr lang="ru-RU" dirty="0"/>
          </a:p>
        </p:txBody>
      </p:sp>
      <p:pic>
        <p:nvPicPr>
          <p:cNvPr id="2061" name="Picture 13" descr="http://cs628627.vk.me/v628627517/2f05f/fZ73xnlYx3A.jpg"/>
          <p:cNvPicPr>
            <a:picLocks noChangeAspect="1" noChangeArrowheads="1"/>
          </p:cNvPicPr>
          <p:nvPr/>
        </p:nvPicPr>
        <p:blipFill>
          <a:blip r:embed="rId4"/>
          <a:srcRect/>
          <a:stretch>
            <a:fillRect/>
          </a:stretch>
        </p:blipFill>
        <p:spPr bwMode="auto">
          <a:xfrm>
            <a:off x="3619500" y="0"/>
            <a:ext cx="5524500" cy="3000376"/>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ietyi.ru-best.com/sites/default/files/diety/5-7/0cd6d9921f6a.jpg"/>
          <p:cNvPicPr>
            <a:picLocks noChangeAspect="1" noChangeArrowheads="1"/>
          </p:cNvPicPr>
          <p:nvPr/>
        </p:nvPicPr>
        <p:blipFill>
          <a:blip r:embed="rId2"/>
          <a:srcRect/>
          <a:stretch>
            <a:fillRect/>
          </a:stretch>
        </p:blipFill>
        <p:spPr bwMode="auto">
          <a:xfrm>
            <a:off x="214282" y="2071679"/>
            <a:ext cx="4029276" cy="2643206"/>
          </a:xfrm>
          <a:prstGeom prst="rect">
            <a:avLst/>
          </a:prstGeom>
          <a:noFill/>
        </p:spPr>
      </p:pic>
      <p:sp>
        <p:nvSpPr>
          <p:cNvPr id="3075" name="Rectangle 3"/>
          <p:cNvSpPr>
            <a:spLocks noChangeArrowheads="1"/>
          </p:cNvSpPr>
          <p:nvPr/>
        </p:nvSpPr>
        <p:spPr bwMode="auto">
          <a:xfrm>
            <a:off x="214282" y="0"/>
            <a:ext cx="8929718"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457200" algn="l"/>
              </a:tabLst>
            </a:pPr>
            <a:r>
              <a:rPr kumimoji="0" lang="ru-RU" sz="2400" b="1" i="1" u="none" strike="noStrike" cap="none" normalizeH="0" baseline="0" dirty="0" smtClean="0">
                <a:ln>
                  <a:noFill/>
                </a:ln>
                <a:solidFill>
                  <a:srgbClr val="000099"/>
                </a:solidFill>
                <a:effectLst/>
                <a:latin typeface="Arial" pitchFamily="34" charset="0"/>
                <a:ea typeface="Times New Roman" pitchFamily="18" charset="0"/>
                <a:cs typeface="Arial" pitchFamily="34" charset="0"/>
              </a:rPr>
              <a:t>Основные принципы лечения ожирения</a:t>
            </a:r>
            <a:endParaRPr kumimoji="0" lang="ru-RU" sz="2400" b="0" i="0" u="none" strike="noStrike" cap="none" normalizeH="0" baseline="0" dirty="0" smtClean="0">
              <a:ln>
                <a:noFill/>
              </a:ln>
              <a:solidFill>
                <a:srgbClr val="000099"/>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000" b="1" i="0" u="sng" strike="noStrike" cap="none" normalizeH="0" baseline="0" dirty="0" smtClean="0">
                <a:ln>
                  <a:noFill/>
                </a:ln>
                <a:solidFill>
                  <a:srgbClr val="C00000"/>
                </a:solidFill>
                <a:effectLst/>
                <a:latin typeface="Arial" pitchFamily="34" charset="0"/>
                <a:ea typeface="Times New Roman" pitchFamily="18" charset="0"/>
                <a:cs typeface="Arial" pitchFamily="34" charset="0"/>
              </a:rPr>
              <a:t>Низкокалорийная диета</a:t>
            </a:r>
            <a:endParaRPr kumimoji="0" lang="ru-RU" sz="2000" b="1" i="0" u="sng" strike="noStrike" cap="none" normalizeH="0" baseline="0" dirty="0" smtClean="0">
              <a:ln>
                <a:noFill/>
              </a:ln>
              <a:solidFill>
                <a:srgbClr val="C00000"/>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Физическая активность</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Дружелюбное поведение</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Лекарственная терапия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R="0" lvl="0" indent="17621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Оперативное лечение</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3" name="Rectangle 1"/>
          <p:cNvSpPr>
            <a:spLocks noChangeArrowheads="1"/>
          </p:cNvSpPr>
          <p:nvPr/>
        </p:nvSpPr>
        <p:spPr bwMode="auto">
          <a:xfrm>
            <a:off x="4643438" y="571480"/>
            <a:ext cx="421484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ru-RU" sz="24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Помните, что вы на пути к здоровью, вы на пути к возможно лучшему периоду своей жизни. Для того чтобы победить, должен быть приятен сам процесс искоренения плохих привычек.</a:t>
            </a:r>
            <a:r>
              <a:rPr kumimoji="0" lang="ru-RU"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 настраивайте себя заранее, что у вас не хватить силы воли и все равно ничего не получится, - на самом деле это гораздо легче, чем кажется.</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5848</TotalTime>
  <Words>16934</Words>
  <PresentationFormat>Экран (4:3)</PresentationFormat>
  <Paragraphs>1319</Paragraphs>
  <Slides>126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126</vt:i4>
      </vt:variant>
    </vt:vector>
  </HeadingPairs>
  <TitlesOfParts>
    <vt:vector size="12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Гогина Екатерина</dc:creator>
  <cp:lastModifiedBy>Гогина Екатерина</cp:lastModifiedBy>
  <cp:revision>499</cp:revision>
  <dcterms:created xsi:type="dcterms:W3CDTF">2016-08-09T08:10:08Z</dcterms:created>
  <dcterms:modified xsi:type="dcterms:W3CDTF">2017-02-28T11:06:17Z</dcterms:modified>
</cp:coreProperties>
</file>