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средняя</c:v>
                </c:pt>
                <c:pt idx="1">
                  <c:v>тяжелая</c:v>
                </c:pt>
                <c:pt idx="2">
                  <c:v>легкая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</c:v>
                </c:pt>
                <c:pt idx="1">
                  <c:v>3</c:v>
                </c:pt>
                <c:pt idx="2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343806662991319"/>
          <c:y val="0.21440383938821611"/>
          <c:w val="0.35659559839263144"/>
          <c:h val="0.571191742584157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ШКОЛА  ЙОДДЕФИЦИТНЫХ ЗАБОЛЕВАНИЙ </a:t>
            </a:r>
            <a:endParaRPr lang="ru-RU" b="1" dirty="0"/>
          </a:p>
        </p:txBody>
      </p:sp>
      <p:pic>
        <p:nvPicPr>
          <p:cNvPr id="1028" name="Picture 4" descr="http://www.pascoe.ca/wp-content/uploads/2013/01/iStock_000017548223Large-1024x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065367" cy="470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751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19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содержание йода в морепродуктах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876800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066282"/>
              </p:ext>
            </p:extLst>
          </p:nvPr>
        </p:nvGraphicFramePr>
        <p:xfrm>
          <a:off x="828106" y="836712"/>
          <a:ext cx="7704856" cy="227036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92288"/>
                <a:gridCol w="511256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Наименование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Мкг/г</a:t>
                      </a:r>
                      <a:endParaRPr lang="ru-RU" b="0" dirty="0"/>
                    </a:p>
                  </a:txBody>
                  <a:tcPr/>
                </a:tc>
              </a:tr>
              <a:tr h="421248">
                <a:tc>
                  <a:txBody>
                    <a:bodyPr/>
                    <a:lstStyle/>
                    <a:p>
                      <a:r>
                        <a:rPr lang="ru-RU" b="0" dirty="0" smtClean="0"/>
                        <a:t>Рыба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0,8-1,0 мкг/г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Рыбий жир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3,5-7,2мкг/г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Морские водоросли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5,0 до 9000,0 мкг/г сухого вещества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Трепанги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900,0 мкг/г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Морские гребешки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3800,0 мкг/г сухого вещества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http://png.clipart.me/graphics/thumbs/195/salmon-fish_195056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68" y="3127132"/>
            <a:ext cx="1458012" cy="14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zdorov.guru/img/catalog/zdorov/151/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458" y="3262959"/>
            <a:ext cx="1711034" cy="113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://ru.stockfresh.com/thumbs/lineartestpilot/4764015_Cartoon-%D0%BC%D0%BE%D1%80%D1%81%D0%BA%D0%B8%D0%B5-%D0%B2%D0%BE%D0%B4%D0%BE%D1%80%D0%BE%D1%81%D0%BB%D0%B8-%D1%81%D1%82%D0%BE%D1%80%D0%BE%D0%BD%D1%8B-%D0%B8%D1%81%D0%BA%D1%83%D1%81%D1%81%D1%82%D0%B2%D0%B0-%D1%80%D0%B5%D1%82%D1%80%D0%BE-%D1%81%D0%BC%D0%B5%D1%88%D0%BD%D1%8B%D0%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ru.stockfresh.com/thumbs/lineartestpilot/4764015_Cartoon-%D0%BC%D0%BE%D1%80%D1%81%D0%BA%D0%B8%D0%B5-%D0%B2%D0%BE%D0%B4%D0%BE%D1%80%D0%BE%D1%81%D0%BB%D0%B8-%D1%81%D1%82%D0%BE%D1%80%D0%BE%D0%BD%D1%8B-%D0%B8%D1%81%D0%BA%D1%83%D1%81%D1%81%D1%82%D0%B2%D0%B0-%D1%80%D0%B5%D1%82%D1%80%D0%BE-%D1%81%D0%BC%D0%B5%D1%88%D0%BD%D1%8B%D0%B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http://st2.depositphotos.com/1742172/7432/v/450/depositphotos_74322583-comic-cartoon-seawe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306" y="3164477"/>
            <a:ext cx="1334802" cy="133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prodgid.ru/wp-content/uploads/2015/01/%D0%A2%D1%80%D0%B5%D0%BF%D0%B0%D0%BD%D0%B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003" y="3164477"/>
            <a:ext cx="1884100" cy="141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4vector.com/i/free-vector-scallop-shell-clip-art_108574_Scallop_Shell_clip_art_hight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00588"/>
            <a:ext cx="1584176" cy="108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0867" y="4826675"/>
            <a:ext cx="83684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Овощи, фрукты, злаковые растения не обладают способностью концентрировать йод, как это делают представители морской флоры, и, поэтому, содержание йода в них полностью зависит от микроэлементного состава почвы.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380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329" y="260648"/>
            <a:ext cx="8229600" cy="519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Зоб и кретинизм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803" y="732791"/>
            <a:ext cx="8864624" cy="1328057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Первые упоминания о зобе и кретинизме относятся к древним культурам Китая и Индии, Античной Греции и Рима. Древние китайцы даже использовали щитовидную железу животных для лечения зоба. Самое старое изображение зоба можно обнаружить на буддийских фресках 2-3 века до новой эры.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751" y="1988840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Кретинизм </a:t>
            </a:r>
            <a:r>
              <a:rPr lang="ru-RU" dirty="0"/>
              <a:t>– это крайняя степень задержки умственного и физического развития, связанная с выраженным дефицитом гормонов щитовидной железы в перинатальном периоде. Основными причинами кретинизма являются тяжелый йодный дефицит (эндемический кретинизм) и врожденный </a:t>
            </a:r>
            <a:r>
              <a:rPr lang="ru-RU" dirty="0" err="1"/>
              <a:t>гипетиреоз</a:t>
            </a:r>
            <a:r>
              <a:rPr lang="ru-RU" dirty="0"/>
              <a:t>, обусловленный различными пороками развития щитовидной железы.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84129" y="34307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Краткая характеристика проблемы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1618" y="4002467"/>
            <a:ext cx="53364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Самым распространенным проявлением йодной недостаточности является зоб. Однако современные знания позволяют выделить целый ряд заболеваний, обусловленных влиянием йодной недостаточности на рост и развитие организма. В йоддефицитных регионах у женщин нарушается репродуктивная функция, увеличивается количество выкидышей и мертворождений, повышается перинатальная и детская смертность. </a:t>
            </a:r>
            <a:endParaRPr lang="ru-RU" sz="1600" dirty="0"/>
          </a:p>
        </p:txBody>
      </p:sp>
      <p:pic>
        <p:nvPicPr>
          <p:cNvPr id="7172" name="Picture 4" descr="http://antirodinka.ru/images/z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160" y="4184521"/>
            <a:ext cx="334057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289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520802"/>
            <a:ext cx="6779096" cy="16127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600" dirty="0"/>
              <a:t>Дефицит тиреоидных гормонов у плода и в раннем детском возрасте может привести к необратимому снижению умственного развития, вплоть до кретинизма. От дефицита йода страдает не только мозг ребенка, но и согласно многочисленных исследований, его слух, зрительная память и речь. Недостаток йода может сказаться на работе жизненно важных органов и привести к задержке физического развития.</a:t>
            </a:r>
          </a:p>
        </p:txBody>
      </p:sp>
      <p:pic>
        <p:nvPicPr>
          <p:cNvPr id="4" name="Picture 2" descr="http://mediluks.ru/uploads/posts/2015-02/1423822064_file_1323161471_2760434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3444"/>
            <a:ext cx="210739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1995768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Последствия йодной недостаточности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914177"/>
              </p:ext>
            </p:extLst>
          </p:nvPr>
        </p:nvGraphicFramePr>
        <p:xfrm>
          <a:off x="212016" y="2411543"/>
          <a:ext cx="8701712" cy="385266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31792"/>
                <a:gridCol w="6069920"/>
              </a:tblGrid>
              <a:tr h="657417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Дородовый период: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/>
                        <a:t>аборты, мертворождения, врожденные аномалии, повышенная смертность в родах, эндемический кретинизм;</a:t>
                      </a:r>
                    </a:p>
                  </a:txBody>
                  <a:tcPr/>
                </a:tc>
              </a:tr>
              <a:tr h="726369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Послеродовой период, раннее детство: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/>
                        <a:t>неонатальный зоб, явный или субклинический гипотиреоз, нарушения умственного и физического развития;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Детский и подростковый период: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эндемический зоб (диффузный, узловой), явный или субклинический гипотиреоз, нарушения умственного и физического развития;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Взрослые: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зоб (диффузный, узловой) и его осложнения, гипотиреоз, умственные нарушения, нарушения репродуктивной системы: инфертильность и импотенция, опухоли гипофиза, синдром пустого турецкого седла, ранний климакс;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 возрасты: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повышение поглощения радиоактивного йода при ядерных катастрофах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399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91344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Стратегические направления профилактики ЙДЗ в нашей стране определяют: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- Постановление Главы администрации Краснодарского края от 24.09.97 N°400 "О профилактике йоддефицитных состояний";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- Постановление Правительства РФ от 05.10.99 N°1119 "О мерах по профилактике заболеваний, связанных с дефицитом йода";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- Приказ МЗ РФ от 14.12.99 N°444 "О мерах по профилактике заболеваний, связанных с дефицитом йода и других </a:t>
            </a:r>
            <a:r>
              <a:rPr lang="ru-RU" dirty="0" err="1"/>
              <a:t>микронуклиентов</a:t>
            </a:r>
            <a:r>
              <a:rPr lang="ru-RU" dirty="0"/>
              <a:t>";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- Постановление Главного государственного санитарного врача РФ от 28.12.99 N°17 "О преодолении дефицита </a:t>
            </a:r>
            <a:r>
              <a:rPr lang="ru-RU" dirty="0" err="1"/>
              <a:t>микронуклиентов</a:t>
            </a:r>
            <a:r>
              <a:rPr lang="ru-RU" dirty="0"/>
              <a:t>".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301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Занятие 3. Профилактика ЙДЗ с помощью йодированной </a:t>
            </a:r>
            <a:r>
              <a:rPr lang="ru-RU" sz="3200" dirty="0" smtClean="0"/>
              <a:t>соли.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68960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Значение </a:t>
            </a:r>
            <a:r>
              <a:rPr lang="ru-RU" sz="1600" dirty="0"/>
              <a:t>йодированной соли в профилактике зоба было ярко продемонстрировано в Швейцарии. Зоб и кретинизм были широко распространены на территории всей страны, что связано с ее положением в высокогорных районах Европейских Альп. Бремя расходов на больных кретинизмом было крайне тяжелым для общества. В 1923 году только в кантоне Берна с населением чуть более 700 тысяч человек было госпитализировано 700 больных кретинизмом, неспособных к самообслуживанию. Однако в результате использования йодированной соли распространенность зоба резко снизилась. Вскоре были закрыты или перепрофилированы учреждения для глухих и слабоумных. Наблюдение за призывниками также подтвердило эту тенденцию. С 1925 по 1947 годы количество непригодных к воинской службе в Швейцарии снизилось с 31 до 1 на тысячу рекрутов.</a:t>
            </a:r>
          </a:p>
        </p:txBody>
      </p:sp>
      <p:pic>
        <p:nvPicPr>
          <p:cNvPr id="8194" name="Picture 2" descr="http://godzdorovya.ru/wp-content/uploads/2013/09/jodirovannya-s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96513"/>
            <a:ext cx="2192660" cy="20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health.kr.ua/images/d/3/jod-i-zob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87452"/>
            <a:ext cx="2458244" cy="199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376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8784976" cy="2160240"/>
          </a:xfrm>
        </p:spPr>
        <p:txBody>
          <a:bodyPr>
            <a:normAutofit/>
          </a:bodyPr>
          <a:lstStyle/>
          <a:p>
            <a:pPr algn="just"/>
            <a:r>
              <a:rPr lang="ru-RU" sz="1800" dirty="0"/>
              <a:t>В настоящее время 90% поваренной соли производят 6 крупных предприятий в России, Украине и Беларуси (остальными для простоты можно пренебречь). Если эти предприятия будут производить и поставлять на рынок (для начала – только в розничную торговлю) только йодированную соль, проблема будет решена. Технически для этого не существует проблем. Используемые и обновленные за последние годы технологий йодирования соли позволяют выпускать качественный продукт.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492896"/>
            <a:ext cx="64807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Почему для обогащения йодом избрана именно соль?</a:t>
            </a:r>
          </a:p>
          <a:p>
            <a:r>
              <a:rPr lang="ru-RU" dirty="0"/>
              <a:t> </a:t>
            </a:r>
          </a:p>
          <a:p>
            <a:pPr algn="just"/>
            <a:r>
              <a:rPr lang="ru-RU" dirty="0"/>
              <a:t>· Соль используется ежедневно, значит йод будет поступать в организм постоянно;</a:t>
            </a:r>
          </a:p>
          <a:p>
            <a:pPr algn="just"/>
            <a:r>
              <a:rPr lang="ru-RU" dirty="0"/>
              <a:t> </a:t>
            </a:r>
          </a:p>
          <a:p>
            <a:pPr algn="just"/>
            <a:r>
              <a:rPr lang="ru-RU" dirty="0"/>
              <a:t>· Соль использует все, независимо от материального достатка, пола, возраста и образования;</a:t>
            </a:r>
          </a:p>
          <a:p>
            <a:pPr algn="just"/>
            <a:r>
              <a:rPr lang="ru-RU" dirty="0"/>
              <a:t> </a:t>
            </a:r>
          </a:p>
          <a:p>
            <a:pPr algn="just"/>
            <a:r>
              <a:rPr lang="ru-RU" dirty="0"/>
              <a:t>· Соль употребляют в малых количествах, так что невозможно передозировать содержание йода в организме;</a:t>
            </a:r>
          </a:p>
          <a:p>
            <a:pPr algn="just"/>
            <a:r>
              <a:rPr lang="ru-RU" dirty="0"/>
              <a:t> </a:t>
            </a:r>
          </a:p>
          <a:p>
            <a:pPr algn="just"/>
            <a:r>
              <a:rPr lang="ru-RU" dirty="0"/>
              <a:t>· Стоимость йодированной соли практически не отличается от обычной соли. Йодированную соль могут купить все: от пенсионеров до молодых людей.</a:t>
            </a:r>
          </a:p>
        </p:txBody>
      </p:sp>
      <p:pic>
        <p:nvPicPr>
          <p:cNvPr id="10242" name="Picture 2" descr="https://salt-m.spb.ru/image/cache/catalog/sol/L1035805-500x500-800x8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6" t="8482" r="17953" b="9591"/>
          <a:stretch/>
        </p:blipFill>
        <p:spPr bwMode="auto">
          <a:xfrm>
            <a:off x="7092280" y="2204864"/>
            <a:ext cx="1575048" cy="20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beautyhill.ru/wp-content/uploads/2014/09/io-1.jpg?75587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6" r="14888"/>
          <a:stretch/>
        </p:blipFill>
        <p:spPr bwMode="auto">
          <a:xfrm>
            <a:off x="7120543" y="4554017"/>
            <a:ext cx="1847935" cy="173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88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Ошибки и заблуждения йодной профилактики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331879"/>
              </p:ext>
            </p:extLst>
          </p:nvPr>
        </p:nvGraphicFramePr>
        <p:xfrm>
          <a:off x="179512" y="1052736"/>
          <a:ext cx="8712968" cy="545849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672408"/>
                <a:gridCol w="5040560"/>
              </a:tblGrid>
              <a:tr h="445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ЗАБЛУЖДЕНИЯ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70" marR="46370" marT="46370" marB="463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ФАКТЫ</a:t>
                      </a:r>
                      <a:endParaRPr lang="ru-RU" sz="1600" dirty="0">
                        <a:effectLst/>
                      </a:endParaRPr>
                    </a:p>
                  </a:txBody>
                  <a:tcPr marL="46370" marR="46370" marT="46370" marB="46370" anchor="ctr"/>
                </a:tc>
              </a:tr>
              <a:tr h="5364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Потребление йодированной соли может вызвать аллергическую реакцию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70" marR="46370" marT="46370" marB="4637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 медицинской практике случаев аллергических реакций на йодированную соль не наблюдалось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70" marR="46370" marT="46370" marB="46370" anchor="ctr"/>
                </a:tc>
              </a:tr>
              <a:tr h="7582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Потребление йодированной соли способно индуцировать аутоиммунный </a:t>
                      </a:r>
                      <a:r>
                        <a:rPr lang="ru-RU" sz="1400" dirty="0" err="1">
                          <a:effectLst/>
                        </a:rPr>
                        <a:t>тиреоидит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70" marR="46370" marT="46370" marB="4637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При потреблении физиологических количеств йода риск развития аутоиммунных заболеваний щитовидной железы не увеличивается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70" marR="46370" marT="46370" marB="46370" anchor="ctr"/>
                </a:tc>
              </a:tr>
              <a:tr h="5364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Йодированная соль не пригодна для засолки овощей и других продуктов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70" marR="46370" marT="46370" marB="4637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Специальные исследования во многих странах показали, что йодированная соль не влияет на качество консервирования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70" marR="46370" marT="46370" marB="46370" anchor="ctr"/>
                </a:tc>
              </a:tr>
              <a:tr h="9800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Регулярное потребление морской рыбы достаточно для профилактики </a:t>
                      </a:r>
                      <a:r>
                        <a:rPr lang="ru-RU" sz="1400" dirty="0" err="1">
                          <a:effectLst/>
                        </a:rPr>
                        <a:t>йоддефицита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70" marR="46370" marT="46370" marB="4637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Регулярные потребления морской рыбы и морепродуктов весьма полезно, но недостаточно для полного обеспечения организма йодом. Используйте для приготовления йодированную соль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70" marR="46370" marT="46370" marB="46370" anchor="ctr"/>
                </a:tc>
              </a:tr>
              <a:tr h="647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Для профилактики ЙДЗ можно использовать спиртовой раствор йода и раствор Люголя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70" marR="46370" marT="46370" marB="4637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Это делать не нужно. Капля раствора </a:t>
                      </a:r>
                      <a:r>
                        <a:rPr lang="ru-RU" sz="1400" dirty="0" err="1">
                          <a:effectLst/>
                        </a:rPr>
                        <a:t>Люголя</a:t>
                      </a:r>
                      <a:r>
                        <a:rPr lang="ru-RU" sz="1400" dirty="0">
                          <a:effectLst/>
                        </a:rPr>
                        <a:t> содержит почти полугодовую дозу йода, лучше купить йодированную соль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70" marR="46370" marT="46370" marB="46370" anchor="ctr"/>
                </a:tc>
              </a:tr>
              <a:tr h="8691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Перепонки грецкого ореха, хурма, фейхоа и некоторые другие фрукты содержат много </a:t>
                      </a:r>
                      <a:r>
                        <a:rPr lang="ru-RU" sz="1400" dirty="0" smtClean="0">
                          <a:effectLst/>
                        </a:rPr>
                        <a:t>йода</a:t>
                      </a:r>
                      <a:endParaRPr lang="ru-RU" sz="1400" dirty="0">
                        <a:effectLst/>
                      </a:endParaRPr>
                    </a:p>
                  </a:txBody>
                  <a:tcPr marL="46370" marR="46370" marT="46370" marB="4637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За редким исключением почвы резко обеднены йодом. Растения не способны концентрировать его, и их плоды, листья, корни не содержат повышенного количества йода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70" marR="46370" marT="46370" marB="4637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379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720080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Занятие 4</a:t>
            </a:r>
            <a:r>
              <a:rPr lang="ru-RU" sz="2000" dirty="0" smtClean="0"/>
              <a:t>. </a:t>
            </a:r>
            <a:r>
              <a:rPr lang="ru-RU" sz="2000" dirty="0"/>
              <a:t>Обсуждение наиболее часто задаваемых вопросов по проблеме ЙДЗ.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828457"/>
              </p:ext>
            </p:extLst>
          </p:nvPr>
        </p:nvGraphicFramePr>
        <p:xfrm>
          <a:off x="179512" y="836712"/>
          <a:ext cx="8642350" cy="55219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60240"/>
                <a:gridCol w="64821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Обсуждение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1. Кому показана йодированная соль?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Йодированная соль показана всем без исключения жителям нашей страны, где существует природный дефицит йода и поступление его с пищей и водой снижено. Йодированная соль – это не лекарство, а продукт питания. Для ее покупки в магазине не нужно рецептов. Надо просто приобретать йодированную соль вместо обычной и использовать ее и для приготовления блюд, и для присаливания пищи.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2. Почему ЮНИСЕФ разрешает специальные надписи о поддержке данного продукта только на упаковках йодированной соли.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Позиция ЮНИСЕФ и ВОЗ заключается в стремлении продвигать наиболее эффективные технологии ликвидации йодного дефицита, и единственной такой технологией на сегодняшний момент является всеобщее йодирование соли.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3. Можно ли ликвидировать дефицит йода без всеобщего йодирования соли?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С точки зрения эффективности инвестиций, управления программой и контроля качества, ожидаемых результатов в плане ликвидации дефицита йода у всеобщего йодирования соли нет разумной альтернативы. Об этом говорит огромный опыт внедрения йодированной соли во всем мире.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611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260189"/>
              </p:ext>
            </p:extLst>
          </p:nvPr>
        </p:nvGraphicFramePr>
        <p:xfrm>
          <a:off x="179512" y="476672"/>
          <a:ext cx="8642350" cy="6067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08312"/>
                <a:gridCol w="5834038"/>
              </a:tblGrid>
              <a:tr h="3900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Обсуждение</a:t>
                      </a:r>
                      <a:endParaRPr lang="ru-RU" dirty="0"/>
                    </a:p>
                  </a:txBody>
                  <a:tcPr/>
                </a:tc>
              </a:tr>
              <a:tr h="1378644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4. Усваивается ли йод организмом из йодированной соли после ее термической обработки?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Да. Но досаливать лучше после термической обработки.</a:t>
                      </a:r>
                      <a:endParaRPr lang="ru-RU" sz="1600" dirty="0"/>
                    </a:p>
                  </a:txBody>
                  <a:tcPr/>
                </a:tc>
              </a:tr>
              <a:tr h="609168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5. Не вредна ли йодированная соль?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Она полезна. Используйте только ее.</a:t>
                      </a:r>
                      <a:endParaRPr lang="ru-RU" sz="1600" dirty="0"/>
                    </a:p>
                  </a:txBody>
                  <a:tcPr/>
                </a:tc>
              </a:tr>
              <a:tr h="1891627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6. Надо ли выпекать хлеб с БАД?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В свое время, в 1992-93 годах, когда не было йодированной соли и было мало надежд на ее скорое появление из-за полного развала промышленности, была отработана методика добавление йодида калия в хлеб, по сути дела йодирование раствора соли непосредственно на хлебокомбинатах. Теперь нет недостатка в йодированной соли.</a:t>
                      </a:r>
                      <a:endParaRPr lang="ru-RU" sz="1600" dirty="0"/>
                    </a:p>
                  </a:txBody>
                  <a:tcPr/>
                </a:tc>
              </a:tr>
              <a:tr h="1635136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7. Почему используется </a:t>
                      </a:r>
                      <a:r>
                        <a:rPr lang="ru-RU" sz="1600" dirty="0" err="1" smtClean="0"/>
                        <a:t>йодат</a:t>
                      </a:r>
                      <a:r>
                        <a:rPr lang="ru-RU" sz="1600" dirty="0" smtClean="0"/>
                        <a:t> калия, а не йодид калия?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Учитывая значительно более высокую стабильность йодата калия в соли, это соединение предпочтительнее йодида калия. Кроме того, при йодировании соли йодидом калия, отечественный ГОСТ требует добавки стабилизатора – тиосульфата натрия, который тоже что-то стоит. При использовании йодата добавлять стабилизатор не нужно.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794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520107"/>
              </p:ext>
            </p:extLst>
          </p:nvPr>
        </p:nvGraphicFramePr>
        <p:xfrm>
          <a:off x="251520" y="764704"/>
          <a:ext cx="8642350" cy="561662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08312"/>
                <a:gridCol w="5834038"/>
              </a:tblGrid>
              <a:tr h="3900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Обсуждение</a:t>
                      </a:r>
                      <a:endParaRPr lang="ru-RU" dirty="0"/>
                    </a:p>
                  </a:txBody>
                  <a:tcPr/>
                </a:tc>
              </a:tr>
              <a:tr h="1378644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8. Первым аргументом населения против всеобщего йодирования является именно возможное неблагоприятное влияние йодированной соли на консервированный овощи (а также сало).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Существуют данные, опубликованные в печати, что использование ЙОДАТА калия (а именно эта субстанция используется сейчас в качестве добавки к соли) не влияет на органолептические свойства консервированных продуктов. Являясь весьма стабильным продуктом ЙОДАТ практически не подвержен дальнейшему окислению. </a:t>
                      </a:r>
                      <a:endParaRPr lang="ru-RU" sz="1600" dirty="0"/>
                    </a:p>
                  </a:txBody>
                  <a:tcPr/>
                </a:tc>
              </a:tr>
              <a:tr h="609168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9. К каким заболеваниям может привести чрезмерное потребление йода? При каких уже выявленные заболеваниях ЩЗ нельзя употреблять йод?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В щитовидной железе существует специальный механизм, предотвращающий чрезмерную выработку гормона из-за чрезмерного поступления йода. При предшествовавших нарушениях в железе и длительном избытке йода эта блокада может привести к стойкому недостатку тиреоидных гормонов.</a:t>
                      </a:r>
                      <a:endParaRPr lang="ru-RU" sz="1600" dirty="0"/>
                    </a:p>
                  </a:txBody>
                  <a:tcPr/>
                </a:tc>
              </a:tr>
              <a:tr h="1142223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10. А водопроводную воду йодировать нельзя?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Потребление водопроводной воды, в отличие от потребления соли, чрезвычайно вариабельно и этот путь решения проблемы признан нерациональным.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5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1944216"/>
          </a:xfrm>
        </p:spPr>
        <p:txBody>
          <a:bodyPr/>
          <a:lstStyle/>
          <a:p>
            <a:pPr algn="ctr"/>
            <a:r>
              <a:rPr lang="ru-RU" sz="1800" b="1" dirty="0" smtClean="0"/>
              <a:t>Введение</a:t>
            </a:r>
            <a:endParaRPr lang="ru-RU" sz="1800" b="1" dirty="0"/>
          </a:p>
          <a:p>
            <a:pPr algn="ctr"/>
            <a:r>
              <a:rPr lang="ru-RU" sz="1800" b="1" dirty="0"/>
              <a:t>Общий </a:t>
            </a:r>
            <a:r>
              <a:rPr lang="ru-RU" sz="1800" b="1" dirty="0" smtClean="0"/>
              <a:t>регламент</a:t>
            </a:r>
            <a:endParaRPr lang="ru-RU" sz="1800" b="1" dirty="0"/>
          </a:p>
          <a:p>
            <a:pPr algn="just"/>
            <a:r>
              <a:rPr lang="ru-RU" sz="1800" dirty="0"/>
              <a:t>Цикл образовательной подготовки состоит из четырех занятий, продолжительностью 1 час каждое. Работа школы строится на групповой и индивидуальной основе – в течение 4-х дней подряд или по 2 раза в неделю в течение 2-х недель или в течение одного семинарского дня.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2276872"/>
            <a:ext cx="3656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Йоддефицитные заболевания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46204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Йоддефицитные заболевания относятся к числу наиболее распространенных неинфекционных заболеваний человека. По данным ВОЗ около 2 миллиардов жителей Земли живут в условиях йодного дефицита, приводящего к развитию таких заболеваний, как эндемический зоб, гипотериоз, умственная и физическая отсталость.</a:t>
            </a:r>
          </a:p>
        </p:txBody>
      </p:sp>
      <p:pic>
        <p:nvPicPr>
          <p:cNvPr id="2052" name="Picture 4" descr="http://semtrav.ru/wp-content/uploads/2015/12/chronic-enlargement-of-the-thyroid-g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23532"/>
            <a:ext cx="4399208" cy="252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.med2live.ru/shitovidka/garmoni-schetovidnoi-jelez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0" r="60424"/>
          <a:stretch/>
        </p:blipFill>
        <p:spPr bwMode="auto">
          <a:xfrm>
            <a:off x="5796135" y="4071219"/>
            <a:ext cx="2304257" cy="257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861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697269"/>
              </p:ext>
            </p:extLst>
          </p:nvPr>
        </p:nvGraphicFramePr>
        <p:xfrm>
          <a:off x="251520" y="692696"/>
          <a:ext cx="8642350" cy="554120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08312"/>
                <a:gridCol w="5834038"/>
              </a:tblGrid>
              <a:tr h="3900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Обсуждение</a:t>
                      </a:r>
                      <a:endParaRPr lang="ru-RU" dirty="0"/>
                    </a:p>
                  </a:txBody>
                  <a:tcPr/>
                </a:tc>
              </a:tr>
              <a:tr h="1378644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11.Перечислите, пожалуйста, вещества и пищевые продукты, относящиеся к </a:t>
                      </a:r>
                      <a:r>
                        <a:rPr lang="ru-RU" sz="1600" dirty="0" err="1" smtClean="0"/>
                        <a:t>зобогенным</a:t>
                      </a:r>
                      <a:r>
                        <a:rPr lang="ru-RU" sz="1600" dirty="0" smtClean="0"/>
                        <a:t>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Зобогенные вещества чаще всего относятся к группе </a:t>
                      </a:r>
                      <a:r>
                        <a:rPr lang="ru-RU" sz="1600" dirty="0" err="1" smtClean="0"/>
                        <a:t>тиоцинатов</a:t>
                      </a:r>
                      <a:r>
                        <a:rPr lang="ru-RU" sz="1600" dirty="0" smtClean="0"/>
                        <a:t> и содержатся как в достаточно экзотических для нас продуктах (тапиока, маниока), так и в более привычных – турнепс, репа, капуста. Зобогенные свойства они проявляют, как правило, на фоне йодного дефицита. К </a:t>
                      </a:r>
                      <a:r>
                        <a:rPr lang="ru-RU" sz="1600" dirty="0" err="1" smtClean="0"/>
                        <a:t>зобогенным</a:t>
                      </a:r>
                      <a:r>
                        <a:rPr lang="ru-RU" sz="1600" dirty="0" smtClean="0"/>
                        <a:t> факторам относят и курение.</a:t>
                      </a:r>
                      <a:endParaRPr lang="ru-RU" sz="1600" dirty="0"/>
                    </a:p>
                  </a:txBody>
                  <a:tcPr/>
                </a:tc>
              </a:tr>
              <a:tr h="609168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12. Может ли частое использование </a:t>
                      </a:r>
                      <a:r>
                        <a:rPr lang="ru-RU" sz="1600" dirty="0" err="1" smtClean="0"/>
                        <a:t>йодосодержащих</a:t>
                      </a:r>
                      <a:r>
                        <a:rPr lang="ru-RU" sz="1600" dirty="0" smtClean="0"/>
                        <a:t> антисептиков для местной обработки полости рта (</a:t>
                      </a:r>
                      <a:r>
                        <a:rPr lang="ru-RU" sz="1600" dirty="0" err="1" smtClean="0"/>
                        <a:t>йодинол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повидон</a:t>
                      </a:r>
                      <a:r>
                        <a:rPr lang="ru-RU" sz="1600" dirty="0" smtClean="0"/>
                        <a:t>-йод) привести к нарушению </a:t>
                      </a:r>
                      <a:r>
                        <a:rPr lang="ru-RU" sz="1600" dirty="0" err="1" smtClean="0"/>
                        <a:t>фнкции</a:t>
                      </a:r>
                      <a:r>
                        <a:rPr lang="ru-RU" sz="1600" dirty="0" smtClean="0"/>
                        <a:t> щитовидной железы?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Может, но только при наличии у Вас предрасположенности к определенным заболеваниям щитовидной железы, либо этих заболеваний в "скрытой" форме. Этот риск сравнительно невелик, иначе указанные Вами вещества не были бы широко доступны в продаже.</a:t>
                      </a:r>
                      <a:endParaRPr lang="ru-RU" sz="1600" dirty="0"/>
                    </a:p>
                  </a:txBody>
                  <a:tcPr/>
                </a:tc>
              </a:tr>
              <a:tr h="1142223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13. Когда чаще встречается тиреотоксикоз – при недостаточном или при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достаточном йодном обеспечении?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Как ни парадоксально, основной проблемой регионов со слабым йодным дефицитом является не гипотиреоз, а </a:t>
                      </a:r>
                      <a:r>
                        <a:rPr lang="ru-RU" sz="1600" dirty="0" err="1" smtClean="0"/>
                        <a:t>многоузловой</a:t>
                      </a:r>
                      <a:r>
                        <a:rPr lang="ru-RU" sz="1600" dirty="0" smtClean="0"/>
                        <a:t> токсический зоб (конкурирующая с болезнью </a:t>
                      </a:r>
                      <a:r>
                        <a:rPr lang="ru-RU" sz="1600" dirty="0" err="1" smtClean="0"/>
                        <a:t>Грейвса</a:t>
                      </a:r>
                      <a:r>
                        <a:rPr lang="ru-RU" sz="1600" dirty="0" smtClean="0"/>
                        <a:t>, за первое место по распространенности причина стойкого </a:t>
                      </a:r>
                      <a:r>
                        <a:rPr lang="ru-RU" sz="1600" dirty="0" err="1" smtClean="0"/>
                        <a:t>териотоксикоза</a:t>
                      </a:r>
                      <a:r>
                        <a:rPr lang="ru-RU" sz="1600" dirty="0" smtClean="0"/>
                        <a:t> в регионах йодного дефицита).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191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77049"/>
              </p:ext>
            </p:extLst>
          </p:nvPr>
        </p:nvGraphicFramePr>
        <p:xfrm>
          <a:off x="251520" y="476672"/>
          <a:ext cx="8642350" cy="218840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08312"/>
                <a:gridCol w="5834038"/>
              </a:tblGrid>
              <a:tr h="3900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Обсуждение</a:t>
                      </a:r>
                      <a:endParaRPr lang="ru-RU" dirty="0"/>
                    </a:p>
                  </a:txBody>
                  <a:tcPr/>
                </a:tc>
              </a:tr>
              <a:tr h="1378644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14. Как же может развиться тиреотоксикоз при дефиците йода?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На фоне </a:t>
                      </a:r>
                      <a:r>
                        <a:rPr lang="ru-RU" sz="1600" dirty="0" err="1" smtClean="0"/>
                        <a:t>гиперстимуляции</a:t>
                      </a:r>
                      <a:r>
                        <a:rPr lang="ru-RU" sz="1600" dirty="0" smtClean="0"/>
                        <a:t> щитовидной железы в условиях йодного дефицита в </a:t>
                      </a:r>
                      <a:r>
                        <a:rPr lang="ru-RU" sz="1600" dirty="0" err="1" smtClean="0"/>
                        <a:t>тироцитах</a:t>
                      </a:r>
                      <a:r>
                        <a:rPr lang="ru-RU" sz="1600" dirty="0" smtClean="0"/>
                        <a:t> развивается ряд соматических активирующих мутаций, которые приводят к тому, что эти клетки начинают функционировать автономных </a:t>
                      </a:r>
                      <a:r>
                        <a:rPr lang="ru-RU" sz="1600" dirty="0" err="1" smtClean="0"/>
                        <a:t>тироцитов</a:t>
                      </a:r>
                      <a:r>
                        <a:rPr lang="ru-RU" sz="1600" dirty="0" smtClean="0"/>
                        <a:t> начинает превышать некий пороговый показатель (который определяется уровнем потребления йода) – развивается тиреотоксикоз.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0" name="Picture 2" descr="http://zoj.org.ru/wp-content/uploads/2012/1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920" y="3205336"/>
            <a:ext cx="5250929" cy="283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617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900igr.net/datas/biologija/Urok-Pischevarenie/0027-027-Spasibo-za-vnimanie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9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551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80690"/>
            <a:ext cx="87129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России более или менее выраженный дефицит йода наблюдается практически на всей территории. Наиболее широко дефицит йода и эндемический зоб распространены в предгорных и горных местностях, в числе которых Северный Кавказ. В Краснодарском крае из 47 административных территорий 3 относятся к районам с тяжелой степенью дефицита йода, 18 – к средней и 26 – к легкой.</a:t>
            </a:r>
          </a:p>
        </p:txBody>
      </p:sp>
      <p:pic>
        <p:nvPicPr>
          <p:cNvPr id="3074" name="Picture 2" descr="http://xn-----6kcbbfd7cmde0acf1ce4b1p.xn----8sbeb2adcicylba1aibfsk6p.xn--p1ai/images/%D1%81%D0%BB%D0%B0%D0%B2%D1%8F%D0%BD%D1%81%D0%BA-%D0%BD%D0%B0-%D0%BA%D1%83%D0%B1%D0%B0%D0%BD%D0%B8.%D0%BD%D0%BE%D0%B2%D0%BE%D1%81%D1%82%D1%80%D0%BE%D0%B9%D0%BA%D0%B8-%D0%BA%D0%B2%D0%B0%D1%80%D1%82%D0%B8%D1%80%D1%8B/%D1%81%D0%BB%D0%B0%D0%B2%D1%8F%D0%BD%D1%81%D0%BA-%D0%BD%D0%B0-%D0%BA%D1%83%D0%B1%D0%B0%D0%BD%D0%B8-%D0%BA%D1%80%D0%B0%D1%81%D0%BD%D0%BE%D0%B4%D0%B0%D1%80%D1%81%D0%BA%D0%B8%D0%B9-%D0%BA%D1%80%D0%B0%D0%B9/%D1%81%D0%BB%D0%B0%D0%B2%D1%8F%D0%BD%D1%81%D0%BA-%D0%BD%D0%B0-%D0%BA%D1%83%D0%B1%D0%B0%D0%BD%D0%B8-%D0%BA%D1%80%D0%B0%D1%81%D0%BD%D0%BE%D0%B4%D0%B0%D1%80%D1%81%D0%BA%D0%B8%D0%B9-%D0%BA%D1%80%D0%B0%D0%B9-%D0%BA%D0%B0%D1%80%D1%82%D0%B0-%D1%84%D0%BE%D1%82%D0%BE/p07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3456269" cy="27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44579867"/>
              </p:ext>
            </p:extLst>
          </p:nvPr>
        </p:nvGraphicFramePr>
        <p:xfrm>
          <a:off x="4175956" y="3128457"/>
          <a:ext cx="41764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79654" y="2338690"/>
            <a:ext cx="5730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Степени </a:t>
            </a:r>
            <a:r>
              <a:rPr lang="ru-RU" b="1" dirty="0"/>
              <a:t>дефицита </a:t>
            </a:r>
            <a:r>
              <a:rPr lang="ru-RU" b="1" dirty="0" smtClean="0"/>
              <a:t>йода в Краснодарском </a:t>
            </a:r>
            <a:r>
              <a:rPr lang="ru-RU" b="1" dirty="0"/>
              <a:t>крае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413192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12160" y="37102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950970" y="49411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558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680895"/>
              </p:ext>
            </p:extLst>
          </p:nvPr>
        </p:nvGraphicFramePr>
        <p:xfrm>
          <a:off x="107504" y="764704"/>
          <a:ext cx="8784976" cy="566142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525597"/>
                <a:gridCol w="6243155"/>
                <a:gridCol w="2016224"/>
              </a:tblGrid>
              <a:tr h="534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№№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пп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6333" marR="5633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Тема занятий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6333" marR="563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Ответственный за исполнение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6333" marR="56333" marT="0" marB="0"/>
                </a:tc>
              </a:tr>
              <a:tr h="267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6333" marR="5633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6333" marR="56333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6333" marR="56333" marT="0" marB="0"/>
                </a:tc>
              </a:tr>
              <a:tr h="7822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22392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2392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Проблема ЙДЗ. Распространение в мире, России, крае. Щитовидная железа и ее гормоны. Роль йода в организме. Нормы ежедневного потребления.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22392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Анкетирование с целью определения уровня знаний проблемы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392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Руководитель школы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392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Врач ОМК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</a:tr>
              <a:tr h="11233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2392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2392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Знакомство с йоддефицитными заболеваниями. Политические меры нормализации ситуации.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22392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Характеристика йодсодержащих продуктов, лекарственных и народных методов лечения ЙДЗ (синий йод, средства фитотерапии)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392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Руководитель школы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2392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Врач ОМК</a:t>
                      </a:r>
                      <a:endParaRPr lang="ru-RU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</a:tr>
              <a:tr h="12578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22392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2392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Профилактика ЙДЗ с помощью йодированной соли. Характеристика соли и ее качества. Заблуждения, касающиеся профилактики ЙДЗ йодированной солью.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22392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 видеофильма о ЙДЗ.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2392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Руководитель школы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2392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Врач ОМК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</a:tr>
              <a:tr h="12578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2392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Обсуждение наиболее часто задаваемых вопросов по проблеме ЙДЗ.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22392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Заключительное анкетирование. Раздача буклетов по профилактике ЙДЗ.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2392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Руководитель школы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2392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231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990600"/>
          </a:xfrm>
        </p:spPr>
        <p:txBody>
          <a:bodyPr/>
          <a:lstStyle/>
          <a:p>
            <a:pPr algn="ctr"/>
            <a:r>
              <a:rPr lang="ru-RU" dirty="0"/>
              <a:t>Занятие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1656184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Уровень жизни страны непосредственно зависит от уровня потребления йода. В странах, где проблема йодного дефицита решена путем эффективной йодной профилактики, не приходится тратить дополнительные средства на обследование и лечение больных ЙДЗ, на выплаты пособий по больничным листам и инвалидности, на покупку дорогостоящих лекарств и содержание домов инвалидности и интернатов для умственно отсталых.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8828" y="2564904"/>
            <a:ext cx="85956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Н</a:t>
            </a:r>
            <a:r>
              <a:rPr lang="ru-RU" sz="1600" dirty="0" smtClean="0"/>
              <a:t>аиболее </a:t>
            </a:r>
            <a:r>
              <a:rPr lang="ru-RU" sz="1600" dirty="0"/>
              <a:t>широко дефицит йода и связанный с ним эндемический зоб распространены в предгорных и горных местностях (Северный Кавказ, Урал, Алтай, Сибирское плато, Дальний Восток), а также в Верхнем и Среднем Поволжье, на Севере и в Центральных областях европейской части страны. Однако, это не означает, что потребление йода населением остальных регионов страны находится в пределах нормы. </a:t>
            </a:r>
            <a:endParaRPr lang="ru-RU" sz="1600" dirty="0"/>
          </a:p>
        </p:txBody>
      </p:sp>
      <p:pic>
        <p:nvPicPr>
          <p:cNvPr id="1026" name="Picture 2" descr="http://79.rospotrebnadzor.ru/fbuzeao/images/Nedostatok_joda_v_organiz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21088"/>
            <a:ext cx="3071664" cy="211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39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/>
          <a:lstStyle/>
          <a:p>
            <a:pPr algn="ctr"/>
            <a:r>
              <a:rPr lang="ru-RU" dirty="0"/>
              <a:t>Щитовидная железа и ее гормоны.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980728"/>
            <a:ext cx="5904656" cy="2980928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/>
              <a:t>Щитовидная железа </a:t>
            </a:r>
            <a:r>
              <a:rPr lang="ru-RU" sz="1600" dirty="0"/>
              <a:t>расположена на передней поверхности шеи и по форме напоминает бабочку. Она охватывает спереди трахею и хрящи гортани, располагаясь чуть ниже щитовидного хряща, который как щит закрывает гортань. Из-за этого соседства железа и получила свое название – щитовидная. В норме щитовидная железа у женщин имеет объем до 18 мл, а у мужчин – до 25 мл. Объем органа можно довольно легко измерить при помощи ультразвукового исследования (УЗИ). Щитовидная железа состоит из двух долей, соединенных перешейком.</a:t>
            </a:r>
          </a:p>
        </p:txBody>
      </p:sp>
      <p:pic>
        <p:nvPicPr>
          <p:cNvPr id="2050" name="Picture 2" descr="http://nord-med.ru/uploads/news/aa75f55182403b6e80a9fc6767f685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1196752"/>
            <a:ext cx="307234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378904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Щитовидная железа </a:t>
            </a:r>
            <a:r>
              <a:rPr lang="ru-RU" b="1" dirty="0"/>
              <a:t>синтезирует гормон тироксин (Т4</a:t>
            </a:r>
            <a:r>
              <a:rPr lang="ru-RU" dirty="0"/>
              <a:t>), который держит 4 атома йода. В других тканях и органах (печень, почки и т.д.) при помощи </a:t>
            </a:r>
            <a:r>
              <a:rPr lang="ru-RU" dirty="0" err="1"/>
              <a:t>дейодиназ</a:t>
            </a:r>
            <a:r>
              <a:rPr lang="ru-RU" dirty="0"/>
              <a:t> от Т4 отщепляется один атом йода и образуется более активный </a:t>
            </a:r>
            <a:r>
              <a:rPr lang="ru-RU" dirty="0" err="1"/>
              <a:t>трийодтиронин</a:t>
            </a:r>
            <a:r>
              <a:rPr lang="ru-RU" dirty="0"/>
              <a:t> (Т3). Небольшое количество Т3 синтезируется и в самой щитовидной железе. </a:t>
            </a:r>
            <a:endParaRPr lang="ru-RU" dirty="0"/>
          </a:p>
        </p:txBody>
      </p:sp>
      <p:pic>
        <p:nvPicPr>
          <p:cNvPr id="2052" name="Picture 4" descr="http://menquestions.ru/wp-content/uploads/gormony-shhitovidnoy-zhelez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34"/>
          <a:stretch/>
        </p:blipFill>
        <p:spPr bwMode="auto">
          <a:xfrm>
            <a:off x="4932040" y="3819424"/>
            <a:ext cx="3888432" cy="241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694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функция </a:t>
            </a:r>
            <a:r>
              <a:rPr lang="ru-RU" dirty="0"/>
              <a:t>гормонов щитовидной железы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508" y="907068"/>
            <a:ext cx="8712968" cy="2088232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Основной функцией гормонов щитовидной железы на внутриутробном этапе развития является дифференцировка тканей, прежде всего нервной, сердечно-сосудистой и опорно-двигательной системы. Для развития головного мозга гормоны щитовидной железы имеют особо важное значение, прежде всего внутриутробно и в первые годы жизни. Под их воздействием происходит развитие мозговых структур, становление и поддержание в течение всей жизни интеллекта. При их недостатке замедляется развитие нервной системы и рост костей.</a:t>
            </a:r>
          </a:p>
        </p:txBody>
      </p:sp>
      <p:pic>
        <p:nvPicPr>
          <p:cNvPr id="3074" name="Picture 2" descr="http://www.sonnikk.ru/wp-content/uploads/2015/10/18120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743" y="3247440"/>
            <a:ext cx="2410274" cy="241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distant-lessons.ru/wp-content/uploads/2013/02/nervnaja-tk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03" y="2708920"/>
            <a:ext cx="281884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aranormal-news.ru/_nw/71/30014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02" y="4637243"/>
            <a:ext cx="2818841" cy="17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8213" y="4267911"/>
            <a:ext cx="2743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Ткани нервной системы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6413510"/>
            <a:ext cx="4133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Ткани сердечно-сосудистой системы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39072" y="4180438"/>
            <a:ext cx="4133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Ткани опорно-двигательной системы</a:t>
            </a:r>
          </a:p>
        </p:txBody>
      </p:sp>
      <p:pic>
        <p:nvPicPr>
          <p:cNvPr id="3080" name="Picture 8" descr="http://tana.ucoz.ru/_ld/35/387179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57721"/>
            <a:ext cx="2567559" cy="171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simptomer.ru/images/articles/mikrocefaliy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4" r="47642" b="22680"/>
          <a:stretch/>
        </p:blipFill>
        <p:spPr bwMode="auto">
          <a:xfrm>
            <a:off x="5992568" y="4549770"/>
            <a:ext cx="2030677" cy="194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02885" y="6394443"/>
            <a:ext cx="3205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Развитие </a:t>
            </a:r>
            <a:r>
              <a:rPr lang="ru-RU" dirty="0"/>
              <a:t>мозговых структур</a:t>
            </a:r>
          </a:p>
        </p:txBody>
      </p:sp>
    </p:spTree>
    <p:extLst>
      <p:ext uri="{BB962C8B-B14F-4D97-AF65-F5344CB8AC3E}">
        <p14:creationId xmlns:p14="http://schemas.microsoft.com/office/powerpoint/2010/main" val="4263606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394"/>
            <a:ext cx="8229600" cy="990600"/>
          </a:xfrm>
        </p:spPr>
        <p:txBody>
          <a:bodyPr/>
          <a:lstStyle/>
          <a:p>
            <a:pPr algn="ctr"/>
            <a:r>
              <a:rPr lang="ru-RU" dirty="0"/>
              <a:t>Роль йода в организме.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1180728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Йод относится к </a:t>
            </a:r>
            <a:r>
              <a:rPr lang="ru-RU" sz="1600" dirty="0" smtClean="0"/>
              <a:t>жизненно важным </a:t>
            </a:r>
            <a:r>
              <a:rPr lang="ru-RU" sz="1600" dirty="0"/>
              <a:t>микроэлементам питания: суточная потребность в нем в зависимости от возраста составляет от 100 до 200 мкг (1 мкг – это 1 миллионная часть грамма), а за всю жизнь человек потребляет около 3-5 граммов йода, что эквивалентно содержимому примерно одной чайной ложки. </a:t>
            </a:r>
          </a:p>
        </p:txBody>
      </p:sp>
      <p:pic>
        <p:nvPicPr>
          <p:cNvPr id="4100" name="Picture 4" descr="http://www.24farm.ru/images/bolezni/deficit_ioda_7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04338"/>
            <a:ext cx="3888432" cy="436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93784" y="2040279"/>
            <a:ext cx="4395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Нормы ежедневного потребления йода</a:t>
            </a:r>
          </a:p>
        </p:txBody>
      </p:sp>
      <p:pic>
        <p:nvPicPr>
          <p:cNvPr id="4102" name="Picture 6" descr="http://gastro-online.ru/sites/default/files/styles/350x350/public/6399-.jpg?itok=MM_EQuU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91" y="2564904"/>
            <a:ext cx="2229693" cy="15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370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1224136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Занятие </a:t>
            </a:r>
            <a:r>
              <a:rPr lang="ru-RU" sz="3200" dirty="0" smtClean="0"/>
              <a:t>2. Знакомство </a:t>
            </a:r>
            <a:r>
              <a:rPr lang="ru-RU" sz="3200" dirty="0"/>
              <a:t>с йоддефицитными заболеваниями.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936104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Йоддефицитными заболеваниями (ЙДЗ), по определению ВОЗ обозначаются все патологические состояния, развивающиеся в популяции в результате йодного дефицита, которые могут быть предотвращены при нормализации потребления йода.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34888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Концентрация йода в местной питьевой воде отражает концентрацию йода в почве. Обычно в йоддефицитных регионах концентрация йода в воде составляет менее 2 мкг/л. Вода, как правило, не является серьезным источником поступления йода в организм человека. Так как в питьевой воде содержится мало йода, основное количество этого микроэлемента мы потребляем с пищей. Наиболее высокая концентрация йода присутствует в морепродуктах – приблизительно 800-1000 мкг, особенно богаты йодом морские водоросли; много йода в рыбьем жире.</a:t>
            </a:r>
          </a:p>
        </p:txBody>
      </p:sp>
      <p:pic>
        <p:nvPicPr>
          <p:cNvPr id="5122" name="Picture 2" descr="http://cache.bzi.ro/cache/6/0/s560x316_ulei_pes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91160"/>
            <a:ext cx="2129644" cy="191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fitburg.ru/wp-content/uploads/2015/01/%D0%B9%D0%BE%D0%B4-%D0%BD%D0%B5%D1%85%D0%B2%D0%B0%D1%82%D0%BA%D0%B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6" r="13128"/>
          <a:stretch/>
        </p:blipFill>
        <p:spPr bwMode="auto">
          <a:xfrm>
            <a:off x="3491880" y="4776772"/>
            <a:ext cx="2580507" cy="172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ostavproduktov.ru/sites/default/files/pictures/komponenty/mineralnue_veshestva/mikroelenent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 t="13571" r="3899" b="13526"/>
          <a:stretch/>
        </p:blipFill>
        <p:spPr bwMode="auto">
          <a:xfrm>
            <a:off x="356320" y="4858117"/>
            <a:ext cx="2971473" cy="156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205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151</TotalTime>
  <Words>2407</Words>
  <Application>Microsoft Office PowerPoint</Application>
  <PresentationFormat>Экран (4:3)</PresentationFormat>
  <Paragraphs>170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Ясность</vt:lpstr>
      <vt:lpstr>ШКОЛА  ЙОДДЕФИЦИТНЫХ ЗАБОЛЕВАНИЙ </vt:lpstr>
      <vt:lpstr>Презентация PowerPoint</vt:lpstr>
      <vt:lpstr>Презентация PowerPoint</vt:lpstr>
      <vt:lpstr>Презентация PowerPoint</vt:lpstr>
      <vt:lpstr>Занятие 1</vt:lpstr>
      <vt:lpstr>Щитовидная железа и ее гормоны.</vt:lpstr>
      <vt:lpstr>функция гормонов щитовидной железы </vt:lpstr>
      <vt:lpstr>Роль йода в организме.</vt:lpstr>
      <vt:lpstr>Занятие 2. Знакомство с йоддефицитными заболеваниями.</vt:lpstr>
      <vt:lpstr>содержание йода в морепродуктах</vt:lpstr>
      <vt:lpstr>Зоб и кретинизм</vt:lpstr>
      <vt:lpstr>Презентация PowerPoint</vt:lpstr>
      <vt:lpstr>Стратегические направления профилактики ЙДЗ в нашей стране определяют:</vt:lpstr>
      <vt:lpstr>Занятие 3. Профилактика ЙДЗ с помощью йодированной соли.</vt:lpstr>
      <vt:lpstr>Презентация PowerPoint</vt:lpstr>
      <vt:lpstr>Ошибки и заблуждения йодной профилактики</vt:lpstr>
      <vt:lpstr>Занятие 4. Обсуждение наиболее часто задаваемых вопросов по проблеме ЙДЗ.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 ЙОДДЕФИЦИТНЫХ ЗАБОЛЕВАНИЙ </dc:title>
  <dc:creator>Заброда Мария</dc:creator>
  <cp:lastModifiedBy>Сыроватко Юлия</cp:lastModifiedBy>
  <cp:revision>47</cp:revision>
  <dcterms:created xsi:type="dcterms:W3CDTF">2016-09-15T13:26:40Z</dcterms:created>
  <dcterms:modified xsi:type="dcterms:W3CDTF">2016-09-16T08:26:47Z</dcterms:modified>
</cp:coreProperties>
</file>