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7556500" cy="53276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D68"/>
    <a:srgbClr val="760A4F"/>
    <a:srgbClr val="8000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30" d="100"/>
          <a:sy n="130" d="100"/>
        </p:scale>
        <p:origin x="5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27" cy="340289"/>
          </a:xfrm>
          <a:prstGeom prst="rect">
            <a:avLst/>
          </a:prstGeom>
        </p:spPr>
        <p:txBody>
          <a:bodyPr vert="horz" lIns="118698" tIns="59349" rIns="118698" bIns="59349" rtlCol="0"/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214" y="0"/>
            <a:ext cx="4302927" cy="340289"/>
          </a:xfrm>
          <a:prstGeom prst="rect">
            <a:avLst/>
          </a:prstGeom>
        </p:spPr>
        <p:txBody>
          <a:bodyPr vert="horz" lIns="118698" tIns="59349" rIns="118698" bIns="59349" rtlCol="0"/>
          <a:lstStyle>
            <a:lvl1pPr algn="r">
              <a:defRPr sz="1600"/>
            </a:lvl1pPr>
          </a:lstStyle>
          <a:p>
            <a:fld id="{5B6B3662-2C1F-4823-BE34-583E3A0CADD5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7538" y="511175"/>
            <a:ext cx="36131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8698" tIns="59349" rIns="118698" bIns="593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694"/>
            <a:ext cx="7942580" cy="3058549"/>
          </a:xfrm>
          <a:prstGeom prst="rect">
            <a:avLst/>
          </a:prstGeom>
        </p:spPr>
        <p:txBody>
          <a:bodyPr vert="horz" lIns="118698" tIns="59349" rIns="118698" bIns="5934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387"/>
            <a:ext cx="4302927" cy="338264"/>
          </a:xfrm>
          <a:prstGeom prst="rect">
            <a:avLst/>
          </a:prstGeom>
        </p:spPr>
        <p:txBody>
          <a:bodyPr vert="horz" lIns="118698" tIns="59349" rIns="118698" bIns="59349" rtlCol="0" anchor="b"/>
          <a:lstStyle>
            <a:lvl1pPr algn="l">
              <a:defRPr sz="1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214" y="6457387"/>
            <a:ext cx="4302927" cy="338264"/>
          </a:xfrm>
          <a:prstGeom prst="rect">
            <a:avLst/>
          </a:prstGeom>
        </p:spPr>
        <p:txBody>
          <a:bodyPr vert="horz" lIns="118698" tIns="59349" rIns="118698" bIns="59349" rtlCol="0" anchor="b"/>
          <a:lstStyle>
            <a:lvl1pPr algn="r">
              <a:defRPr sz="1600"/>
            </a:lvl1pPr>
          </a:lstStyle>
          <a:p>
            <a:fld id="{2AA4F9F1-38E2-4FBF-B471-072A75277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4F9F1-38E2-4FBF-B471-072A752772D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1571"/>
            <a:ext cx="6428422" cy="1118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3484"/>
            <a:ext cx="5293995" cy="1331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5359"/>
            <a:ext cx="3289839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5359"/>
            <a:ext cx="3289839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106"/>
            <a:ext cx="6806565" cy="852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5359"/>
            <a:ext cx="6806565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54714"/>
            <a:ext cx="2420112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54714"/>
            <a:ext cx="1739455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54714"/>
            <a:ext cx="1739455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18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  <a:spcBef>
                <a:spcPts val="1450"/>
              </a:spcBef>
            </a:pPr>
            <a:r>
              <a:rPr sz="1850" b="1" i="1" spc="45" dirty="0">
                <a:latin typeface="Tahoma"/>
                <a:cs typeface="Tahoma"/>
              </a:rPr>
              <a:t>Простые </a:t>
            </a:r>
            <a:r>
              <a:rPr sz="1850" b="1" i="1" spc="20" dirty="0">
                <a:latin typeface="Tahoma"/>
                <a:cs typeface="Tahoma"/>
              </a:rPr>
              <a:t>правила</a:t>
            </a:r>
            <a:r>
              <a:rPr sz="1850" b="1" i="1" spc="30" dirty="0">
                <a:latin typeface="Tahoma"/>
                <a:cs typeface="Tahoma"/>
              </a:rPr>
              <a:t> </a:t>
            </a:r>
            <a:r>
              <a:rPr sz="1850" b="1" i="1" spc="25" dirty="0">
                <a:latin typeface="Tahoma"/>
                <a:cs typeface="Tahoma"/>
              </a:rPr>
              <a:t>поведения</a:t>
            </a:r>
            <a:endParaRPr sz="1850">
              <a:latin typeface="Tahoma"/>
              <a:cs typeface="Tahoma"/>
            </a:endParaRPr>
          </a:p>
          <a:p>
            <a:pPr marL="502920" marR="461009">
              <a:lnSpc>
                <a:spcPts val="1900"/>
              </a:lnSpc>
              <a:spcBef>
                <a:spcPts val="560"/>
              </a:spcBef>
            </a:pPr>
            <a:r>
              <a:rPr sz="1850" b="1" i="1" spc="-30" dirty="0">
                <a:latin typeface="Tahoma"/>
                <a:cs typeface="Tahoma"/>
              </a:rPr>
              <a:t>Не </a:t>
            </a:r>
            <a:r>
              <a:rPr sz="1850" b="1" i="1" dirty="0">
                <a:latin typeface="Tahoma"/>
                <a:cs typeface="Tahoma"/>
              </a:rPr>
              <a:t>создавайте </a:t>
            </a:r>
            <a:r>
              <a:rPr sz="1850" b="1" i="1" spc="-15" dirty="0">
                <a:latin typeface="Tahoma"/>
                <a:cs typeface="Tahoma"/>
              </a:rPr>
              <a:t>проблемы </a:t>
            </a:r>
            <a:r>
              <a:rPr sz="1850" b="1" i="1" dirty="0">
                <a:latin typeface="Tahoma"/>
                <a:cs typeface="Tahoma"/>
              </a:rPr>
              <a:t>себе и </a:t>
            </a:r>
            <a:r>
              <a:rPr sz="1850" b="1" i="1" spc="-15" dirty="0">
                <a:latin typeface="Tahoma"/>
                <a:cs typeface="Tahoma"/>
              </a:rPr>
              <a:t>близким </a:t>
            </a:r>
            <a:r>
              <a:rPr sz="1850" b="1" i="1" spc="5" dirty="0">
                <a:latin typeface="Tahoma"/>
                <a:cs typeface="Tahoma"/>
              </a:rPr>
              <a:t>Вам </a:t>
            </a:r>
            <a:r>
              <a:rPr sz="1850" b="1" i="1" spc="-15" dirty="0">
                <a:latin typeface="Tahoma"/>
                <a:cs typeface="Tahoma"/>
              </a:rPr>
              <a:t>людям.  </a:t>
            </a:r>
            <a:r>
              <a:rPr sz="1850" b="1" i="1" spc="-5" dirty="0">
                <a:latin typeface="Tahoma"/>
                <a:cs typeface="Tahoma"/>
              </a:rPr>
              <a:t>Болезнь </a:t>
            </a:r>
            <a:r>
              <a:rPr sz="1850" b="1" i="1" spc="-15" dirty="0">
                <a:latin typeface="Tahoma"/>
                <a:cs typeface="Tahoma"/>
              </a:rPr>
              <a:t>легче предупредить, </a:t>
            </a:r>
            <a:r>
              <a:rPr sz="1850" b="1" i="1" spc="-35" dirty="0">
                <a:latin typeface="Tahoma"/>
                <a:cs typeface="Tahoma"/>
              </a:rPr>
              <a:t>чем</a:t>
            </a:r>
            <a:r>
              <a:rPr sz="1850" b="1" i="1" spc="204" dirty="0">
                <a:latin typeface="Tahoma"/>
                <a:cs typeface="Tahoma"/>
              </a:rPr>
              <a:t> </a:t>
            </a:r>
            <a:r>
              <a:rPr sz="1850" b="1" i="1" spc="-20" dirty="0">
                <a:latin typeface="Tahoma"/>
                <a:cs typeface="Tahoma"/>
              </a:rPr>
              <a:t>вылечить!</a:t>
            </a:r>
            <a:endParaRPr sz="1850">
              <a:latin typeface="Tahoma"/>
              <a:cs typeface="Tahoma"/>
            </a:endParaRPr>
          </a:p>
          <a:p>
            <a:pPr marL="838200">
              <a:lnSpc>
                <a:spcPct val="100000"/>
              </a:lnSpc>
              <a:spcBef>
                <a:spcPts val="580"/>
              </a:spcBef>
            </a:pPr>
            <a:r>
              <a:rPr sz="1050" b="1" i="1" spc="-100" dirty="0">
                <a:latin typeface="Verdana"/>
                <a:cs typeface="Verdana"/>
              </a:rPr>
              <a:t>1.   </a:t>
            </a:r>
            <a:r>
              <a:rPr sz="1050" b="1" i="1" spc="5" dirty="0">
                <a:latin typeface="Verdana"/>
                <a:cs typeface="Verdana"/>
              </a:rPr>
              <a:t>Регулярно проходите </a:t>
            </a:r>
            <a:r>
              <a:rPr sz="1050" b="1" i="1" spc="10" dirty="0">
                <a:latin typeface="Verdana"/>
                <a:cs typeface="Verdana"/>
              </a:rPr>
              <a:t>медицинский </a:t>
            </a:r>
            <a:r>
              <a:rPr sz="1050" b="1" i="1" spc="15" dirty="0">
                <a:latin typeface="Verdana"/>
                <a:cs typeface="Verdana"/>
              </a:rPr>
              <a:t>осмотр,</a:t>
            </a:r>
            <a:r>
              <a:rPr sz="1050" b="1" i="1" spc="-220" dirty="0">
                <a:latin typeface="Verdana"/>
                <a:cs typeface="Verdana"/>
              </a:rPr>
              <a:t> </a:t>
            </a:r>
            <a:r>
              <a:rPr sz="1050" b="1" i="1" spc="10" dirty="0">
                <a:latin typeface="Verdana"/>
                <a:cs typeface="Verdana"/>
              </a:rPr>
              <a:t>диспансеризацию.</a:t>
            </a:r>
            <a:endParaRPr sz="1050">
              <a:latin typeface="Verdana"/>
              <a:cs typeface="Verdana"/>
            </a:endParaRPr>
          </a:p>
          <a:p>
            <a:pPr marL="816610">
              <a:lnSpc>
                <a:spcPct val="100000"/>
              </a:lnSpc>
              <a:spcBef>
                <a:spcPts val="229"/>
              </a:spcBef>
            </a:pPr>
            <a:r>
              <a:rPr sz="1050" b="1" i="1" spc="-45" dirty="0">
                <a:latin typeface="Verdana"/>
                <a:cs typeface="Verdana"/>
              </a:rPr>
              <a:t>2.  </a:t>
            </a:r>
            <a:r>
              <a:rPr sz="1050" b="1" i="1" spc="30" dirty="0">
                <a:latin typeface="Verdana"/>
                <a:cs typeface="Verdana"/>
              </a:rPr>
              <a:t>Следите </a:t>
            </a:r>
            <a:r>
              <a:rPr sz="1050" b="1" i="1" spc="10" dirty="0">
                <a:latin typeface="Verdana"/>
                <a:cs typeface="Verdana"/>
              </a:rPr>
              <a:t>за  артериальным</a:t>
            </a:r>
            <a:r>
              <a:rPr sz="1050" b="1" i="1" spc="-100" dirty="0">
                <a:latin typeface="Verdana"/>
                <a:cs typeface="Verdana"/>
              </a:rPr>
              <a:t> </a:t>
            </a:r>
            <a:r>
              <a:rPr sz="1050" b="1" i="1" spc="10" dirty="0">
                <a:latin typeface="Verdana"/>
                <a:cs typeface="Verdana"/>
              </a:rPr>
              <a:t>давлением.</a:t>
            </a:r>
            <a:endParaRPr sz="1050">
              <a:latin typeface="Verdana"/>
              <a:cs typeface="Verdana"/>
            </a:endParaRPr>
          </a:p>
          <a:p>
            <a:pPr marL="1042669">
              <a:lnSpc>
                <a:spcPct val="100000"/>
              </a:lnSpc>
              <a:spcBef>
                <a:spcPts val="229"/>
              </a:spcBef>
            </a:pPr>
            <a:r>
              <a:rPr sz="1050" b="1" i="1" dirty="0">
                <a:latin typeface="Verdana"/>
                <a:cs typeface="Verdana"/>
              </a:rPr>
              <a:t>В </a:t>
            </a:r>
            <a:r>
              <a:rPr sz="1050" b="1" i="1" spc="15" dirty="0">
                <a:latin typeface="Verdana"/>
                <a:cs typeface="Verdana"/>
              </a:rPr>
              <a:t>норме </a:t>
            </a:r>
            <a:r>
              <a:rPr sz="1050" b="1" i="1" dirty="0">
                <a:latin typeface="Verdana"/>
                <a:cs typeface="Verdana"/>
              </a:rPr>
              <a:t>оно </a:t>
            </a:r>
            <a:r>
              <a:rPr sz="1050" b="1" i="1" spc="15" dirty="0">
                <a:latin typeface="Verdana"/>
                <a:cs typeface="Verdana"/>
              </a:rPr>
              <a:t>должно </a:t>
            </a:r>
            <a:r>
              <a:rPr sz="1050" b="1" i="1" spc="-5" dirty="0">
                <a:latin typeface="Verdana"/>
                <a:cs typeface="Verdana"/>
              </a:rPr>
              <a:t>быть </a:t>
            </a:r>
            <a:r>
              <a:rPr sz="1050" b="1" i="1" spc="15" dirty="0">
                <a:latin typeface="Verdana"/>
                <a:cs typeface="Verdana"/>
              </a:rPr>
              <a:t>менее </a:t>
            </a:r>
            <a:r>
              <a:rPr sz="1050" b="1" i="1" spc="-85" dirty="0">
                <a:latin typeface="Verdana"/>
                <a:cs typeface="Verdana"/>
              </a:rPr>
              <a:t>140/90 </a:t>
            </a:r>
            <a:r>
              <a:rPr sz="1050" b="1" i="1" spc="30" dirty="0">
                <a:latin typeface="Verdana"/>
                <a:cs typeface="Verdana"/>
              </a:rPr>
              <a:t>мм</a:t>
            </a:r>
            <a:r>
              <a:rPr sz="1050" b="1" i="1" spc="-75" dirty="0">
                <a:latin typeface="Verdana"/>
                <a:cs typeface="Verdana"/>
              </a:rPr>
              <a:t> </a:t>
            </a:r>
            <a:r>
              <a:rPr sz="1050" b="1" i="1" spc="-25" dirty="0">
                <a:latin typeface="Verdana"/>
                <a:cs typeface="Verdana"/>
              </a:rPr>
              <a:t>рт.ст.</a:t>
            </a:r>
            <a:endParaRPr sz="1050">
              <a:latin typeface="Verdana"/>
              <a:cs typeface="Verdana"/>
            </a:endParaRPr>
          </a:p>
          <a:p>
            <a:pPr marL="820419">
              <a:lnSpc>
                <a:spcPct val="100000"/>
              </a:lnSpc>
              <a:spcBef>
                <a:spcPts val="229"/>
              </a:spcBef>
            </a:pPr>
            <a:r>
              <a:rPr sz="1050" b="1" i="1" spc="-55" dirty="0">
                <a:latin typeface="Verdana"/>
                <a:cs typeface="Verdana"/>
              </a:rPr>
              <a:t>3.  </a:t>
            </a:r>
            <a:r>
              <a:rPr sz="1050" b="1" i="1" spc="30" dirty="0">
                <a:latin typeface="Verdana"/>
                <a:cs typeface="Verdana"/>
              </a:rPr>
              <a:t>Следите </a:t>
            </a:r>
            <a:r>
              <a:rPr sz="1050" b="1" i="1" spc="10" dirty="0">
                <a:latin typeface="Verdana"/>
                <a:cs typeface="Verdana"/>
              </a:rPr>
              <a:t>за </a:t>
            </a:r>
            <a:r>
              <a:rPr sz="1050" b="1" i="1" spc="15" dirty="0">
                <a:latin typeface="Verdana"/>
                <a:cs typeface="Verdana"/>
              </a:rPr>
              <a:t>своим</a:t>
            </a:r>
            <a:r>
              <a:rPr sz="1050" b="1" i="1" spc="90" dirty="0">
                <a:latin typeface="Verdana"/>
                <a:cs typeface="Verdana"/>
              </a:rPr>
              <a:t> </a:t>
            </a:r>
            <a:r>
              <a:rPr sz="1050" b="1" i="1" dirty="0">
                <a:latin typeface="Verdana"/>
                <a:cs typeface="Verdana"/>
              </a:rPr>
              <a:t>весом.</a:t>
            </a:r>
            <a:endParaRPr sz="1050">
              <a:latin typeface="Verdana"/>
              <a:cs typeface="Verdana"/>
            </a:endParaRPr>
          </a:p>
          <a:p>
            <a:pPr marL="1042669">
              <a:lnSpc>
                <a:spcPct val="100000"/>
              </a:lnSpc>
              <a:spcBef>
                <a:spcPts val="220"/>
              </a:spcBef>
            </a:pPr>
            <a:r>
              <a:rPr sz="1050" b="1" i="1" spc="5" dirty="0">
                <a:latin typeface="Verdana"/>
                <a:cs typeface="Verdana"/>
              </a:rPr>
              <a:t>Показатели:  </a:t>
            </a:r>
            <a:r>
              <a:rPr sz="1050" b="1" i="1" spc="20" dirty="0">
                <a:latin typeface="Verdana"/>
                <a:cs typeface="Verdana"/>
              </a:rPr>
              <a:t>Индекс </a:t>
            </a:r>
            <a:r>
              <a:rPr sz="1050" b="1" i="1" spc="25" dirty="0">
                <a:latin typeface="Verdana"/>
                <a:cs typeface="Verdana"/>
              </a:rPr>
              <a:t>массы </a:t>
            </a:r>
            <a:r>
              <a:rPr sz="1050" b="1" i="1" spc="-15" dirty="0">
                <a:latin typeface="Verdana"/>
                <a:cs typeface="Verdana"/>
              </a:rPr>
              <a:t>тела, </a:t>
            </a:r>
            <a:r>
              <a:rPr sz="1050" b="1" i="1" spc="5" dirty="0">
                <a:latin typeface="Verdana"/>
                <a:cs typeface="Verdana"/>
              </a:rPr>
              <a:t>окружность</a:t>
            </a:r>
            <a:r>
              <a:rPr sz="1050" b="1" i="1" spc="10" dirty="0">
                <a:latin typeface="Verdana"/>
                <a:cs typeface="Verdana"/>
              </a:rPr>
              <a:t> </a:t>
            </a:r>
            <a:r>
              <a:rPr sz="1050" b="1" i="1" spc="-15" dirty="0">
                <a:latin typeface="Verdana"/>
                <a:cs typeface="Verdana"/>
              </a:rPr>
              <a:t>талии.</a:t>
            </a:r>
            <a:endParaRPr sz="1050">
              <a:latin typeface="Verdana"/>
              <a:cs typeface="Verdana"/>
            </a:endParaRPr>
          </a:p>
          <a:p>
            <a:pPr marL="1049020" marR="803910" indent="-19050">
              <a:lnSpc>
                <a:spcPct val="115900"/>
              </a:lnSpc>
              <a:spcBef>
                <a:spcPts val="60"/>
              </a:spcBef>
            </a:pPr>
            <a:r>
              <a:rPr sz="1050" b="1" i="1" spc="25" dirty="0">
                <a:latin typeface="Verdana"/>
                <a:cs typeface="Verdana"/>
              </a:rPr>
              <a:t>Желательно </a:t>
            </a:r>
            <a:r>
              <a:rPr sz="1050" b="1" i="1" spc="10" dirty="0">
                <a:latin typeface="Verdana"/>
                <a:cs typeface="Verdana"/>
              </a:rPr>
              <a:t>иметь </a:t>
            </a:r>
            <a:r>
              <a:rPr sz="1050" b="1" i="1" spc="15" dirty="0">
                <a:latin typeface="Verdana"/>
                <a:cs typeface="Verdana"/>
              </a:rPr>
              <a:t>индекс </a:t>
            </a:r>
            <a:r>
              <a:rPr sz="1050" b="1" i="1" spc="25" dirty="0">
                <a:latin typeface="Verdana"/>
                <a:cs typeface="Verdana"/>
              </a:rPr>
              <a:t>массы </a:t>
            </a:r>
            <a:r>
              <a:rPr sz="1050" b="1" i="1" dirty="0">
                <a:latin typeface="Verdana"/>
                <a:cs typeface="Verdana"/>
              </a:rPr>
              <a:t>тела </a:t>
            </a:r>
            <a:r>
              <a:rPr sz="1050" b="1" i="1" spc="15" dirty="0">
                <a:latin typeface="Verdana"/>
                <a:cs typeface="Verdana"/>
              </a:rPr>
              <a:t>менее </a:t>
            </a:r>
            <a:r>
              <a:rPr sz="1050" b="1" i="1" spc="-50" dirty="0">
                <a:latin typeface="Verdana"/>
                <a:cs typeface="Verdana"/>
              </a:rPr>
              <a:t>27, </a:t>
            </a:r>
            <a:r>
              <a:rPr sz="1050" b="1" i="1" spc="10" dirty="0">
                <a:latin typeface="Verdana"/>
                <a:cs typeface="Verdana"/>
              </a:rPr>
              <a:t>оптимально </a:t>
            </a:r>
            <a:r>
              <a:rPr sz="1050" b="1" i="1" dirty="0">
                <a:latin typeface="Verdana"/>
                <a:cs typeface="Verdana"/>
              </a:rPr>
              <a:t>- </a:t>
            </a:r>
            <a:r>
              <a:rPr sz="1050" b="1" i="1" spc="10" dirty="0">
                <a:latin typeface="Verdana"/>
                <a:cs typeface="Verdana"/>
              </a:rPr>
              <a:t>менее </a:t>
            </a:r>
            <a:r>
              <a:rPr sz="1050" b="1" i="1" spc="-55" dirty="0">
                <a:latin typeface="Verdana"/>
                <a:cs typeface="Verdana"/>
              </a:rPr>
              <a:t>25.  </a:t>
            </a:r>
            <a:r>
              <a:rPr sz="1050" b="1" i="1" spc="5" dirty="0">
                <a:latin typeface="Verdana"/>
                <a:cs typeface="Verdana"/>
              </a:rPr>
              <a:t>Окружность </a:t>
            </a:r>
            <a:r>
              <a:rPr sz="1050" b="1" i="1" spc="10" dirty="0">
                <a:latin typeface="Verdana"/>
                <a:cs typeface="Verdana"/>
              </a:rPr>
              <a:t>талии </a:t>
            </a:r>
            <a:r>
              <a:rPr sz="1050" b="1" i="1" dirty="0">
                <a:latin typeface="Verdana"/>
                <a:cs typeface="Verdana"/>
              </a:rPr>
              <a:t>у </a:t>
            </a:r>
            <a:r>
              <a:rPr sz="1050" b="1" i="1" spc="-10" dirty="0">
                <a:latin typeface="Verdana"/>
                <a:cs typeface="Verdana"/>
              </a:rPr>
              <a:t>мужчин </a:t>
            </a:r>
            <a:r>
              <a:rPr sz="1050" b="1" i="1" dirty="0">
                <a:latin typeface="Verdana"/>
                <a:cs typeface="Verdana"/>
              </a:rPr>
              <a:t>должна </a:t>
            </a:r>
            <a:r>
              <a:rPr sz="1050" b="1" i="1" spc="-15" dirty="0">
                <a:latin typeface="Verdana"/>
                <a:cs typeface="Verdana"/>
              </a:rPr>
              <a:t>быть </a:t>
            </a:r>
            <a:r>
              <a:rPr sz="1050" b="1" i="1" dirty="0">
                <a:latin typeface="Verdana"/>
                <a:cs typeface="Verdana"/>
              </a:rPr>
              <a:t>менее </a:t>
            </a:r>
            <a:r>
              <a:rPr sz="1050" b="1" i="1" spc="-40" dirty="0">
                <a:latin typeface="Verdana"/>
                <a:cs typeface="Verdana"/>
              </a:rPr>
              <a:t>96</a:t>
            </a:r>
            <a:r>
              <a:rPr sz="1050" b="1" i="1" spc="-95" dirty="0">
                <a:latin typeface="Verdana"/>
                <a:cs typeface="Verdana"/>
              </a:rPr>
              <a:t> </a:t>
            </a:r>
            <a:r>
              <a:rPr sz="1050" b="1" i="1" spc="10" dirty="0">
                <a:latin typeface="Verdana"/>
                <a:cs typeface="Verdana"/>
              </a:rPr>
              <a:t>см</a:t>
            </a:r>
            <a:endParaRPr sz="1050">
              <a:latin typeface="Verdana"/>
              <a:cs typeface="Verdana"/>
            </a:endParaRPr>
          </a:p>
          <a:p>
            <a:pPr marL="816610">
              <a:lnSpc>
                <a:spcPct val="100000"/>
              </a:lnSpc>
              <a:spcBef>
                <a:spcPts val="200"/>
              </a:spcBef>
            </a:pPr>
            <a:r>
              <a:rPr sz="1050" b="1" i="1" spc="-45" dirty="0">
                <a:latin typeface="Verdana"/>
                <a:cs typeface="Verdana"/>
              </a:rPr>
              <a:t>4.  </a:t>
            </a:r>
            <a:r>
              <a:rPr sz="1050" b="1" i="1" spc="20" dirty="0">
                <a:latin typeface="Verdana"/>
                <a:cs typeface="Verdana"/>
              </a:rPr>
              <a:t>Питайтесь</a:t>
            </a:r>
            <a:r>
              <a:rPr sz="1050" b="1" i="1" spc="50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правильно.</a:t>
            </a:r>
            <a:endParaRPr sz="1050">
              <a:latin typeface="Verdana"/>
              <a:cs typeface="Verdana"/>
            </a:endParaRPr>
          </a:p>
          <a:p>
            <a:pPr marL="1027430" marR="862330" indent="12700">
              <a:lnSpc>
                <a:spcPct val="118300"/>
              </a:lnSpc>
            </a:pPr>
            <a:r>
              <a:rPr sz="1050" b="1" i="1" spc="-35" dirty="0">
                <a:latin typeface="Verdana"/>
                <a:cs typeface="Verdana"/>
              </a:rPr>
              <a:t>300-400 </a:t>
            </a:r>
            <a:r>
              <a:rPr sz="1050" b="1" i="1" dirty="0">
                <a:latin typeface="Verdana"/>
                <a:cs typeface="Verdana"/>
              </a:rPr>
              <a:t>гр </a:t>
            </a:r>
            <a:r>
              <a:rPr sz="1050" b="1" i="1" spc="10" dirty="0">
                <a:latin typeface="Verdana"/>
                <a:cs typeface="Verdana"/>
              </a:rPr>
              <a:t>фруктов </a:t>
            </a:r>
            <a:r>
              <a:rPr sz="1050" b="1" i="1" dirty="0">
                <a:latin typeface="Verdana"/>
                <a:cs typeface="Verdana"/>
              </a:rPr>
              <a:t>и </a:t>
            </a:r>
            <a:r>
              <a:rPr sz="1050" b="1" i="1" spc="5" dirty="0">
                <a:latin typeface="Verdana"/>
                <a:cs typeface="Verdana"/>
              </a:rPr>
              <a:t>овощей </a:t>
            </a:r>
            <a:r>
              <a:rPr sz="1050" b="1" i="1" spc="-5" dirty="0">
                <a:latin typeface="Verdana"/>
                <a:cs typeface="Verdana"/>
              </a:rPr>
              <a:t>в </a:t>
            </a:r>
            <a:r>
              <a:rPr sz="1050" b="1" i="1" spc="10" dirty="0">
                <a:latin typeface="Verdana"/>
                <a:cs typeface="Verdana"/>
              </a:rPr>
              <a:t>день, меньше </a:t>
            </a:r>
            <a:r>
              <a:rPr sz="1050" b="1" i="1" spc="-15" dirty="0">
                <a:latin typeface="Verdana"/>
                <a:cs typeface="Verdana"/>
              </a:rPr>
              <a:t>соли, </a:t>
            </a:r>
            <a:r>
              <a:rPr sz="1050" b="1" i="1" dirty="0">
                <a:latin typeface="Verdana"/>
                <a:cs typeface="Verdana"/>
              </a:rPr>
              <a:t>ограничение </a:t>
            </a:r>
            <a:r>
              <a:rPr sz="1050" b="1" i="1" spc="10" dirty="0">
                <a:latin typeface="Verdana"/>
                <a:cs typeface="Verdana"/>
              </a:rPr>
              <a:t>жиров  </a:t>
            </a:r>
            <a:r>
              <a:rPr sz="1050" b="1" i="1" dirty="0">
                <a:latin typeface="Verdana"/>
                <a:cs typeface="Verdana"/>
              </a:rPr>
              <a:t>и </a:t>
            </a:r>
            <a:r>
              <a:rPr sz="1050" b="1" i="1" spc="20" dirty="0">
                <a:latin typeface="Verdana"/>
                <a:cs typeface="Verdana"/>
              </a:rPr>
              <a:t>простых </a:t>
            </a:r>
            <a:r>
              <a:rPr sz="1050" b="1" i="1" spc="5" dirty="0">
                <a:latin typeface="Verdana"/>
                <a:cs typeface="Verdana"/>
              </a:rPr>
              <a:t>углеводов </a:t>
            </a:r>
            <a:r>
              <a:rPr sz="1050" b="1" i="1" spc="-40" dirty="0">
                <a:latin typeface="Verdana"/>
                <a:cs typeface="Verdana"/>
              </a:rPr>
              <a:t>(сахар, </a:t>
            </a:r>
            <a:r>
              <a:rPr sz="1050" b="1" i="1" spc="10" dirty="0">
                <a:latin typeface="Verdana"/>
                <a:cs typeface="Verdana"/>
              </a:rPr>
              <a:t>кондитерские </a:t>
            </a:r>
            <a:r>
              <a:rPr sz="1050" b="1" i="1" spc="-5" dirty="0">
                <a:latin typeface="Verdana"/>
                <a:cs typeface="Verdana"/>
              </a:rPr>
              <a:t>изделия, </a:t>
            </a:r>
            <a:r>
              <a:rPr sz="1050" b="1" i="1" spc="10" dirty="0">
                <a:latin typeface="Verdana"/>
                <a:cs typeface="Verdana"/>
              </a:rPr>
              <a:t>сладкие</a:t>
            </a:r>
            <a:r>
              <a:rPr sz="1050" b="1" i="1" spc="25" dirty="0">
                <a:latin typeface="Verdana"/>
                <a:cs typeface="Verdana"/>
              </a:rPr>
              <a:t> </a:t>
            </a:r>
            <a:r>
              <a:rPr sz="1050" b="1" i="1" spc="-25" dirty="0">
                <a:latin typeface="Verdana"/>
                <a:cs typeface="Verdana"/>
              </a:rPr>
              <a:t>напитки)</a:t>
            </a:r>
            <a:endParaRPr sz="1050">
              <a:latin typeface="Verdana"/>
              <a:cs typeface="Verdana"/>
            </a:endParaRPr>
          </a:p>
          <a:p>
            <a:pPr marL="820419">
              <a:lnSpc>
                <a:spcPct val="100000"/>
              </a:lnSpc>
              <a:spcBef>
                <a:spcPts val="250"/>
              </a:spcBef>
            </a:pPr>
            <a:r>
              <a:rPr sz="1050" b="1" i="1" spc="-55" dirty="0">
                <a:latin typeface="Verdana"/>
                <a:cs typeface="Verdana"/>
              </a:rPr>
              <a:t>5.  </a:t>
            </a:r>
            <a:r>
              <a:rPr sz="1050" b="1" i="1" spc="30" dirty="0">
                <a:latin typeface="Verdana"/>
                <a:cs typeface="Verdana"/>
              </a:rPr>
              <a:t>Следите </a:t>
            </a:r>
            <a:r>
              <a:rPr sz="1050" b="1" i="1" spc="10" dirty="0">
                <a:latin typeface="Verdana"/>
                <a:cs typeface="Verdana"/>
              </a:rPr>
              <a:t>за </a:t>
            </a:r>
            <a:r>
              <a:rPr sz="1050" b="1" i="1" spc="15" dirty="0">
                <a:latin typeface="Verdana"/>
                <a:cs typeface="Verdana"/>
              </a:rPr>
              <a:t>уровнем </a:t>
            </a:r>
            <a:r>
              <a:rPr sz="1050" b="1" i="1" spc="-5" dirty="0">
                <a:latin typeface="Verdana"/>
                <a:cs typeface="Verdana"/>
              </a:rPr>
              <a:t>глюкозы </a:t>
            </a:r>
            <a:r>
              <a:rPr sz="1050" b="1" i="1" spc="-50" dirty="0">
                <a:latin typeface="Verdana"/>
                <a:cs typeface="Verdana"/>
              </a:rPr>
              <a:t>(сахара)</a:t>
            </a:r>
            <a:r>
              <a:rPr sz="1050" b="1" i="1" spc="-10" dirty="0">
                <a:latin typeface="Verdana"/>
                <a:cs typeface="Verdana"/>
              </a:rPr>
              <a:t> </a:t>
            </a:r>
            <a:r>
              <a:rPr sz="1050" b="1" i="1" spc="-20" dirty="0">
                <a:latin typeface="Verdana"/>
                <a:cs typeface="Verdana"/>
              </a:rPr>
              <a:t>крови.</a:t>
            </a:r>
            <a:endParaRPr sz="1050">
              <a:latin typeface="Verdana"/>
              <a:cs typeface="Verdana"/>
            </a:endParaRPr>
          </a:p>
          <a:p>
            <a:pPr marL="1049020">
              <a:lnSpc>
                <a:spcPct val="100000"/>
              </a:lnSpc>
              <a:spcBef>
                <a:spcPts val="209"/>
              </a:spcBef>
            </a:pPr>
            <a:r>
              <a:rPr sz="1050" b="1" i="1" spc="-5" dirty="0">
                <a:latin typeface="Verdana"/>
                <a:cs typeface="Verdana"/>
              </a:rPr>
              <a:t>Уровень</a:t>
            </a:r>
            <a:r>
              <a:rPr sz="1050" b="1" i="1" spc="-25" dirty="0">
                <a:latin typeface="Verdana"/>
                <a:cs typeface="Verdana"/>
              </a:rPr>
              <a:t> </a:t>
            </a:r>
            <a:r>
              <a:rPr sz="1050" b="1" i="1" spc="-5" dirty="0">
                <a:latin typeface="Verdana"/>
                <a:cs typeface="Verdana"/>
              </a:rPr>
              <a:t>глюкозы</a:t>
            </a:r>
            <a:r>
              <a:rPr sz="1050" b="1" i="1" spc="-35" dirty="0">
                <a:latin typeface="Verdana"/>
                <a:cs typeface="Verdana"/>
              </a:rPr>
              <a:t> </a:t>
            </a:r>
            <a:r>
              <a:rPr sz="1050" b="1" i="1" spc="20" dirty="0">
                <a:latin typeface="Verdana"/>
                <a:cs typeface="Verdana"/>
              </a:rPr>
              <a:t>натощак</a:t>
            </a:r>
            <a:r>
              <a:rPr sz="1050" b="1" i="1" spc="-165" dirty="0">
                <a:latin typeface="Verdana"/>
                <a:cs typeface="Verdana"/>
              </a:rPr>
              <a:t> </a:t>
            </a:r>
            <a:r>
              <a:rPr sz="1050" b="1" i="1" spc="25" dirty="0">
                <a:latin typeface="Verdana"/>
                <a:cs typeface="Verdana"/>
              </a:rPr>
              <a:t>утром</a:t>
            </a:r>
            <a:r>
              <a:rPr sz="1050" b="1" i="1" spc="-100" dirty="0">
                <a:latin typeface="Verdana"/>
                <a:cs typeface="Verdana"/>
              </a:rPr>
              <a:t> </a:t>
            </a:r>
            <a:r>
              <a:rPr sz="1050" b="1" i="1" spc="15" dirty="0">
                <a:latin typeface="Verdana"/>
                <a:cs typeface="Verdana"/>
              </a:rPr>
              <a:t>должен</a:t>
            </a:r>
            <a:r>
              <a:rPr sz="1050" b="1" i="1" spc="20" dirty="0">
                <a:latin typeface="Verdana"/>
                <a:cs typeface="Verdana"/>
              </a:rPr>
              <a:t> </a:t>
            </a:r>
            <a:r>
              <a:rPr sz="1050" b="1" i="1" dirty="0">
                <a:latin typeface="Verdana"/>
                <a:cs typeface="Verdana"/>
              </a:rPr>
              <a:t>быть</a:t>
            </a:r>
            <a:r>
              <a:rPr sz="1050" b="1" i="1" spc="-15" dirty="0">
                <a:latin typeface="Verdana"/>
                <a:cs typeface="Verdana"/>
              </a:rPr>
              <a:t> </a:t>
            </a:r>
            <a:r>
              <a:rPr sz="1050" b="1" i="1" spc="10" dirty="0">
                <a:latin typeface="Verdana"/>
                <a:cs typeface="Verdana"/>
              </a:rPr>
              <a:t>менее</a:t>
            </a:r>
            <a:r>
              <a:rPr sz="1050" b="1" i="1" spc="20" dirty="0">
                <a:latin typeface="Verdana"/>
                <a:cs typeface="Verdana"/>
              </a:rPr>
              <a:t> </a:t>
            </a:r>
            <a:r>
              <a:rPr sz="1050" b="1" i="1" spc="-45" dirty="0">
                <a:latin typeface="Verdana"/>
                <a:cs typeface="Verdana"/>
              </a:rPr>
              <a:t>6,1</a:t>
            </a:r>
            <a:r>
              <a:rPr sz="1050" b="1" i="1" spc="-35" dirty="0">
                <a:latin typeface="Verdana"/>
                <a:cs typeface="Verdana"/>
              </a:rPr>
              <a:t> </a:t>
            </a:r>
            <a:r>
              <a:rPr sz="1050" b="1" i="1" spc="-30" dirty="0">
                <a:latin typeface="Verdana"/>
                <a:cs typeface="Verdana"/>
              </a:rPr>
              <a:t>ммоль/л</a:t>
            </a:r>
            <a:endParaRPr sz="1050">
              <a:latin typeface="Verdana"/>
              <a:cs typeface="Verdana"/>
            </a:endParaRPr>
          </a:p>
          <a:p>
            <a:pPr marL="826769">
              <a:lnSpc>
                <a:spcPct val="100000"/>
              </a:lnSpc>
              <a:spcBef>
                <a:spcPts val="250"/>
              </a:spcBef>
            </a:pPr>
            <a:r>
              <a:rPr sz="1050" b="1" i="1" spc="-70" dirty="0">
                <a:latin typeface="Verdana"/>
                <a:cs typeface="Verdana"/>
              </a:rPr>
              <a:t>6.  </a:t>
            </a:r>
            <a:r>
              <a:rPr sz="1050" b="1" i="1" spc="15" dirty="0">
                <a:latin typeface="Verdana"/>
                <a:cs typeface="Verdana"/>
              </a:rPr>
              <a:t>Контролируйте </a:t>
            </a:r>
            <a:r>
              <a:rPr sz="1050" b="1" i="1" spc="10" dirty="0">
                <a:latin typeface="Verdana"/>
                <a:cs typeface="Verdana"/>
              </a:rPr>
              <a:t>уровень </a:t>
            </a:r>
            <a:r>
              <a:rPr sz="1050" b="1" i="1" spc="15" dirty="0">
                <a:latin typeface="Verdana"/>
                <a:cs typeface="Verdana"/>
              </a:rPr>
              <a:t>холестерина </a:t>
            </a:r>
            <a:r>
              <a:rPr sz="1050" b="1" i="1" spc="-5" dirty="0">
                <a:latin typeface="Verdana"/>
                <a:cs typeface="Verdana"/>
              </a:rPr>
              <a:t>в</a:t>
            </a:r>
            <a:r>
              <a:rPr sz="1050" b="1" i="1" spc="-135" dirty="0">
                <a:latin typeface="Verdana"/>
                <a:cs typeface="Verdana"/>
              </a:rPr>
              <a:t> </a:t>
            </a:r>
            <a:r>
              <a:rPr sz="1050" b="1" i="1" spc="-20" dirty="0">
                <a:latin typeface="Verdana"/>
                <a:cs typeface="Verdana"/>
              </a:rPr>
              <a:t>крови.</a:t>
            </a:r>
            <a:endParaRPr sz="1050">
              <a:latin typeface="Verdana"/>
              <a:cs typeface="Verdana"/>
            </a:endParaRPr>
          </a:p>
          <a:p>
            <a:pPr marL="1029969">
              <a:lnSpc>
                <a:spcPct val="100000"/>
              </a:lnSpc>
              <a:spcBef>
                <a:spcPts val="229"/>
              </a:spcBef>
            </a:pPr>
            <a:r>
              <a:rPr sz="1050" b="1" i="1" spc="25" dirty="0">
                <a:latin typeface="Verdana"/>
                <a:cs typeface="Verdana"/>
              </a:rPr>
              <a:t>Желательная </a:t>
            </a:r>
            <a:r>
              <a:rPr sz="1050" b="1" i="1" spc="5" dirty="0">
                <a:latin typeface="Verdana"/>
                <a:cs typeface="Verdana"/>
              </a:rPr>
              <a:t>концентрация общего </a:t>
            </a:r>
            <a:r>
              <a:rPr sz="1050" b="1" i="1" spc="10" dirty="0">
                <a:latin typeface="Verdana"/>
                <a:cs typeface="Verdana"/>
              </a:rPr>
              <a:t>холестерина </a:t>
            </a:r>
            <a:r>
              <a:rPr sz="1050" b="1" i="1" dirty="0">
                <a:latin typeface="Verdana"/>
                <a:cs typeface="Verdana"/>
              </a:rPr>
              <a:t>- </a:t>
            </a:r>
            <a:r>
              <a:rPr sz="1050" b="1" i="1" spc="15" dirty="0">
                <a:latin typeface="Verdana"/>
                <a:cs typeface="Verdana"/>
              </a:rPr>
              <a:t>менее </a:t>
            </a:r>
            <a:r>
              <a:rPr sz="1050" b="1" i="1" dirty="0">
                <a:latin typeface="Verdana"/>
                <a:cs typeface="Verdana"/>
              </a:rPr>
              <a:t>5</a:t>
            </a:r>
            <a:r>
              <a:rPr sz="1050" b="1" i="1" spc="-260" dirty="0">
                <a:latin typeface="Verdana"/>
                <a:cs typeface="Verdana"/>
              </a:rPr>
              <a:t> </a:t>
            </a:r>
            <a:r>
              <a:rPr sz="1050" b="1" i="1" spc="-30" dirty="0">
                <a:latin typeface="Verdana"/>
                <a:cs typeface="Verdana"/>
              </a:rPr>
              <a:t>ммоль/л</a:t>
            </a:r>
            <a:endParaRPr sz="1050">
              <a:latin typeface="Verdana"/>
              <a:cs typeface="Verdana"/>
            </a:endParaRPr>
          </a:p>
          <a:p>
            <a:pPr marL="835660">
              <a:lnSpc>
                <a:spcPct val="100000"/>
              </a:lnSpc>
              <a:spcBef>
                <a:spcPts val="200"/>
              </a:spcBef>
            </a:pPr>
            <a:r>
              <a:rPr sz="1050" b="1" i="1" spc="-95" dirty="0">
                <a:latin typeface="Verdana"/>
                <a:cs typeface="Verdana"/>
              </a:rPr>
              <a:t>7.   </a:t>
            </a:r>
            <a:r>
              <a:rPr sz="1050" b="1" i="1" spc="60" dirty="0">
                <a:latin typeface="Verdana"/>
                <a:cs typeface="Verdana"/>
              </a:rPr>
              <a:t>НЕ </a:t>
            </a:r>
            <a:r>
              <a:rPr sz="1050" b="1" i="1" spc="40" dirty="0">
                <a:latin typeface="Verdana"/>
                <a:cs typeface="Verdana"/>
              </a:rPr>
              <a:t>КУРИТЬ! </a:t>
            </a:r>
            <a:r>
              <a:rPr sz="1050" b="1" i="1" spc="25" dirty="0">
                <a:latin typeface="Verdana"/>
                <a:cs typeface="Verdana"/>
              </a:rPr>
              <a:t>НЕ </a:t>
            </a:r>
            <a:r>
              <a:rPr sz="1050" b="1" i="1" spc="30" dirty="0">
                <a:latin typeface="Verdana"/>
                <a:cs typeface="Verdana"/>
              </a:rPr>
              <a:t>ЗЛОУПОТРЕБЛЯТЬ</a:t>
            </a:r>
            <a:r>
              <a:rPr sz="1050" b="1" i="1" spc="-110" dirty="0">
                <a:latin typeface="Verdana"/>
                <a:cs typeface="Verdana"/>
              </a:rPr>
              <a:t> </a:t>
            </a:r>
            <a:r>
              <a:rPr sz="1050" b="1" i="1" spc="35" dirty="0">
                <a:latin typeface="Verdana"/>
                <a:cs typeface="Verdana"/>
              </a:rPr>
              <a:t>АЛКОГОЛЕМ!</a:t>
            </a:r>
            <a:endParaRPr sz="1050">
              <a:latin typeface="Verdana"/>
              <a:cs typeface="Verdana"/>
            </a:endParaRPr>
          </a:p>
          <a:p>
            <a:pPr marL="820419">
              <a:lnSpc>
                <a:spcPct val="100000"/>
              </a:lnSpc>
              <a:spcBef>
                <a:spcPts val="229"/>
              </a:spcBef>
            </a:pPr>
            <a:r>
              <a:rPr sz="1050" b="1" i="1" spc="-55" dirty="0">
                <a:latin typeface="Verdana"/>
                <a:cs typeface="Verdana"/>
              </a:rPr>
              <a:t>8.  </a:t>
            </a:r>
            <a:r>
              <a:rPr sz="1050" b="1" i="1" spc="15" dirty="0">
                <a:latin typeface="Verdana"/>
                <a:cs typeface="Verdana"/>
              </a:rPr>
              <a:t>Больше</a:t>
            </a:r>
            <a:r>
              <a:rPr sz="1050" b="1" i="1" spc="-60" dirty="0">
                <a:latin typeface="Verdana"/>
                <a:cs typeface="Verdana"/>
              </a:rPr>
              <a:t> </a:t>
            </a:r>
            <a:r>
              <a:rPr sz="1050" b="1" i="1" spc="10" dirty="0">
                <a:latin typeface="Verdana"/>
                <a:cs typeface="Verdana"/>
              </a:rPr>
              <a:t>двигайтесь.</a:t>
            </a:r>
            <a:endParaRPr sz="1050">
              <a:latin typeface="Verdana"/>
              <a:cs typeface="Verdana"/>
            </a:endParaRPr>
          </a:p>
          <a:p>
            <a:pPr marL="1049020">
              <a:lnSpc>
                <a:spcPct val="100000"/>
              </a:lnSpc>
              <a:spcBef>
                <a:spcPts val="250"/>
              </a:spcBef>
            </a:pPr>
            <a:r>
              <a:rPr sz="1050" b="1" i="1" spc="10" dirty="0">
                <a:latin typeface="Verdana"/>
                <a:cs typeface="Verdana"/>
              </a:rPr>
              <a:t>Физическая </a:t>
            </a:r>
            <a:r>
              <a:rPr sz="1050" b="1" i="1" spc="15" dirty="0">
                <a:latin typeface="Verdana"/>
                <a:cs typeface="Verdana"/>
              </a:rPr>
              <a:t>активность </a:t>
            </a:r>
            <a:r>
              <a:rPr sz="1050" b="1" i="1" dirty="0">
                <a:latin typeface="Verdana"/>
                <a:cs typeface="Verdana"/>
              </a:rPr>
              <a:t>- не </a:t>
            </a:r>
            <a:r>
              <a:rPr sz="1050" b="1" i="1" spc="15" dirty="0">
                <a:latin typeface="Verdana"/>
                <a:cs typeface="Verdana"/>
              </a:rPr>
              <a:t>менее </a:t>
            </a:r>
            <a:r>
              <a:rPr sz="1050" b="1" i="1" spc="-10" dirty="0">
                <a:latin typeface="Verdana"/>
                <a:cs typeface="Verdana"/>
              </a:rPr>
              <a:t>30 </a:t>
            </a:r>
            <a:r>
              <a:rPr sz="1050" b="1" i="1" spc="25" dirty="0">
                <a:latin typeface="Verdana"/>
                <a:cs typeface="Verdana"/>
              </a:rPr>
              <a:t>минут</a:t>
            </a:r>
            <a:r>
              <a:rPr sz="1050" b="1" i="1" spc="-195" dirty="0">
                <a:latin typeface="Verdana"/>
                <a:cs typeface="Verdana"/>
              </a:rPr>
              <a:t> </a:t>
            </a:r>
            <a:r>
              <a:rPr sz="1050" b="1" i="1" spc="-5" dirty="0">
                <a:latin typeface="Verdana"/>
                <a:cs typeface="Verdana"/>
              </a:rPr>
              <a:t>ежедневно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4387850" y="2892425"/>
            <a:ext cx="152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 более 102 см</a:t>
            </a:r>
            <a:endParaRPr lang="ru-R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sz="1950" b="1" spc="-95" dirty="0">
                <a:latin typeface="Verdana"/>
                <a:cs typeface="Verdana"/>
              </a:rPr>
              <a:t>ПРОФИЛЬ </a:t>
            </a:r>
            <a:r>
              <a:rPr sz="1950" b="1" spc="-55" dirty="0">
                <a:latin typeface="Verdana"/>
                <a:cs typeface="Verdana"/>
              </a:rPr>
              <a:t>ЗДОРОВЬЯ</a:t>
            </a:r>
            <a:r>
              <a:rPr sz="1950" b="1" spc="135" dirty="0">
                <a:latin typeface="Verdana"/>
                <a:cs typeface="Verdana"/>
              </a:rPr>
              <a:t> </a:t>
            </a:r>
            <a:r>
              <a:rPr sz="1950" b="1" spc="-95" dirty="0">
                <a:latin typeface="Verdana"/>
                <a:cs typeface="Verdana"/>
              </a:rPr>
              <a:t>МУЖЧИНЫ</a:t>
            </a:r>
            <a:endParaRPr sz="19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1600"/>
              </a:spcBef>
            </a:pPr>
            <a:r>
              <a:rPr sz="1950" b="1" spc="-55" dirty="0">
                <a:latin typeface="Verdana"/>
                <a:cs typeface="Verdana"/>
              </a:rPr>
              <a:t>Моё </a:t>
            </a:r>
            <a:r>
              <a:rPr sz="1950" b="1" spc="-65" dirty="0">
                <a:latin typeface="Verdana"/>
                <a:cs typeface="Verdana"/>
              </a:rPr>
              <a:t>генеалогическое</a:t>
            </a:r>
            <a:r>
              <a:rPr sz="1950" b="1" spc="-25" dirty="0">
                <a:latin typeface="Verdana"/>
                <a:cs typeface="Verdana"/>
              </a:rPr>
              <a:t> </a:t>
            </a:r>
            <a:r>
              <a:rPr sz="1950" b="1" spc="-55" dirty="0">
                <a:latin typeface="Verdana"/>
                <a:cs typeface="Verdana"/>
              </a:rPr>
              <a:t>дерево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37820">
              <a:lnSpc>
                <a:spcPct val="100000"/>
              </a:lnSpc>
              <a:spcBef>
                <a:spcPts val="1560"/>
              </a:spcBef>
              <a:tabLst>
                <a:tab pos="1069340" algn="l"/>
                <a:tab pos="1873885" algn="l"/>
                <a:tab pos="2605405" algn="l"/>
                <a:tab pos="3001645" algn="l"/>
                <a:tab pos="4689475" algn="l"/>
                <a:tab pos="5424805" algn="l"/>
                <a:tab pos="6226175" algn="l"/>
                <a:tab pos="6961505" algn="l"/>
              </a:tabLst>
            </a:pPr>
            <a:r>
              <a:rPr sz="3225" baseline="-7751" dirty="0">
                <a:latin typeface="Tahoma"/>
                <a:cs typeface="Tahoma"/>
              </a:rPr>
              <a:t>1	к	1	к	</a:t>
            </a:r>
            <a:r>
              <a:rPr sz="950" b="1" spc="20" dirty="0">
                <a:latin typeface="Verdana"/>
                <a:cs typeface="Verdana"/>
              </a:rPr>
              <a:t>Б</a:t>
            </a:r>
            <a:r>
              <a:rPr sz="950" b="1" spc="10" dirty="0">
                <a:latin typeface="Verdana"/>
                <a:cs typeface="Verdana"/>
              </a:rPr>
              <a:t>А</a:t>
            </a:r>
            <a:r>
              <a:rPr sz="950" b="1" spc="20" dirty="0">
                <a:latin typeface="Verdana"/>
                <a:cs typeface="Verdana"/>
              </a:rPr>
              <a:t>Б</a:t>
            </a:r>
            <a:r>
              <a:rPr sz="950" b="1" spc="15" dirty="0">
                <a:latin typeface="Verdana"/>
                <a:cs typeface="Verdana"/>
              </a:rPr>
              <a:t>У</a:t>
            </a:r>
            <a:r>
              <a:rPr sz="950" b="1" spc="70" dirty="0">
                <a:latin typeface="Verdana"/>
                <a:cs typeface="Verdana"/>
              </a:rPr>
              <a:t>Ш</a:t>
            </a:r>
            <a:r>
              <a:rPr sz="950" b="1" spc="20" dirty="0">
                <a:latin typeface="Verdana"/>
                <a:cs typeface="Verdana"/>
              </a:rPr>
              <a:t>К</a:t>
            </a:r>
            <a:r>
              <a:rPr sz="950" b="1" spc="30" dirty="0">
                <a:latin typeface="Verdana"/>
                <a:cs typeface="Verdana"/>
              </a:rPr>
              <a:t>И</a:t>
            </a:r>
            <a:r>
              <a:rPr sz="950" b="1" spc="-5" dirty="0">
                <a:latin typeface="Verdana"/>
                <a:cs typeface="Verdana"/>
              </a:rPr>
              <a:t>,</a:t>
            </a:r>
            <a:r>
              <a:rPr sz="950" b="1" spc="-35" dirty="0">
                <a:latin typeface="Verdana"/>
                <a:cs typeface="Verdana"/>
              </a:rPr>
              <a:t> </a:t>
            </a:r>
            <a:r>
              <a:rPr sz="950" b="1" spc="35" dirty="0">
                <a:latin typeface="Verdana"/>
                <a:cs typeface="Verdana"/>
              </a:rPr>
              <a:t>Д</a:t>
            </a:r>
            <a:r>
              <a:rPr sz="950" b="1" spc="25" dirty="0">
                <a:latin typeface="Verdana"/>
                <a:cs typeface="Verdana"/>
              </a:rPr>
              <a:t>Е</a:t>
            </a:r>
            <a:r>
              <a:rPr sz="950" b="1" spc="35" dirty="0">
                <a:latin typeface="Verdana"/>
                <a:cs typeface="Verdana"/>
              </a:rPr>
              <a:t>Д</a:t>
            </a:r>
            <a:r>
              <a:rPr sz="950" b="1" spc="30" dirty="0">
                <a:latin typeface="Verdana"/>
                <a:cs typeface="Verdana"/>
              </a:rPr>
              <a:t>У</a:t>
            </a:r>
            <a:r>
              <a:rPr sz="950" b="1" spc="90" dirty="0">
                <a:latin typeface="Verdana"/>
                <a:cs typeface="Verdana"/>
              </a:rPr>
              <a:t>Ш</a:t>
            </a:r>
            <a:r>
              <a:rPr sz="950" b="1" spc="35" dirty="0">
                <a:latin typeface="Verdana"/>
                <a:cs typeface="Verdana"/>
              </a:rPr>
              <a:t>К</a:t>
            </a:r>
            <a:r>
              <a:rPr sz="950" b="1" dirty="0">
                <a:latin typeface="Verdana"/>
                <a:cs typeface="Verdana"/>
              </a:rPr>
              <a:t>И	</a:t>
            </a:r>
            <a:r>
              <a:rPr sz="3000" b="1" spc="-1995" baseline="-6944" dirty="0">
                <a:latin typeface="Arial Black"/>
                <a:cs typeface="Arial Black"/>
              </a:rPr>
              <a:t>1</a:t>
            </a:r>
            <a:r>
              <a:rPr sz="950" b="1" spc="-5" dirty="0">
                <a:latin typeface="Verdana"/>
                <a:cs typeface="Verdana"/>
              </a:rPr>
              <a:t>|</a:t>
            </a:r>
            <a:r>
              <a:rPr sz="950" b="1" dirty="0">
                <a:latin typeface="Verdana"/>
                <a:cs typeface="Verdana"/>
              </a:rPr>
              <a:t>	</a:t>
            </a:r>
            <a:r>
              <a:rPr sz="3000" b="1" spc="-7" baseline="-6944" dirty="0">
                <a:latin typeface="Arial Black"/>
                <a:cs typeface="Arial Black"/>
              </a:rPr>
              <a:t>к</a:t>
            </a:r>
            <a:r>
              <a:rPr sz="3000" b="1" baseline="-6944" dirty="0">
                <a:latin typeface="Arial Black"/>
                <a:cs typeface="Arial Black"/>
              </a:rPr>
              <a:t>	</a:t>
            </a:r>
            <a:r>
              <a:rPr sz="3000" b="1" spc="-7" baseline="-6944" dirty="0">
                <a:latin typeface="Arial Black"/>
                <a:cs typeface="Arial Black"/>
              </a:rPr>
              <a:t>■</a:t>
            </a:r>
            <a:r>
              <a:rPr sz="3000" b="1" baseline="-6944" dirty="0">
                <a:latin typeface="Arial Black"/>
                <a:cs typeface="Arial Black"/>
              </a:rPr>
              <a:t>	К</a:t>
            </a:r>
            <a:endParaRPr sz="3000" baseline="-6944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57785" algn="ctr">
              <a:lnSpc>
                <a:spcPct val="100000"/>
              </a:lnSpc>
              <a:tabLst>
                <a:tab pos="283210" algn="l"/>
                <a:tab pos="4953635" algn="l"/>
              </a:tabLst>
            </a:pPr>
            <a:r>
              <a:rPr sz="1850" b="1" dirty="0">
                <a:latin typeface="Verdana"/>
                <a:cs typeface="Verdana"/>
              </a:rPr>
              <a:t>'	</a:t>
            </a:r>
            <a:r>
              <a:rPr sz="1850" b="1" spc="-20" dirty="0">
                <a:latin typeface="Verdana"/>
                <a:cs typeface="Verdana"/>
              </a:rPr>
              <a:t>ПРОФИЛЬ</a:t>
            </a:r>
            <a:r>
              <a:rPr sz="1850" b="1" spc="60" dirty="0">
                <a:latin typeface="Verdana"/>
                <a:cs typeface="Verdana"/>
              </a:rPr>
              <a:t>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250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	</a:t>
            </a:r>
            <a:r>
              <a:rPr sz="1850" b="1" i="1" spc="-5" dirty="0">
                <a:latin typeface="Verdana"/>
                <a:cs typeface="Verdana"/>
              </a:rPr>
              <a:t>J</a:t>
            </a:r>
            <a:endParaRPr sz="1850">
              <a:latin typeface="Verdana"/>
              <a:cs typeface="Verdana"/>
            </a:endParaRPr>
          </a:p>
          <a:p>
            <a:pPr marL="19050" algn="ctr">
              <a:lnSpc>
                <a:spcPct val="100000"/>
              </a:lnSpc>
              <a:spcBef>
                <a:spcPts val="650"/>
              </a:spcBef>
            </a:pPr>
            <a:r>
              <a:rPr sz="1950" b="1" spc="-140" dirty="0">
                <a:latin typeface="Verdana"/>
                <a:cs typeface="Verdana"/>
              </a:rPr>
              <a:t>Объем</a:t>
            </a:r>
            <a:r>
              <a:rPr sz="1950" b="1" spc="-245" dirty="0">
                <a:latin typeface="Verdana"/>
                <a:cs typeface="Verdana"/>
              </a:rPr>
              <a:t> </a:t>
            </a:r>
            <a:r>
              <a:rPr sz="1950" b="1" spc="-160" dirty="0">
                <a:latin typeface="Verdana"/>
                <a:cs typeface="Verdana"/>
              </a:rPr>
              <a:t>диспансеризации</a:t>
            </a:r>
            <a:endParaRPr sz="1950">
              <a:latin typeface="Verdana"/>
              <a:cs typeface="Verdana"/>
            </a:endParaRPr>
          </a:p>
          <a:p>
            <a:pPr marL="1334135" marR="1447800" indent="-448309">
              <a:lnSpc>
                <a:spcPts val="1050"/>
              </a:lnSpc>
            </a:pPr>
            <a:r>
              <a:rPr sz="700" b="1" i="1" spc="20" dirty="0">
                <a:latin typeface="Verdana"/>
                <a:cs typeface="Verdana"/>
              </a:rPr>
              <a:t>Перечень </a:t>
            </a:r>
            <a:r>
              <a:rPr sz="700" b="1" i="1" spc="30" dirty="0">
                <a:latin typeface="Verdana"/>
                <a:cs typeface="Verdana"/>
              </a:rPr>
              <a:t>осмотров </a:t>
            </a:r>
            <a:r>
              <a:rPr sz="700" b="1" i="1" spc="20" dirty="0">
                <a:latin typeface="Verdana"/>
                <a:cs typeface="Verdana"/>
              </a:rPr>
              <a:t>врачами-специалистами, </a:t>
            </a:r>
            <a:r>
              <a:rPr sz="700" b="1" i="1" spc="25" dirty="0">
                <a:latin typeface="Verdana"/>
                <a:cs typeface="Verdana"/>
              </a:rPr>
              <a:t>исследований </a:t>
            </a:r>
            <a:r>
              <a:rPr sz="700" b="1" i="1" dirty="0">
                <a:latin typeface="Verdana"/>
                <a:cs typeface="Verdana"/>
              </a:rPr>
              <a:t>и </a:t>
            </a:r>
            <a:r>
              <a:rPr sz="700" b="1" i="1" spc="10" dirty="0">
                <a:latin typeface="Verdana"/>
                <a:cs typeface="Verdana"/>
              </a:rPr>
              <a:t>иных </a:t>
            </a:r>
            <a:r>
              <a:rPr sz="700" b="1" i="1" spc="20" dirty="0">
                <a:latin typeface="Verdana"/>
                <a:cs typeface="Verdana"/>
              </a:rPr>
              <a:t>медицинских </a:t>
            </a:r>
            <a:r>
              <a:rPr sz="700" b="1" i="1" spc="15" dirty="0">
                <a:latin typeface="Verdana"/>
                <a:cs typeface="Verdana"/>
              </a:rPr>
              <a:t>мероприятий,  </a:t>
            </a:r>
            <a:r>
              <a:rPr sz="700" b="1" i="1" spc="20" dirty="0">
                <a:latin typeface="Verdana"/>
                <a:cs typeface="Verdana"/>
              </a:rPr>
              <a:t>проводимых </a:t>
            </a:r>
            <a:r>
              <a:rPr sz="700" b="1" i="1" spc="-5" dirty="0">
                <a:latin typeface="Verdana"/>
                <a:cs typeface="Verdana"/>
              </a:rPr>
              <a:t>в </a:t>
            </a:r>
            <a:r>
              <a:rPr sz="700" b="1" i="1" spc="30" dirty="0">
                <a:latin typeface="Verdana"/>
                <a:cs typeface="Verdana"/>
              </a:rPr>
              <a:t>рамках диспансеризации </a:t>
            </a:r>
            <a:r>
              <a:rPr sz="700" b="1" i="1" spc="-5" dirty="0">
                <a:latin typeface="Verdana"/>
                <a:cs typeface="Verdana"/>
              </a:rPr>
              <a:t>в </a:t>
            </a:r>
            <a:r>
              <a:rPr sz="700" b="1" i="1" spc="20" dirty="0">
                <a:latin typeface="Verdana"/>
                <a:cs typeface="Verdana"/>
              </a:rPr>
              <a:t>определенные </a:t>
            </a:r>
            <a:r>
              <a:rPr sz="700" b="1" i="1" spc="25" dirty="0">
                <a:latin typeface="Verdana"/>
                <a:cs typeface="Verdana"/>
              </a:rPr>
              <a:t>возрастные</a:t>
            </a:r>
            <a:r>
              <a:rPr sz="700" b="1" i="1" spc="-100" dirty="0">
                <a:latin typeface="Verdana"/>
                <a:cs typeface="Verdana"/>
              </a:rPr>
              <a:t> </a:t>
            </a:r>
            <a:r>
              <a:rPr sz="700" b="1" i="1" spc="20" dirty="0">
                <a:latin typeface="Verdana"/>
                <a:cs typeface="Verdana"/>
              </a:rPr>
              <a:t>периоды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  <a:tabLst>
                <a:tab pos="4110354" algn="l"/>
              </a:tabLst>
            </a:pPr>
            <a:r>
              <a:rPr sz="650" spc="45" dirty="0">
                <a:latin typeface="Verdana"/>
                <a:cs typeface="Verdana"/>
              </a:rPr>
              <a:t>Осмотр,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исследование,	</a:t>
            </a:r>
            <a:r>
              <a:rPr sz="975" spc="67" baseline="-29914" dirty="0">
                <a:latin typeface="Verdana"/>
                <a:cs typeface="Verdana"/>
              </a:rPr>
              <a:t>Возраст</a:t>
            </a:r>
            <a:r>
              <a:rPr sz="975" spc="-15" baseline="-29914" dirty="0">
                <a:latin typeface="Verdana"/>
                <a:cs typeface="Verdana"/>
              </a:rPr>
              <a:t> </a:t>
            </a:r>
            <a:r>
              <a:rPr sz="975" spc="-22" baseline="-29914" dirty="0">
                <a:latin typeface="Verdana"/>
                <a:cs typeface="Verdana"/>
              </a:rPr>
              <a:t>(лет)</a:t>
            </a:r>
            <a:endParaRPr sz="975" baseline="-29914">
              <a:latin typeface="Verdana"/>
              <a:cs typeface="Verdana"/>
            </a:endParaRPr>
          </a:p>
          <a:p>
            <a:pPr marL="669925">
              <a:lnSpc>
                <a:spcPct val="100000"/>
              </a:lnSpc>
              <a:spcBef>
                <a:spcPts val="60"/>
              </a:spcBef>
            </a:pPr>
            <a:r>
              <a:rPr sz="650" spc="25" dirty="0">
                <a:latin typeface="Verdana"/>
                <a:cs typeface="Verdana"/>
              </a:rPr>
              <a:t>иное</a:t>
            </a:r>
            <a:r>
              <a:rPr sz="650" spc="-2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медицинское</a:t>
            </a:r>
            <a:endParaRPr sz="650">
              <a:latin typeface="Verdana"/>
              <a:cs typeface="Verdana"/>
            </a:endParaRPr>
          </a:p>
          <a:p>
            <a:pPr marL="800735">
              <a:lnSpc>
                <a:spcPct val="100000"/>
              </a:lnSpc>
              <a:spcBef>
                <a:spcPts val="440"/>
              </a:spcBef>
              <a:tabLst>
                <a:tab pos="1861185" algn="l"/>
              </a:tabLst>
            </a:pPr>
            <a:r>
              <a:rPr sz="975" spc="60" baseline="34188" dirty="0">
                <a:latin typeface="Verdana"/>
                <a:cs typeface="Verdana"/>
              </a:rPr>
              <a:t>мероприятие	</a:t>
            </a:r>
            <a:r>
              <a:rPr sz="650" spc="-15" dirty="0">
                <a:latin typeface="Verdana"/>
                <a:cs typeface="Verdana"/>
              </a:rPr>
              <a:t>21</a:t>
            </a:r>
            <a:r>
              <a:rPr sz="650" spc="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24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27</a:t>
            </a:r>
            <a:r>
              <a:rPr sz="650" spc="12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30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33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36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39</a:t>
            </a:r>
            <a:r>
              <a:rPr sz="650" spc="9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42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45</a:t>
            </a:r>
            <a:r>
              <a:rPr sz="650" spc="7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48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-25" dirty="0">
                <a:latin typeface="Verdana"/>
                <a:cs typeface="Verdana"/>
              </a:rPr>
              <a:t>51</a:t>
            </a:r>
            <a:r>
              <a:rPr sz="650" spc="14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54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57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60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63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66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69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72</a:t>
            </a:r>
            <a:r>
              <a:rPr sz="650" spc="9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75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78</a:t>
            </a:r>
            <a:r>
              <a:rPr sz="650" spc="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|81</a:t>
            </a:r>
            <a:r>
              <a:rPr sz="650" spc="14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84</a:t>
            </a:r>
            <a:r>
              <a:rPr sz="650" spc="7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spc="5" dirty="0">
                <a:latin typeface="Verdana"/>
                <a:cs typeface="Verdana"/>
              </a:rPr>
              <a:t>87</a:t>
            </a:r>
            <a:r>
              <a:rPr sz="650" spc="95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|90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|93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96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|</a:t>
            </a:r>
            <a:r>
              <a:rPr sz="650" spc="-170" dirty="0">
                <a:latin typeface="Verdana"/>
                <a:cs typeface="Verdana"/>
              </a:rPr>
              <a:t> </a:t>
            </a:r>
            <a:r>
              <a:rPr sz="650" dirty="0">
                <a:latin typeface="Verdana"/>
                <a:cs typeface="Verdana"/>
              </a:rPr>
              <a:t>99</a:t>
            </a:r>
            <a:endParaRPr sz="650">
              <a:latin typeface="Verdana"/>
              <a:cs typeface="Verdana"/>
            </a:endParaRPr>
          </a:p>
          <a:p>
            <a:pPr marL="61594" algn="ctr">
              <a:lnSpc>
                <a:spcPct val="100000"/>
              </a:lnSpc>
              <a:spcBef>
                <a:spcPts val="160"/>
              </a:spcBef>
            </a:pPr>
            <a:r>
              <a:rPr sz="650" spc="30" dirty="0">
                <a:latin typeface="Verdana"/>
                <a:cs typeface="Verdana"/>
              </a:rPr>
              <a:t>Первый </a:t>
            </a:r>
            <a:r>
              <a:rPr sz="650" spc="25" dirty="0">
                <a:latin typeface="Verdana"/>
                <a:cs typeface="Verdana"/>
              </a:rPr>
              <a:t>этап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диспансеризации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280"/>
              </a:spcBef>
              <a:tabLst>
                <a:tab pos="1889125" algn="l"/>
                <a:tab pos="2084070" algn="l"/>
                <a:tab pos="2468245" algn="l"/>
                <a:tab pos="3047365" algn="l"/>
                <a:tab pos="4010660" algn="l"/>
                <a:tab pos="4397375" algn="l"/>
                <a:tab pos="4781550" algn="l"/>
                <a:tab pos="5165725" algn="l"/>
                <a:tab pos="5360670" algn="l"/>
                <a:tab pos="5744845" algn="l"/>
                <a:tab pos="6320790" algn="l"/>
                <a:tab pos="6708140" algn="l"/>
              </a:tabLst>
            </a:pPr>
            <a:r>
              <a:rPr sz="650" spc="-30" dirty="0">
                <a:latin typeface="Verdana"/>
                <a:cs typeface="Verdana"/>
              </a:rPr>
              <a:t>1.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Опрос	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</a:t>
            </a:r>
            <a:r>
              <a:rPr sz="650" spc="204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340"/>
              </a:spcBef>
              <a:tabLst>
                <a:tab pos="1892935" algn="l"/>
                <a:tab pos="2471420" algn="l"/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650" spc="-15" dirty="0">
                <a:latin typeface="Verdana"/>
                <a:cs typeface="Verdana"/>
              </a:rPr>
              <a:t>2.</a:t>
            </a:r>
            <a:r>
              <a:rPr sz="650" spc="35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Измерение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АД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7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330"/>
              </a:spcBef>
              <a:tabLst>
                <a:tab pos="1889125" algn="l"/>
                <a:tab pos="2084070" algn="l"/>
                <a:tab pos="2468245" algn="l"/>
                <a:tab pos="3047365" algn="l"/>
                <a:tab pos="4010660" algn="l"/>
                <a:tab pos="4397375" algn="l"/>
                <a:tab pos="4781550" algn="l"/>
                <a:tab pos="5165725" algn="l"/>
                <a:tab pos="5360670" algn="l"/>
                <a:tab pos="5744845" algn="l"/>
                <a:tab pos="6320790" algn="l"/>
                <a:tab pos="6708140" algn="l"/>
              </a:tabLst>
            </a:pPr>
            <a:r>
              <a:rPr sz="975" spc="-22" baseline="4273" dirty="0">
                <a:latin typeface="Verdana"/>
                <a:cs typeface="Verdana"/>
              </a:rPr>
              <a:t>3.</a:t>
            </a:r>
            <a:r>
              <a:rPr sz="975" spc="15" baseline="4273" dirty="0">
                <a:latin typeface="Verdana"/>
                <a:cs typeface="Verdana"/>
              </a:rPr>
              <a:t> </a:t>
            </a:r>
            <a:r>
              <a:rPr sz="975" spc="60" baseline="4273" dirty="0">
                <a:latin typeface="Verdana"/>
                <a:cs typeface="Verdana"/>
              </a:rPr>
              <a:t>Антропометрия	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</a:t>
            </a:r>
            <a:r>
              <a:rPr sz="650" spc="204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200"/>
              </a:spcBef>
            </a:pPr>
            <a:r>
              <a:rPr sz="650" spc="-15" dirty="0">
                <a:latin typeface="Verdana"/>
                <a:cs typeface="Verdana"/>
              </a:rPr>
              <a:t>4.</a:t>
            </a:r>
            <a:r>
              <a:rPr sz="650" spc="-6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Определение</a:t>
            </a:r>
            <a:endParaRPr sz="650">
              <a:latin typeface="Verdana"/>
              <a:cs typeface="Verdana"/>
            </a:endParaRPr>
          </a:p>
          <a:p>
            <a:pPr marL="772795" marR="774700" indent="-2540">
              <a:lnSpc>
                <a:spcPct val="103800"/>
              </a:lnSpc>
              <a:spcBef>
                <a:spcPts val="60"/>
              </a:spcBef>
              <a:tabLst>
                <a:tab pos="1891664" algn="l"/>
                <a:tab pos="2471420" algn="l"/>
                <a:tab pos="3239135" algn="l"/>
                <a:tab pos="3626485" algn="l"/>
                <a:tab pos="4010660" algn="l"/>
                <a:tab pos="4397375" algn="l"/>
                <a:tab pos="4781550" algn="l"/>
                <a:tab pos="5165725" algn="l"/>
                <a:tab pos="5553075" algn="l"/>
                <a:tab pos="5936615" algn="l"/>
                <a:tab pos="6323965" algn="l"/>
                <a:tab pos="6708140" algn="l"/>
              </a:tabLst>
            </a:pPr>
            <a:r>
              <a:rPr sz="975" spc="67" baseline="4273" dirty="0">
                <a:latin typeface="Verdana"/>
                <a:cs typeface="Verdana"/>
              </a:rPr>
              <a:t>х</a:t>
            </a:r>
            <a:r>
              <a:rPr sz="975" spc="75" baseline="4273" dirty="0">
                <a:latin typeface="Verdana"/>
                <a:cs typeface="Verdana"/>
              </a:rPr>
              <a:t>ол</a:t>
            </a:r>
            <a:r>
              <a:rPr sz="975" spc="67" baseline="4273" dirty="0">
                <a:latin typeface="Verdana"/>
                <a:cs typeface="Verdana"/>
              </a:rPr>
              <a:t>е</a:t>
            </a:r>
            <a:r>
              <a:rPr sz="975" spc="44" baseline="4273" dirty="0">
                <a:latin typeface="Verdana"/>
                <a:cs typeface="Verdana"/>
              </a:rPr>
              <a:t>с</a:t>
            </a:r>
            <a:r>
              <a:rPr sz="975" spc="60" baseline="4273" dirty="0">
                <a:latin typeface="Verdana"/>
                <a:cs typeface="Verdana"/>
              </a:rPr>
              <a:t>т</a:t>
            </a:r>
            <a:r>
              <a:rPr sz="975" spc="67" baseline="4273" dirty="0">
                <a:latin typeface="Verdana"/>
                <a:cs typeface="Verdana"/>
              </a:rPr>
              <a:t>е</a:t>
            </a:r>
            <a:r>
              <a:rPr sz="975" spc="75" baseline="4273" dirty="0">
                <a:latin typeface="Verdana"/>
                <a:cs typeface="Verdana"/>
              </a:rPr>
              <a:t>ри</a:t>
            </a:r>
            <a:r>
              <a:rPr sz="975" spc="52" baseline="4273" dirty="0">
                <a:latin typeface="Verdana"/>
                <a:cs typeface="Verdana"/>
              </a:rPr>
              <a:t>н</a:t>
            </a:r>
            <a:r>
              <a:rPr sz="975" baseline="4273" dirty="0">
                <a:latin typeface="Verdana"/>
                <a:cs typeface="Verdana"/>
              </a:rPr>
              <a:t>а </a:t>
            </a:r>
            <a:r>
              <a:rPr sz="975" spc="67" baseline="4273" dirty="0">
                <a:latin typeface="Verdana"/>
                <a:cs typeface="Verdana"/>
              </a:rPr>
              <a:t> </a:t>
            </a:r>
            <a:r>
              <a:rPr sz="975" baseline="4273" dirty="0">
                <a:latin typeface="Verdana"/>
                <a:cs typeface="Verdana"/>
              </a:rPr>
              <a:t>и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   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   </a:t>
            </a:r>
            <a:r>
              <a:rPr sz="650" spc="4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   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</a:t>
            </a:r>
            <a:r>
              <a:rPr sz="650" dirty="0">
                <a:latin typeface="Verdana"/>
                <a:cs typeface="Verdana"/>
              </a:rPr>
              <a:t>	</a:t>
            </a:r>
            <a:r>
              <a:rPr sz="650" spc="-5" dirty="0">
                <a:latin typeface="Verdana"/>
                <a:cs typeface="Verdana"/>
              </a:rPr>
              <a:t>+  </a:t>
            </a:r>
            <a:r>
              <a:rPr sz="650" spc="30" dirty="0">
                <a:latin typeface="Verdana"/>
                <a:cs typeface="Verdana"/>
              </a:rPr>
              <a:t>сахара </a:t>
            </a:r>
            <a:r>
              <a:rPr sz="650" dirty="0">
                <a:latin typeface="Verdana"/>
                <a:cs typeface="Verdana"/>
              </a:rPr>
              <a:t>в</a:t>
            </a:r>
            <a:r>
              <a:rPr sz="650" spc="-20" dirty="0">
                <a:latin typeface="Verdana"/>
                <a:cs typeface="Verdana"/>
              </a:rPr>
              <a:t> </a:t>
            </a:r>
            <a:r>
              <a:rPr sz="650" spc="25" dirty="0">
                <a:latin typeface="Verdana"/>
                <a:cs typeface="Verdana"/>
              </a:rPr>
              <a:t>крови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110"/>
              </a:spcBef>
            </a:pPr>
            <a:r>
              <a:rPr sz="650" spc="-15" dirty="0">
                <a:latin typeface="Verdana"/>
                <a:cs typeface="Verdana"/>
              </a:rPr>
              <a:t>5.</a:t>
            </a:r>
            <a:r>
              <a:rPr sz="650" spc="-45" dirty="0">
                <a:latin typeface="Verdana"/>
                <a:cs typeface="Verdana"/>
              </a:rPr>
              <a:t> </a:t>
            </a:r>
            <a:r>
              <a:rPr sz="650" spc="35" dirty="0">
                <a:latin typeface="Verdana"/>
                <a:cs typeface="Verdana"/>
              </a:rPr>
              <a:t>Измерение</a:t>
            </a:r>
            <a:endParaRPr sz="650">
              <a:latin typeface="Verdana"/>
              <a:cs typeface="Verdana"/>
            </a:endParaRPr>
          </a:p>
          <a:p>
            <a:pPr marL="770255" marR="582930" indent="6350">
              <a:lnSpc>
                <a:spcPct val="105100"/>
              </a:lnSpc>
              <a:spcBef>
                <a:spcPts val="40"/>
              </a:spcBef>
              <a:tabLst>
                <a:tab pos="3047365" algn="l"/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650" spc="30" dirty="0">
                <a:latin typeface="Verdana"/>
                <a:cs typeface="Verdana"/>
              </a:rPr>
              <a:t>внутриглазного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0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4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</a:t>
            </a:r>
            <a:r>
              <a:rPr sz="650" spc="30" dirty="0">
                <a:latin typeface="Verdana"/>
                <a:cs typeface="Verdana"/>
              </a:rPr>
              <a:t>давления</a:t>
            </a:r>
            <a:endParaRPr sz="650">
              <a:latin typeface="Verdana"/>
              <a:cs typeface="Verdana"/>
            </a:endParaRPr>
          </a:p>
          <a:p>
            <a:pPr marL="661035">
              <a:lnSpc>
                <a:spcPts val="620"/>
              </a:lnSpc>
              <a:spcBef>
                <a:spcPts val="80"/>
              </a:spcBef>
            </a:pPr>
            <a:r>
              <a:rPr sz="650" spc="-25" dirty="0">
                <a:latin typeface="Verdana"/>
                <a:cs typeface="Verdana"/>
              </a:rPr>
              <a:t>6. </a:t>
            </a:r>
            <a:r>
              <a:rPr sz="650" spc="35" dirty="0">
                <a:latin typeface="Verdana"/>
                <a:cs typeface="Verdana"/>
              </a:rPr>
              <a:t>Клинический</a:t>
            </a:r>
            <a:r>
              <a:rPr sz="650" spc="15" dirty="0">
                <a:latin typeface="Verdana"/>
                <a:cs typeface="Verdana"/>
              </a:rPr>
              <a:t> </a:t>
            </a:r>
            <a:r>
              <a:rPr sz="650" spc="25" dirty="0">
                <a:latin typeface="Verdana"/>
                <a:cs typeface="Verdana"/>
              </a:rPr>
              <a:t>анализ</a:t>
            </a:r>
            <a:endParaRPr sz="650">
              <a:latin typeface="Verdana"/>
              <a:cs typeface="Verdana"/>
            </a:endParaRPr>
          </a:p>
          <a:p>
            <a:pPr marL="182880" algn="ctr">
              <a:lnSpc>
                <a:spcPts val="620"/>
              </a:lnSpc>
              <a:tabLst>
                <a:tab pos="1297940" algn="l"/>
                <a:tab pos="1877695" algn="l"/>
                <a:tab pos="2840990" algn="l"/>
                <a:tab pos="3803650" algn="l"/>
                <a:tab pos="4572000" algn="l"/>
                <a:tab pos="4766945" algn="l"/>
                <a:tab pos="5730240" algn="l"/>
              </a:tabLst>
            </a:pPr>
            <a:r>
              <a:rPr sz="975" spc="30" baseline="-34188" dirty="0">
                <a:latin typeface="Verdana"/>
                <a:cs typeface="Verdana"/>
              </a:rPr>
              <a:t>крови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1035">
              <a:lnSpc>
                <a:spcPct val="100000"/>
              </a:lnSpc>
              <a:spcBef>
                <a:spcPts val="640"/>
              </a:spcBef>
              <a:tabLst>
                <a:tab pos="1892935" algn="l"/>
                <a:tab pos="2471420" algn="l"/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975" spc="-37" baseline="4273" dirty="0">
                <a:latin typeface="Verdana"/>
                <a:cs typeface="Verdana"/>
              </a:rPr>
              <a:t>7. </a:t>
            </a:r>
            <a:r>
              <a:rPr sz="975" spc="44" baseline="4273" dirty="0">
                <a:latin typeface="Verdana"/>
                <a:cs typeface="Verdana"/>
              </a:rPr>
              <a:t>Общий</a:t>
            </a:r>
            <a:r>
              <a:rPr sz="975" spc="179" baseline="4273" dirty="0">
                <a:latin typeface="Verdana"/>
                <a:cs typeface="Verdana"/>
              </a:rPr>
              <a:t> </a:t>
            </a:r>
            <a:r>
              <a:rPr sz="975" spc="37" baseline="4273" dirty="0">
                <a:latin typeface="Verdana"/>
                <a:cs typeface="Verdana"/>
              </a:rPr>
              <a:t>анализ</a:t>
            </a:r>
            <a:r>
              <a:rPr sz="975" spc="112" baseline="4273" dirty="0">
                <a:latin typeface="Verdana"/>
                <a:cs typeface="Verdana"/>
              </a:rPr>
              <a:t> </a:t>
            </a:r>
            <a:r>
              <a:rPr sz="975" spc="37" baseline="4273" dirty="0">
                <a:latin typeface="Verdana"/>
                <a:cs typeface="Verdana"/>
              </a:rPr>
              <a:t>мочи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7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5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200"/>
              </a:spcBef>
            </a:pPr>
            <a:r>
              <a:rPr sz="650" spc="-15" dirty="0">
                <a:latin typeface="Verdana"/>
                <a:cs typeface="Verdana"/>
              </a:rPr>
              <a:t>8. </a:t>
            </a:r>
            <a:r>
              <a:rPr sz="650" spc="35" dirty="0">
                <a:latin typeface="Verdana"/>
                <a:cs typeface="Verdana"/>
              </a:rPr>
              <a:t>Анализ</a:t>
            </a:r>
            <a:r>
              <a:rPr sz="650" spc="10" dirty="0">
                <a:latin typeface="Verdana"/>
                <a:cs typeface="Verdana"/>
              </a:rPr>
              <a:t> </a:t>
            </a:r>
            <a:r>
              <a:rPr sz="650" spc="20" dirty="0">
                <a:latin typeface="Verdana"/>
                <a:cs typeface="Verdana"/>
              </a:rPr>
              <a:t>крови</a:t>
            </a:r>
            <a:endParaRPr sz="650">
              <a:latin typeface="Verdana"/>
              <a:cs typeface="Verdana"/>
            </a:endParaRPr>
          </a:p>
          <a:p>
            <a:pPr marL="186055" algn="ctr">
              <a:lnSpc>
                <a:spcPct val="100000"/>
              </a:lnSpc>
              <a:spcBef>
                <a:spcPts val="40"/>
              </a:spcBef>
              <a:tabLst>
                <a:tab pos="2456815" algn="l"/>
                <a:tab pos="2844165" algn="l"/>
                <a:tab pos="3227705" algn="l"/>
                <a:tab pos="3611879" algn="l"/>
                <a:tab pos="3999229" algn="l"/>
                <a:tab pos="4380230" algn="l"/>
                <a:tab pos="4770120" algn="l"/>
                <a:tab pos="5154295" algn="l"/>
                <a:tab pos="5535295" algn="l"/>
                <a:tab pos="5925185" algn="l"/>
                <a:tab pos="6309360" algn="l"/>
              </a:tabLst>
            </a:pPr>
            <a:r>
              <a:rPr sz="650" spc="30" dirty="0">
                <a:latin typeface="Verdana"/>
                <a:cs typeface="Verdana"/>
              </a:rPr>
              <a:t>биохимический	</a:t>
            </a:r>
            <a:r>
              <a:rPr sz="975" spc="-7" baseline="34188" dirty="0">
                <a:latin typeface="Verdana"/>
                <a:cs typeface="Verdana"/>
              </a:rPr>
              <a:t>+	+	+	+	+	+	+	+	+	+	+</a:t>
            </a:r>
            <a:endParaRPr sz="975" baseline="34188">
              <a:latin typeface="Verdana"/>
              <a:cs typeface="Verdana"/>
            </a:endParaRPr>
          </a:p>
          <a:p>
            <a:pPr marL="658495">
              <a:lnSpc>
                <a:spcPts val="620"/>
              </a:lnSpc>
              <a:spcBef>
                <a:spcPts val="320"/>
              </a:spcBef>
            </a:pPr>
            <a:r>
              <a:rPr sz="650" spc="-20" dirty="0">
                <a:latin typeface="Verdana"/>
                <a:cs typeface="Verdana"/>
              </a:rPr>
              <a:t>9. </a:t>
            </a:r>
            <a:r>
              <a:rPr sz="650" spc="45" dirty="0">
                <a:latin typeface="Verdana"/>
                <a:cs typeface="Verdana"/>
              </a:rPr>
              <a:t>Исследование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15" dirty="0">
                <a:latin typeface="Verdana"/>
                <a:cs typeface="Verdana"/>
              </a:rPr>
              <a:t>кала</a:t>
            </a:r>
            <a:endParaRPr sz="650">
              <a:latin typeface="Verdana"/>
              <a:cs typeface="Verdana"/>
            </a:endParaRPr>
          </a:p>
          <a:p>
            <a:pPr marL="663575" indent="113030">
              <a:lnSpc>
                <a:spcPts val="620"/>
              </a:lnSpc>
              <a:tabLst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975" baseline="-34188" dirty="0">
                <a:latin typeface="Verdana"/>
                <a:cs typeface="Verdana"/>
              </a:rPr>
              <a:t>на</a:t>
            </a:r>
            <a:r>
              <a:rPr sz="975" spc="22" baseline="-34188" dirty="0">
                <a:latin typeface="Verdana"/>
                <a:cs typeface="Verdana"/>
              </a:rPr>
              <a:t> </a:t>
            </a:r>
            <a:r>
              <a:rPr sz="975" spc="60" baseline="-34188" dirty="0">
                <a:latin typeface="Verdana"/>
                <a:cs typeface="Verdana"/>
              </a:rPr>
              <a:t>скрытую</a:t>
            </a:r>
            <a:r>
              <a:rPr sz="975" spc="150" baseline="-34188" dirty="0">
                <a:latin typeface="Verdana"/>
                <a:cs typeface="Verdana"/>
              </a:rPr>
              <a:t> </a:t>
            </a:r>
            <a:r>
              <a:rPr sz="975" spc="52" baseline="-34188" dirty="0">
                <a:latin typeface="Verdana"/>
                <a:cs typeface="Verdana"/>
              </a:rPr>
              <a:t>кровь	</a:t>
            </a:r>
            <a:r>
              <a:rPr sz="650" spc="-5" dirty="0">
                <a:latin typeface="Verdana"/>
                <a:cs typeface="Verdana"/>
              </a:rPr>
              <a:t>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5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819"/>
              </a:spcBef>
              <a:tabLst>
                <a:tab pos="3047365" algn="l"/>
                <a:tab pos="3431540" algn="l"/>
                <a:tab pos="3815715" algn="l"/>
                <a:tab pos="4202430" algn="l"/>
                <a:tab pos="4586605" algn="l"/>
                <a:tab pos="4970780" algn="l"/>
                <a:tab pos="5360670" algn="l"/>
                <a:tab pos="5744845" algn="l"/>
                <a:tab pos="6125845" algn="l"/>
                <a:tab pos="6513195" algn="l"/>
                <a:tab pos="6899909" algn="l"/>
              </a:tabLst>
            </a:pPr>
            <a:r>
              <a:rPr sz="650" spc="-25" dirty="0">
                <a:latin typeface="Verdana"/>
                <a:cs typeface="Verdana"/>
              </a:rPr>
              <a:t>10.</a:t>
            </a:r>
            <a:r>
              <a:rPr sz="650" dirty="0">
                <a:latin typeface="Verdana"/>
                <a:cs typeface="Verdana"/>
              </a:rPr>
              <a:t> </a:t>
            </a:r>
            <a:r>
              <a:rPr sz="650" spc="40" dirty="0">
                <a:latin typeface="Verdana"/>
                <a:cs typeface="Verdana"/>
              </a:rPr>
              <a:t>УЗИ	</a:t>
            </a:r>
            <a:r>
              <a:rPr sz="650" spc="-5" dirty="0">
                <a:latin typeface="Verdana"/>
                <a:cs typeface="Verdana"/>
              </a:rPr>
              <a:t>+	+	+	+	+	+	+	+	+	+	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ts val="615"/>
              </a:lnSpc>
              <a:spcBef>
                <a:spcPts val="209"/>
              </a:spcBef>
            </a:pPr>
            <a:r>
              <a:rPr sz="650" spc="-25" dirty="0">
                <a:latin typeface="Verdana"/>
                <a:cs typeface="Verdana"/>
              </a:rPr>
              <a:t>11.</a:t>
            </a:r>
            <a:r>
              <a:rPr sz="650" spc="-35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Флюорография</a:t>
            </a:r>
            <a:endParaRPr sz="650">
              <a:latin typeface="Verdana"/>
              <a:cs typeface="Verdana"/>
            </a:endParaRPr>
          </a:p>
          <a:p>
            <a:pPr marL="663575" indent="106680">
              <a:lnSpc>
                <a:spcPts val="615"/>
              </a:lnSpc>
              <a:tabLst>
                <a:tab pos="1891664" algn="l"/>
                <a:tab pos="2471420" algn="l"/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975" spc="37" baseline="-34188" dirty="0">
                <a:latin typeface="Verdana"/>
                <a:cs typeface="Verdana"/>
              </a:rPr>
              <a:t>легких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5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640"/>
              </a:spcBef>
              <a:tabLst>
                <a:tab pos="2855595" algn="l"/>
                <a:tab pos="3434715" algn="l"/>
                <a:tab pos="4397375" algn="l"/>
                <a:tab pos="5165725" algn="l"/>
                <a:tab pos="5360670" algn="l"/>
                <a:tab pos="6323965" algn="l"/>
              </a:tabLst>
            </a:pPr>
            <a:r>
              <a:rPr sz="650" spc="-25" dirty="0">
                <a:latin typeface="Verdana"/>
                <a:cs typeface="Verdana"/>
              </a:rPr>
              <a:t>12.</a:t>
            </a:r>
            <a:r>
              <a:rPr sz="650" spc="25" dirty="0">
                <a:latin typeface="Verdana"/>
                <a:cs typeface="Verdana"/>
              </a:rPr>
              <a:t> </a:t>
            </a:r>
            <a:r>
              <a:rPr sz="650" spc="45" dirty="0">
                <a:latin typeface="Verdana"/>
                <a:cs typeface="Verdana"/>
              </a:rPr>
              <a:t>ЭКГ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5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ts val="610"/>
              </a:lnSpc>
              <a:spcBef>
                <a:spcPts val="200"/>
              </a:spcBef>
            </a:pPr>
            <a:r>
              <a:rPr sz="650" spc="-25" dirty="0">
                <a:latin typeface="Verdana"/>
                <a:cs typeface="Verdana"/>
              </a:rPr>
              <a:t>13. </a:t>
            </a:r>
            <a:r>
              <a:rPr sz="650" spc="50" dirty="0">
                <a:latin typeface="Verdana"/>
                <a:cs typeface="Verdana"/>
              </a:rPr>
              <a:t>Осмотр</a:t>
            </a:r>
            <a:r>
              <a:rPr sz="650" spc="65" dirty="0">
                <a:latin typeface="Verdana"/>
                <a:cs typeface="Verdana"/>
              </a:rPr>
              <a:t> </a:t>
            </a:r>
            <a:r>
              <a:rPr sz="650" spc="15" dirty="0">
                <a:latin typeface="Verdana"/>
                <a:cs typeface="Verdana"/>
              </a:rPr>
              <a:t>врача-</a:t>
            </a:r>
            <a:endParaRPr sz="650">
              <a:latin typeface="Verdana"/>
              <a:cs typeface="Verdana"/>
            </a:endParaRPr>
          </a:p>
          <a:p>
            <a:pPr marL="186055" algn="ctr">
              <a:lnSpc>
                <a:spcPts val="610"/>
              </a:lnSpc>
              <a:tabLst>
                <a:tab pos="3227705" algn="l"/>
                <a:tab pos="3611879" algn="l"/>
                <a:tab pos="3999229" algn="l"/>
                <a:tab pos="4380230" algn="l"/>
                <a:tab pos="4770120" algn="l"/>
                <a:tab pos="5154295" algn="l"/>
                <a:tab pos="5535295" algn="l"/>
                <a:tab pos="5925185" algn="l"/>
                <a:tab pos="6309360" algn="l"/>
              </a:tabLst>
            </a:pPr>
            <a:r>
              <a:rPr sz="975" spc="44" baseline="-34188" dirty="0">
                <a:latin typeface="Verdana"/>
                <a:cs typeface="Verdana"/>
              </a:rPr>
              <a:t>невролога	</a:t>
            </a:r>
            <a:r>
              <a:rPr sz="650" spc="-5" dirty="0">
                <a:latin typeface="Verdana"/>
                <a:cs typeface="Verdana"/>
              </a:rPr>
              <a:t>+	+	+	+	+	+	+	+	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630"/>
              </a:spcBef>
              <a:tabLst>
                <a:tab pos="3047365" algn="l"/>
                <a:tab pos="3434715" algn="l"/>
                <a:tab pos="4397375" algn="l"/>
                <a:tab pos="5165725" algn="l"/>
                <a:tab pos="5360670" algn="l"/>
              </a:tabLst>
            </a:pPr>
            <a:r>
              <a:rPr sz="650" spc="-15" dirty="0">
                <a:latin typeface="Verdana"/>
                <a:cs typeface="Verdana"/>
              </a:rPr>
              <a:t>14.</a:t>
            </a:r>
            <a:r>
              <a:rPr sz="650" spc="-10" dirty="0">
                <a:latin typeface="Verdana"/>
                <a:cs typeface="Verdana"/>
              </a:rPr>
              <a:t> </a:t>
            </a:r>
            <a:r>
              <a:rPr sz="650" spc="30" dirty="0">
                <a:latin typeface="Verdana"/>
                <a:cs typeface="Verdana"/>
              </a:rPr>
              <a:t>Осмотр</a:t>
            </a:r>
            <a:r>
              <a:rPr sz="650" spc="-5" dirty="0">
                <a:latin typeface="Verdana"/>
                <a:cs typeface="Verdana"/>
              </a:rPr>
              <a:t> </a:t>
            </a:r>
            <a:r>
              <a:rPr sz="650" spc="15" dirty="0">
                <a:latin typeface="Verdana"/>
                <a:cs typeface="Verdana"/>
              </a:rPr>
              <a:t>уролога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</a:t>
            </a:r>
            <a:r>
              <a:rPr sz="650" spc="17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	+  </a:t>
            </a:r>
            <a:r>
              <a:rPr sz="650" spc="21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ts val="605"/>
              </a:lnSpc>
              <a:spcBef>
                <a:spcPts val="209"/>
              </a:spcBef>
            </a:pPr>
            <a:r>
              <a:rPr sz="650" dirty="0">
                <a:latin typeface="Verdana"/>
                <a:cs typeface="Verdana"/>
              </a:rPr>
              <a:t>15.</a:t>
            </a:r>
            <a:r>
              <a:rPr sz="650" spc="-114" dirty="0">
                <a:latin typeface="Verdana"/>
                <a:cs typeface="Verdana"/>
              </a:rPr>
              <a:t> </a:t>
            </a:r>
            <a:r>
              <a:rPr sz="650" spc="25" dirty="0">
                <a:latin typeface="Verdana"/>
                <a:cs typeface="Verdana"/>
              </a:rPr>
              <a:t>Осмотр</a:t>
            </a:r>
            <a:endParaRPr sz="650">
              <a:latin typeface="Verdana"/>
              <a:cs typeface="Verdana"/>
            </a:endParaRPr>
          </a:p>
          <a:p>
            <a:pPr marL="779145">
              <a:lnSpc>
                <a:spcPts val="605"/>
              </a:lnSpc>
              <a:tabLst>
                <a:tab pos="1891664" algn="l"/>
                <a:tab pos="2471420" algn="l"/>
                <a:tab pos="3434715" algn="l"/>
                <a:tab pos="3818254" algn="l"/>
                <a:tab pos="4397375" algn="l"/>
              </a:tabLst>
            </a:pPr>
            <a:r>
              <a:rPr sz="975" spc="22" baseline="-29914" dirty="0">
                <a:latin typeface="Verdana"/>
                <a:cs typeface="Verdana"/>
              </a:rPr>
              <a:t>гастроэнтеролога	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6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3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</a:t>
            </a:r>
            <a:r>
              <a:rPr sz="650" spc="8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   </a:t>
            </a:r>
            <a:r>
              <a:rPr sz="650" spc="80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	+    +    +   </a:t>
            </a:r>
            <a:r>
              <a:rPr sz="650" spc="135" dirty="0">
                <a:latin typeface="Verdana"/>
                <a:cs typeface="Verdana"/>
              </a:rPr>
              <a:t> </a:t>
            </a:r>
            <a:r>
              <a:rPr sz="650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770255" marR="6035675" indent="-106680">
              <a:lnSpc>
                <a:spcPct val="107700"/>
              </a:lnSpc>
              <a:spcBef>
                <a:spcPts val="430"/>
              </a:spcBef>
            </a:pPr>
            <a:r>
              <a:rPr sz="650" spc="-25" dirty="0">
                <a:latin typeface="Verdana"/>
                <a:cs typeface="Verdana"/>
              </a:rPr>
              <a:t>16. </a:t>
            </a:r>
            <a:r>
              <a:rPr sz="650" spc="50" dirty="0">
                <a:latin typeface="Verdana"/>
                <a:cs typeface="Verdana"/>
              </a:rPr>
              <a:t>Осмотр </a:t>
            </a:r>
            <a:r>
              <a:rPr sz="650" spc="15" dirty="0">
                <a:latin typeface="Verdana"/>
                <a:cs typeface="Verdana"/>
              </a:rPr>
              <a:t>врача-  </a:t>
            </a:r>
            <a:r>
              <a:rPr sz="650" spc="35" dirty="0">
                <a:latin typeface="Verdana"/>
                <a:cs typeface="Verdana"/>
              </a:rPr>
              <a:t>терапевта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32840" algn="ctr">
              <a:lnSpc>
                <a:spcPts val="5950"/>
              </a:lnSpc>
            </a:pPr>
            <a:r>
              <a:rPr sz="7950" b="1" i="1" spc="142" baseline="-8909" dirty="0">
                <a:latin typeface="Verdana"/>
                <a:cs typeface="Verdana"/>
              </a:rPr>
              <a:t>г* </a:t>
            </a: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600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 marL="10160" algn="ctr">
              <a:lnSpc>
                <a:spcPct val="100000"/>
              </a:lnSpc>
              <a:spcBef>
                <a:spcPts val="790"/>
              </a:spcBef>
            </a:pPr>
            <a:r>
              <a:rPr sz="1950" b="1" spc="-55" dirty="0">
                <a:latin typeface="Verdana"/>
                <a:cs typeface="Verdana"/>
              </a:rPr>
              <a:t>Показатели </a:t>
            </a:r>
            <a:r>
              <a:rPr sz="1950" b="1" spc="-30" dirty="0">
                <a:latin typeface="Verdana"/>
                <a:cs typeface="Verdana"/>
              </a:rPr>
              <a:t>состояния</a:t>
            </a:r>
            <a:r>
              <a:rPr sz="1950" b="1" spc="45" dirty="0">
                <a:latin typeface="Verdana"/>
                <a:cs typeface="Verdana"/>
              </a:rPr>
              <a:t> </a:t>
            </a:r>
            <a:r>
              <a:rPr sz="1950" b="1" spc="-40" dirty="0">
                <a:latin typeface="Verdana"/>
                <a:cs typeface="Verdana"/>
              </a:rPr>
              <a:t>здоровья</a:t>
            </a:r>
            <a:endParaRPr sz="1950">
              <a:latin typeface="Verdana"/>
              <a:cs typeface="Verdana"/>
            </a:endParaRPr>
          </a:p>
          <a:p>
            <a:pPr marL="1103630">
              <a:lnSpc>
                <a:spcPts val="640"/>
              </a:lnSpc>
              <a:spcBef>
                <a:spcPts val="1540"/>
              </a:spcBef>
              <a:tabLst>
                <a:tab pos="3251835" algn="l"/>
                <a:tab pos="3615054" algn="l"/>
                <a:tab pos="4324985" algn="l"/>
                <a:tab pos="6708775" algn="l"/>
              </a:tabLst>
            </a:pPr>
            <a:r>
              <a:rPr sz="1275" b="1" spc="-7" baseline="-22875" dirty="0">
                <a:latin typeface="Tahoma"/>
                <a:cs typeface="Tahoma"/>
              </a:rPr>
              <a:t>я	</a:t>
            </a:r>
            <a:r>
              <a:rPr sz="650" b="1" spc="-20" dirty="0">
                <a:latin typeface="Tahoma"/>
                <a:cs typeface="Tahoma"/>
              </a:rPr>
              <a:t>ИМТ*	</a:t>
            </a:r>
            <a:r>
              <a:rPr sz="850" b="1" spc="-185" dirty="0">
                <a:latin typeface="Tahoma"/>
                <a:cs typeface="Tahoma"/>
              </a:rPr>
              <a:t>ОКРУЖНОСТЬ	</a:t>
            </a:r>
            <a:r>
              <a:rPr sz="650" b="1" dirty="0">
                <a:latin typeface="Tahoma"/>
                <a:cs typeface="Tahoma"/>
              </a:rPr>
              <a:t>д</a:t>
            </a:r>
            <a:r>
              <a:rPr sz="650" b="1" spc="-45" dirty="0">
                <a:latin typeface="Tahoma"/>
                <a:cs typeface="Tahoma"/>
              </a:rPr>
              <a:t> </a:t>
            </a:r>
            <a:r>
              <a:rPr sz="650" b="1" dirty="0">
                <a:latin typeface="Tahoma"/>
                <a:cs typeface="Tahoma"/>
              </a:rPr>
              <a:t>д</a:t>
            </a:r>
            <a:r>
              <a:rPr sz="650" b="1" spc="-40" dirty="0">
                <a:latin typeface="Tahoma"/>
                <a:cs typeface="Tahoma"/>
              </a:rPr>
              <a:t> </a:t>
            </a:r>
            <a:r>
              <a:rPr sz="650" b="1" spc="-5" dirty="0">
                <a:latin typeface="Tahoma"/>
                <a:cs typeface="Tahoma"/>
              </a:rPr>
              <a:t>„	</a:t>
            </a:r>
            <a:r>
              <a:rPr sz="975" b="1" spc="-22" baseline="8547" dirty="0">
                <a:latin typeface="Tahoma"/>
                <a:cs typeface="Tahoma"/>
              </a:rPr>
              <a:t>Группа</a:t>
            </a:r>
            <a:endParaRPr sz="975" baseline="8547">
              <a:latin typeface="Tahoma"/>
              <a:cs typeface="Tahoma"/>
            </a:endParaRPr>
          </a:p>
          <a:p>
            <a:pPr marL="3755390">
              <a:lnSpc>
                <a:spcPts val="425"/>
              </a:lnSpc>
              <a:tabLst>
                <a:tab pos="4736465" algn="l"/>
                <a:tab pos="5193665" algn="l"/>
                <a:tab pos="6232525" algn="l"/>
              </a:tabLst>
            </a:pPr>
            <a:r>
              <a:rPr sz="975" b="1" spc="-22" baseline="-34188" dirty="0">
                <a:latin typeface="Tahoma"/>
                <a:cs typeface="Tahoma"/>
              </a:rPr>
              <a:t>талии	</a:t>
            </a:r>
            <a:r>
              <a:rPr sz="650" b="1" spc="-40" dirty="0">
                <a:latin typeface="Tahoma"/>
                <a:cs typeface="Tahoma"/>
              </a:rPr>
              <a:t>ЧСС***	</a:t>
            </a:r>
            <a:r>
              <a:rPr sz="850" b="1" spc="-160" dirty="0">
                <a:latin typeface="Tahoma"/>
                <a:cs typeface="Tahoma"/>
              </a:rPr>
              <a:t>чд****     </a:t>
            </a:r>
            <a:r>
              <a:rPr sz="850" b="1" spc="-114" dirty="0">
                <a:latin typeface="Tahoma"/>
                <a:cs typeface="Tahoma"/>
              </a:rPr>
              <a:t> </a:t>
            </a:r>
            <a:r>
              <a:rPr sz="650" b="1" spc="5" dirty="0">
                <a:latin typeface="Tahoma"/>
                <a:cs typeface="Tahoma"/>
              </a:rPr>
              <a:t>Холестерин	</a:t>
            </a:r>
            <a:r>
              <a:rPr sz="650" b="1" spc="-25" dirty="0">
                <a:latin typeface="Tahoma"/>
                <a:cs typeface="Tahoma"/>
              </a:rPr>
              <a:t>С^*ар</a:t>
            </a:r>
            <a:endParaRPr sz="650">
              <a:latin typeface="Tahoma"/>
              <a:cs typeface="Tahoma"/>
            </a:endParaRPr>
          </a:p>
          <a:p>
            <a:pPr marL="6236970">
              <a:lnSpc>
                <a:spcPts val="565"/>
              </a:lnSpc>
              <a:tabLst>
                <a:tab pos="6650355" algn="l"/>
              </a:tabLst>
            </a:pPr>
            <a:r>
              <a:rPr sz="650" b="1" spc="-15" dirty="0">
                <a:latin typeface="Tahoma"/>
                <a:cs typeface="Tahoma"/>
              </a:rPr>
              <a:t>крови	</a:t>
            </a:r>
            <a:r>
              <a:rPr sz="650" b="1" dirty="0">
                <a:latin typeface="Tahoma"/>
                <a:cs typeface="Tahoma"/>
              </a:rPr>
              <a:t>здоровья</a:t>
            </a:r>
            <a:endParaRPr sz="6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 marL="3291840">
              <a:lnSpc>
                <a:spcPct val="100000"/>
              </a:lnSpc>
              <a:tabLst>
                <a:tab pos="4986655" algn="l"/>
              </a:tabLst>
            </a:pPr>
            <a:r>
              <a:rPr sz="700" spc="10" dirty="0">
                <a:latin typeface="Tahoma"/>
                <a:cs typeface="Tahoma"/>
              </a:rPr>
              <a:t>1</a:t>
            </a:r>
            <a:r>
              <a:rPr sz="700" b="1" i="1" spc="10" dirty="0">
                <a:latin typeface="Verdana"/>
                <a:cs typeface="Verdana"/>
              </a:rPr>
              <a:t>Индекс</a:t>
            </a:r>
            <a:r>
              <a:rPr sz="700" b="1" i="1" spc="5" dirty="0">
                <a:latin typeface="Verdana"/>
                <a:cs typeface="Verdana"/>
              </a:rPr>
              <a:t> </a:t>
            </a:r>
            <a:r>
              <a:rPr sz="700" b="1" i="1" spc="20" dirty="0">
                <a:latin typeface="Verdana"/>
                <a:cs typeface="Verdana"/>
              </a:rPr>
              <a:t>массы</a:t>
            </a:r>
            <a:r>
              <a:rPr sz="700" b="1" i="1" spc="70" dirty="0">
                <a:latin typeface="Verdana"/>
                <a:cs typeface="Verdana"/>
              </a:rPr>
              <a:t> </a:t>
            </a:r>
            <a:r>
              <a:rPr sz="700" b="1" i="1" spc="-10" dirty="0">
                <a:latin typeface="Verdana"/>
                <a:cs typeface="Verdana"/>
              </a:rPr>
              <a:t>тела	</a:t>
            </a:r>
            <a:r>
              <a:rPr sz="700" b="1" i="1" dirty="0">
                <a:latin typeface="Verdana"/>
                <a:cs typeface="Verdana"/>
              </a:rPr>
              <a:t>' </a:t>
            </a:r>
            <a:r>
              <a:rPr sz="700" b="1" i="1" spc="10" dirty="0">
                <a:latin typeface="Verdana"/>
                <a:cs typeface="Verdana"/>
              </a:rPr>
              <a:t>Частота </a:t>
            </a:r>
            <a:r>
              <a:rPr sz="700" b="1" i="1" spc="5" dirty="0">
                <a:latin typeface="Verdana"/>
                <a:cs typeface="Verdana"/>
              </a:rPr>
              <a:t>сердечных </a:t>
            </a:r>
            <a:r>
              <a:rPr sz="700" b="1" i="1" spc="10" dirty="0">
                <a:latin typeface="Verdana"/>
                <a:cs typeface="Verdana"/>
              </a:rPr>
              <a:t>сокращений</a:t>
            </a:r>
            <a:r>
              <a:rPr sz="700" b="1" i="1" spc="-90" dirty="0">
                <a:latin typeface="Verdana"/>
                <a:cs typeface="Verdana"/>
              </a:rPr>
              <a:t> </a:t>
            </a:r>
            <a:r>
              <a:rPr sz="700" b="1" i="1" spc="-50" dirty="0">
                <a:latin typeface="Verdana"/>
                <a:cs typeface="Verdana"/>
              </a:rPr>
              <a:t>(пульс)</a:t>
            </a:r>
            <a:endParaRPr sz="700">
              <a:latin typeface="Verdana"/>
              <a:cs typeface="Verdana"/>
            </a:endParaRPr>
          </a:p>
          <a:p>
            <a:pPr marL="3291840">
              <a:lnSpc>
                <a:spcPct val="100000"/>
              </a:lnSpc>
              <a:spcBef>
                <a:spcPts val="240"/>
              </a:spcBef>
              <a:tabLst>
                <a:tab pos="5001895" algn="l"/>
              </a:tabLst>
            </a:pPr>
            <a:r>
              <a:rPr sz="400" spc="-15" dirty="0">
                <a:latin typeface="Tahoma"/>
                <a:cs typeface="Tahoma"/>
              </a:rPr>
              <a:t>1* </a:t>
            </a:r>
            <a:r>
              <a:rPr sz="400" spc="5" dirty="0">
                <a:latin typeface="Tahoma"/>
                <a:cs typeface="Tahoma"/>
              </a:rPr>
              <a:t> </a:t>
            </a:r>
            <a:r>
              <a:rPr sz="700" b="1" i="1" spc="15" dirty="0">
                <a:latin typeface="Verdana"/>
                <a:cs typeface="Verdana"/>
              </a:rPr>
              <a:t>Артериальное</a:t>
            </a:r>
            <a:r>
              <a:rPr sz="700" b="1" i="1" spc="-60" dirty="0">
                <a:latin typeface="Verdana"/>
                <a:cs typeface="Verdana"/>
              </a:rPr>
              <a:t> </a:t>
            </a:r>
            <a:r>
              <a:rPr sz="700" b="1" i="1" spc="5" dirty="0">
                <a:latin typeface="Verdana"/>
                <a:cs typeface="Verdana"/>
              </a:rPr>
              <a:t>давление	</a:t>
            </a:r>
            <a:r>
              <a:rPr sz="400" dirty="0">
                <a:latin typeface="Tahoma"/>
                <a:cs typeface="Tahoma"/>
              </a:rPr>
              <a:t>*  </a:t>
            </a:r>
            <a:r>
              <a:rPr sz="700" b="1" i="1" spc="10" dirty="0">
                <a:latin typeface="Verdana"/>
                <a:cs typeface="Verdana"/>
              </a:rPr>
              <a:t>Частота</a:t>
            </a:r>
            <a:r>
              <a:rPr sz="700" b="1" i="1" spc="-40" dirty="0">
                <a:latin typeface="Verdana"/>
                <a:cs typeface="Verdana"/>
              </a:rPr>
              <a:t> </a:t>
            </a:r>
            <a:r>
              <a:rPr sz="700" b="1" i="1" dirty="0">
                <a:latin typeface="Verdana"/>
                <a:cs typeface="Verdana"/>
              </a:rPr>
              <a:t>дыхания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1441450">
              <a:lnSpc>
                <a:spcPts val="2230"/>
              </a:lnSpc>
            </a:pPr>
            <a:r>
              <a:rPr sz="1950" b="1" spc="-20" dirty="0">
                <a:latin typeface="Verdana"/>
                <a:cs typeface="Verdana"/>
              </a:rPr>
              <a:t>Расчет </a:t>
            </a:r>
            <a:r>
              <a:rPr sz="1950" b="1" spc="-55" dirty="0">
                <a:latin typeface="Verdana"/>
                <a:cs typeface="Verdana"/>
              </a:rPr>
              <a:t>индекса </a:t>
            </a:r>
            <a:r>
              <a:rPr sz="1950" b="1" spc="-45" dirty="0">
                <a:latin typeface="Verdana"/>
                <a:cs typeface="Verdana"/>
              </a:rPr>
              <a:t>массы </a:t>
            </a:r>
            <a:r>
              <a:rPr sz="1950" b="1" spc="-50" dirty="0">
                <a:latin typeface="Verdana"/>
                <a:cs typeface="Verdana"/>
              </a:rPr>
              <a:t>тела</a:t>
            </a:r>
            <a:r>
              <a:rPr sz="1950" b="1" spc="120" dirty="0">
                <a:latin typeface="Verdana"/>
                <a:cs typeface="Verdana"/>
              </a:rPr>
              <a:t> </a:t>
            </a:r>
            <a:r>
              <a:rPr sz="1950" b="1" spc="-145" dirty="0">
                <a:latin typeface="Verdana"/>
                <a:cs typeface="Verdana"/>
              </a:rPr>
              <a:t>(ИМТ)</a:t>
            </a:r>
            <a:endParaRPr sz="1950">
              <a:latin typeface="Verdana"/>
              <a:cs typeface="Verdana"/>
            </a:endParaRPr>
          </a:p>
          <a:p>
            <a:pPr marL="1441450">
              <a:lnSpc>
                <a:spcPts val="2710"/>
              </a:lnSpc>
              <a:tabLst>
                <a:tab pos="3010535" algn="l"/>
              </a:tabLst>
            </a:pPr>
            <a:r>
              <a:rPr sz="3525" spc="-15" baseline="-24822" dirty="0">
                <a:latin typeface="Times New Roman"/>
                <a:cs typeface="Times New Roman"/>
              </a:rPr>
              <a:t>имт</a:t>
            </a:r>
            <a:r>
              <a:rPr sz="3525" spc="-217" baseline="-24822" dirty="0">
                <a:latin typeface="Times New Roman"/>
                <a:cs typeface="Times New Roman"/>
              </a:rPr>
              <a:t> </a:t>
            </a:r>
            <a:r>
              <a:rPr sz="3525" baseline="-24822" dirty="0">
                <a:latin typeface="Times New Roman"/>
                <a:cs typeface="Times New Roman"/>
              </a:rPr>
              <a:t>=	</a:t>
            </a:r>
            <a:r>
              <a:rPr sz="1600" b="1" spc="20" dirty="0">
                <a:latin typeface="Times New Roman"/>
                <a:cs typeface="Times New Roman"/>
              </a:rPr>
              <a:t>Вес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45" dirty="0">
                <a:latin typeface="Times New Roman"/>
                <a:cs typeface="Times New Roman"/>
              </a:rPr>
              <a:t>(кг)</a:t>
            </a:r>
            <a:endParaRPr sz="1600">
              <a:latin typeface="Times New Roman"/>
              <a:cs typeface="Times New Roman"/>
            </a:endParaRPr>
          </a:p>
          <a:p>
            <a:pPr marL="2161540">
              <a:lnSpc>
                <a:spcPct val="100000"/>
              </a:lnSpc>
              <a:spcBef>
                <a:spcPts val="300"/>
              </a:spcBef>
            </a:pPr>
            <a:r>
              <a:rPr sz="1600" b="1" spc="5" dirty="0">
                <a:latin typeface="Times New Roman"/>
                <a:cs typeface="Times New Roman"/>
              </a:rPr>
              <a:t>Рост </a:t>
            </a:r>
            <a:r>
              <a:rPr sz="1600" b="1" spc="-25" dirty="0">
                <a:latin typeface="Times New Roman"/>
                <a:cs typeface="Times New Roman"/>
              </a:rPr>
              <a:t>(в </a:t>
            </a:r>
            <a:r>
              <a:rPr sz="1600" b="1" spc="-10" dirty="0">
                <a:latin typeface="Times New Roman"/>
                <a:cs typeface="Times New Roman"/>
              </a:rPr>
              <a:t>метрах)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40" dirty="0">
                <a:latin typeface="Times New Roman"/>
                <a:cs typeface="Times New Roman"/>
              </a:rPr>
              <a:t>квадрате</a:t>
            </a:r>
            <a:endParaRPr sz="1600">
              <a:latin typeface="Times New Roman"/>
              <a:cs typeface="Times New Roman"/>
            </a:endParaRPr>
          </a:p>
          <a:p>
            <a:pPr marL="938530">
              <a:lnSpc>
                <a:spcPct val="100000"/>
              </a:lnSpc>
              <a:spcBef>
                <a:spcPts val="1250"/>
              </a:spcBef>
              <a:tabLst>
                <a:tab pos="4705985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Дефицит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массы </a:t>
            </a:r>
            <a:r>
              <a:rPr sz="1600" b="1" spc="-15" dirty="0">
                <a:latin typeface="Times New Roman"/>
                <a:cs typeface="Times New Roman"/>
              </a:rPr>
              <a:t>тела	</a:t>
            </a:r>
            <a:r>
              <a:rPr sz="1600" b="1" spc="5" dirty="0">
                <a:latin typeface="Times New Roman"/>
                <a:cs typeface="Times New Roman"/>
              </a:rPr>
              <a:t>менее</a:t>
            </a:r>
            <a:r>
              <a:rPr sz="1600" b="1" spc="15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18,5</a:t>
            </a:r>
            <a:endParaRPr sz="1600">
              <a:latin typeface="Times New Roman"/>
              <a:cs typeface="Times New Roman"/>
            </a:endParaRPr>
          </a:p>
          <a:p>
            <a:pPr marL="942340">
              <a:lnSpc>
                <a:spcPct val="100000"/>
              </a:lnSpc>
              <a:spcBef>
                <a:spcPts val="70"/>
              </a:spcBef>
              <a:tabLst>
                <a:tab pos="4714875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Норма	</a:t>
            </a:r>
            <a:r>
              <a:rPr sz="1700" b="1" spc="-25" dirty="0">
                <a:latin typeface="Times New Roman"/>
                <a:cs typeface="Times New Roman"/>
              </a:rPr>
              <a:t>18,5 </a:t>
            </a:r>
            <a:r>
              <a:rPr sz="1700" b="1" dirty="0">
                <a:latin typeface="Times New Roman"/>
                <a:cs typeface="Times New Roman"/>
              </a:rPr>
              <a:t>-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24,9</a:t>
            </a:r>
            <a:endParaRPr sz="1700">
              <a:latin typeface="Times New Roman"/>
              <a:cs typeface="Times New Roman"/>
            </a:endParaRPr>
          </a:p>
          <a:p>
            <a:pPr marL="942340">
              <a:lnSpc>
                <a:spcPct val="100000"/>
              </a:lnSpc>
              <a:spcBef>
                <a:spcPts val="100"/>
              </a:spcBef>
              <a:tabLst>
                <a:tab pos="4705350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Предожирение	</a:t>
            </a:r>
            <a:r>
              <a:rPr sz="1600" b="1" dirty="0">
                <a:latin typeface="Times New Roman"/>
                <a:cs typeface="Times New Roman"/>
              </a:rPr>
              <a:t>25 -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29,9</a:t>
            </a:r>
            <a:endParaRPr sz="1600">
              <a:latin typeface="Times New Roman"/>
              <a:cs typeface="Times New Roman"/>
            </a:endParaRPr>
          </a:p>
          <a:p>
            <a:pPr marL="944880">
              <a:lnSpc>
                <a:spcPct val="100000"/>
              </a:lnSpc>
              <a:spcBef>
                <a:spcPts val="140"/>
              </a:spcBef>
              <a:tabLst>
                <a:tab pos="470852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Ожирение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степени	</a:t>
            </a:r>
            <a:r>
              <a:rPr sz="1600" b="1" spc="5" dirty="0">
                <a:latin typeface="Times New Roman"/>
                <a:cs typeface="Times New Roman"/>
              </a:rPr>
              <a:t>30 </a:t>
            </a:r>
            <a:r>
              <a:rPr sz="1600" b="1" dirty="0">
                <a:latin typeface="Times New Roman"/>
                <a:cs typeface="Times New Roman"/>
              </a:rPr>
              <a:t>-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34,9</a:t>
            </a:r>
            <a:endParaRPr sz="1600">
              <a:latin typeface="Times New Roman"/>
              <a:cs typeface="Times New Roman"/>
            </a:endParaRPr>
          </a:p>
          <a:p>
            <a:pPr marL="944880">
              <a:lnSpc>
                <a:spcPct val="100000"/>
              </a:lnSpc>
              <a:spcBef>
                <a:spcPts val="170"/>
              </a:spcBef>
              <a:tabLst>
                <a:tab pos="470852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Ожирение</a:t>
            </a:r>
            <a:r>
              <a:rPr sz="1600" b="1" spc="90" dirty="0">
                <a:latin typeface="Times New Roman"/>
                <a:cs typeface="Times New Roman"/>
              </a:rPr>
              <a:t> </a:t>
            </a:r>
            <a:r>
              <a:rPr sz="1600" b="1" spc="-55" dirty="0">
                <a:latin typeface="Times New Roman"/>
                <a:cs typeface="Times New Roman"/>
              </a:rPr>
              <a:t>II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степени	</a:t>
            </a:r>
            <a:r>
              <a:rPr sz="1600" b="1" spc="-5" dirty="0">
                <a:latin typeface="Times New Roman"/>
                <a:cs typeface="Times New Roman"/>
              </a:rPr>
              <a:t>35 </a:t>
            </a:r>
            <a:r>
              <a:rPr sz="1600" b="1" dirty="0">
                <a:latin typeface="Times New Roman"/>
                <a:cs typeface="Times New Roman"/>
              </a:rPr>
              <a:t>-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39,9</a:t>
            </a:r>
            <a:endParaRPr sz="1600">
              <a:latin typeface="Times New Roman"/>
              <a:cs typeface="Times New Roman"/>
            </a:endParaRPr>
          </a:p>
          <a:p>
            <a:pPr marL="944880">
              <a:lnSpc>
                <a:spcPct val="100000"/>
              </a:lnSpc>
              <a:spcBef>
                <a:spcPts val="140"/>
              </a:spcBef>
              <a:tabLst>
                <a:tab pos="470852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Ожирение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-60" dirty="0">
                <a:latin typeface="Times New Roman"/>
                <a:cs typeface="Times New Roman"/>
              </a:rPr>
              <a:t>III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степени	</a:t>
            </a:r>
            <a:r>
              <a:rPr sz="1600" b="1" spc="10" dirty="0">
                <a:latin typeface="Times New Roman"/>
                <a:cs typeface="Times New Roman"/>
              </a:rPr>
              <a:t>более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40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18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 marL="3810" algn="ctr">
              <a:lnSpc>
                <a:spcPct val="100000"/>
              </a:lnSpc>
              <a:spcBef>
                <a:spcPts val="1540"/>
              </a:spcBef>
            </a:pPr>
            <a:r>
              <a:rPr sz="1950" b="1" spc="-60" dirty="0">
                <a:latin typeface="Verdana"/>
                <a:cs typeface="Verdana"/>
              </a:rPr>
              <a:t>Сохранение </a:t>
            </a:r>
            <a:r>
              <a:rPr sz="1950" b="1" spc="-45" dirty="0">
                <a:latin typeface="Verdana"/>
                <a:cs typeface="Verdana"/>
              </a:rPr>
              <a:t>здоровья </a:t>
            </a:r>
            <a:r>
              <a:rPr sz="1950" b="1" spc="-5" dirty="0">
                <a:latin typeface="Verdana"/>
                <a:cs typeface="Verdana"/>
              </a:rPr>
              <a:t>в </a:t>
            </a:r>
            <a:r>
              <a:rPr sz="1950" b="1" spc="-65" dirty="0">
                <a:latin typeface="Verdana"/>
                <a:cs typeface="Verdana"/>
              </a:rPr>
              <a:t>любом</a:t>
            </a:r>
            <a:r>
              <a:rPr sz="1950" b="1" spc="-105" dirty="0">
                <a:latin typeface="Verdana"/>
                <a:cs typeface="Verdana"/>
              </a:rPr>
              <a:t> </a:t>
            </a:r>
            <a:r>
              <a:rPr sz="1950" b="1" spc="-45" dirty="0">
                <a:latin typeface="Verdana"/>
                <a:cs typeface="Verdana"/>
              </a:rPr>
              <a:t>возрасте</a:t>
            </a:r>
            <a:endParaRPr sz="1950">
              <a:latin typeface="Verdana"/>
              <a:cs typeface="Verdana"/>
            </a:endParaRPr>
          </a:p>
          <a:p>
            <a:pPr marL="709930">
              <a:lnSpc>
                <a:spcPct val="100000"/>
              </a:lnSpc>
              <a:spcBef>
                <a:spcPts val="1019"/>
              </a:spcBef>
            </a:pPr>
            <a:r>
              <a:rPr sz="900" i="1" spc="-65" dirty="0">
                <a:latin typeface="Verdana"/>
                <a:cs typeface="Verdana"/>
              </a:rPr>
              <a:t>1. </a:t>
            </a:r>
            <a:r>
              <a:rPr sz="900" i="1" spc="75" dirty="0">
                <a:latin typeface="Verdana"/>
                <a:cs typeface="Verdana"/>
              </a:rPr>
              <a:t>ПОЛЕЗНЫЕ</a:t>
            </a:r>
            <a:r>
              <a:rPr sz="900" i="1" spc="-24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ЗАВТРАКИ</a:t>
            </a:r>
            <a:endParaRPr sz="900">
              <a:latin typeface="Verdana"/>
              <a:cs typeface="Verdana"/>
            </a:endParaRPr>
          </a:p>
          <a:p>
            <a:pPr marL="356870" marR="338455" algn="just">
              <a:lnSpc>
                <a:spcPct val="103899"/>
              </a:lnSpc>
              <a:spcBef>
                <a:spcPts val="45"/>
              </a:spcBef>
            </a:pPr>
            <a:r>
              <a:rPr sz="900" i="1" spc="35" dirty="0">
                <a:latin typeface="Verdana"/>
                <a:cs typeface="Verdana"/>
              </a:rPr>
              <a:t>Завтрак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является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самым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важным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приемом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пищи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для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человека.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Именно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от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его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состава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зависит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запас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энергии  </a:t>
            </a:r>
            <a:r>
              <a:rPr sz="900" i="1" spc="-5" dirty="0">
                <a:latin typeface="Verdana"/>
                <a:cs typeface="Verdana"/>
              </a:rPr>
              <a:t>на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целый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день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ваше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самочувствие.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Идеальным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вариантом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является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любимая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англичанами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овсяная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5" dirty="0">
                <a:latin typeface="Verdana"/>
                <a:cs typeface="Verdana"/>
              </a:rPr>
              <a:t>каша.  </a:t>
            </a:r>
            <a:r>
              <a:rPr sz="900" i="1" spc="60" dirty="0">
                <a:latin typeface="Verdana"/>
                <a:cs typeface="Verdana"/>
              </a:rPr>
              <a:t>Помимо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энергетического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потенциала,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каша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восполняет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запас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полезныхдля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организма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элементов.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Если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вам  </a:t>
            </a:r>
            <a:r>
              <a:rPr sz="900" i="1" spc="20" dirty="0">
                <a:latin typeface="Verdana"/>
                <a:cs typeface="Verdana"/>
              </a:rPr>
              <a:t>не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по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душ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е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овсянка,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источники</a:t>
            </a:r>
            <a:r>
              <a:rPr sz="900" i="1" spc="7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бы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стры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х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углеводов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мож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но</a:t>
            </a:r>
            <a:r>
              <a:rPr sz="900" i="1" spc="7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найти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85" dirty="0">
                <a:latin typeface="Verdana"/>
                <a:cs typeface="Verdana"/>
              </a:rPr>
              <a:t>зерновы</a:t>
            </a:r>
            <a:r>
              <a:rPr sz="900" i="1" spc="-17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х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культурах,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макаронах,  </a:t>
            </a:r>
            <a:r>
              <a:rPr sz="900" i="1" spc="20" dirty="0">
                <a:latin typeface="Verdana"/>
                <a:cs typeface="Verdana"/>
              </a:rPr>
              <a:t>картошке,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рисе,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черном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хлебе.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692150">
              <a:lnSpc>
                <a:spcPct val="100000"/>
              </a:lnSpc>
            </a:pPr>
            <a:r>
              <a:rPr sz="900" i="1" spc="-35" dirty="0">
                <a:latin typeface="Verdana"/>
                <a:cs typeface="Verdana"/>
              </a:rPr>
              <a:t>2. </a:t>
            </a:r>
            <a:r>
              <a:rPr sz="900" i="1" spc="65" dirty="0">
                <a:latin typeface="Verdana"/>
                <a:cs typeface="Verdana"/>
              </a:rPr>
              <a:t>УТРЕННЯЯ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ЗАРЯДКА</a:t>
            </a:r>
            <a:endParaRPr sz="900">
              <a:latin typeface="Verdana"/>
              <a:cs typeface="Verdana"/>
            </a:endParaRPr>
          </a:p>
          <a:p>
            <a:pPr marL="353695" marR="332105" indent="2540" algn="just">
              <a:lnSpc>
                <a:spcPct val="102200"/>
              </a:lnSpc>
              <a:spcBef>
                <a:spcPts val="95"/>
              </a:spcBef>
            </a:pPr>
            <a:r>
              <a:rPr sz="900" i="1" spc="50" dirty="0">
                <a:latin typeface="Verdana"/>
                <a:cs typeface="Verdana"/>
              </a:rPr>
              <a:t>Важной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составляющей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мужского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здоровья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является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хорошее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кровообращение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органах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малого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таза,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то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  </a:t>
            </a:r>
            <a:r>
              <a:rPr sz="900" i="1" spc="30" dirty="0">
                <a:latin typeface="Verdana"/>
                <a:cs typeface="Verdana"/>
              </a:rPr>
              <a:t>нее </a:t>
            </a:r>
            <a:r>
              <a:rPr sz="900" i="1" spc="70" dirty="0">
                <a:latin typeface="Verdana"/>
                <a:cs typeface="Verdana"/>
              </a:rPr>
              <a:t>обязательно </a:t>
            </a:r>
            <a:r>
              <a:rPr sz="900" i="1" spc="60" dirty="0">
                <a:latin typeface="Verdana"/>
                <a:cs typeface="Verdana"/>
              </a:rPr>
              <a:t>включать </a:t>
            </a:r>
            <a:r>
              <a:rPr sz="900" i="1" spc="65" dirty="0">
                <a:latin typeface="Verdana"/>
                <a:cs typeface="Verdana"/>
              </a:rPr>
              <a:t>упражнения </a:t>
            </a:r>
            <a:r>
              <a:rPr sz="900" i="1" spc="80" dirty="0">
                <a:latin typeface="Verdana"/>
                <a:cs typeface="Verdana"/>
              </a:rPr>
              <a:t>улучшающие </a:t>
            </a:r>
            <a:r>
              <a:rPr sz="900" i="1" spc="60" dirty="0">
                <a:latin typeface="Verdana"/>
                <a:cs typeface="Verdana"/>
              </a:rPr>
              <a:t>циркуляцию </a:t>
            </a:r>
            <a:r>
              <a:rPr sz="900" i="1" spc="55" dirty="0">
                <a:latin typeface="Verdana"/>
                <a:cs typeface="Verdana"/>
              </a:rPr>
              <a:t>крови </a:t>
            </a:r>
            <a:r>
              <a:rPr sz="900" i="1" dirty="0">
                <a:latin typeface="Verdana"/>
                <a:cs typeface="Verdana"/>
              </a:rPr>
              <a:t>к </a:t>
            </a:r>
            <a:r>
              <a:rPr sz="900" i="1" spc="25" dirty="0">
                <a:latin typeface="Verdana"/>
                <a:cs typeface="Verdana"/>
              </a:rPr>
              <a:t>тазу. </a:t>
            </a:r>
            <a:r>
              <a:rPr sz="900" i="1" spc="50" dirty="0">
                <a:latin typeface="Verdana"/>
                <a:cs typeface="Verdana"/>
              </a:rPr>
              <a:t>Это </a:t>
            </a:r>
            <a:r>
              <a:rPr sz="900" i="1" dirty="0">
                <a:latin typeface="Verdana"/>
                <a:cs typeface="Verdana"/>
              </a:rPr>
              <a:t>в </a:t>
            </a:r>
            <a:r>
              <a:rPr sz="900" i="1" spc="50" dirty="0">
                <a:latin typeface="Verdana"/>
                <a:cs typeface="Verdana"/>
              </a:rPr>
              <a:t>первую очередь,  </a:t>
            </a:r>
            <a:r>
              <a:rPr sz="900" i="1" spc="60" dirty="0">
                <a:latin typeface="Verdana"/>
                <a:cs typeface="Verdana"/>
              </a:rPr>
              <a:t>вращение </a:t>
            </a:r>
            <a:r>
              <a:rPr sz="900" i="1" spc="50" dirty="0">
                <a:latin typeface="Verdana"/>
                <a:cs typeface="Verdana"/>
              </a:rPr>
              <a:t>тазом,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spc="55" dirty="0">
                <a:latin typeface="Verdana"/>
                <a:cs typeface="Verdana"/>
              </a:rPr>
              <a:t>приседания. </a:t>
            </a:r>
            <a:r>
              <a:rPr sz="900" i="1" spc="65" dirty="0">
                <a:latin typeface="Verdana"/>
                <a:cs typeface="Verdana"/>
              </a:rPr>
              <a:t>Приседать </a:t>
            </a:r>
            <a:r>
              <a:rPr sz="900" i="1" spc="80" dirty="0">
                <a:latin typeface="Verdana"/>
                <a:cs typeface="Verdana"/>
              </a:rPr>
              <a:t>можно </a:t>
            </a:r>
            <a:r>
              <a:rPr sz="900" i="1" spc="40" dirty="0">
                <a:latin typeface="Verdana"/>
                <a:cs typeface="Verdana"/>
              </a:rPr>
              <a:t>как </a:t>
            </a:r>
            <a:r>
              <a:rPr sz="900" i="1" dirty="0">
                <a:latin typeface="Verdana"/>
                <a:cs typeface="Verdana"/>
              </a:rPr>
              <a:t>с </a:t>
            </a:r>
            <a:r>
              <a:rPr sz="900" i="1" spc="80" dirty="0">
                <a:latin typeface="Verdana"/>
                <a:cs typeface="Verdana"/>
              </a:rPr>
              <a:t>собственным </a:t>
            </a:r>
            <a:r>
              <a:rPr sz="900" i="1" spc="55" dirty="0">
                <a:latin typeface="Verdana"/>
                <a:cs typeface="Verdana"/>
              </a:rPr>
              <a:t>весом, </a:t>
            </a:r>
            <a:r>
              <a:rPr sz="900" i="1" spc="35" dirty="0">
                <a:latin typeface="Verdana"/>
                <a:cs typeface="Verdana"/>
              </a:rPr>
              <a:t>так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dirty="0">
                <a:latin typeface="Verdana"/>
                <a:cs typeface="Verdana"/>
              </a:rPr>
              <a:t>с </a:t>
            </a:r>
            <a:r>
              <a:rPr sz="900" i="1" spc="65" dirty="0">
                <a:latin typeface="Verdana"/>
                <a:cs typeface="Verdana"/>
              </a:rPr>
              <a:t>отягощением, </a:t>
            </a:r>
            <a:r>
              <a:rPr sz="900" i="1" spc="30" dirty="0">
                <a:latin typeface="Verdana"/>
                <a:cs typeface="Verdana"/>
              </a:rPr>
              <a:t>взяв  </a:t>
            </a:r>
            <a:r>
              <a:rPr sz="900" i="1" spc="25" dirty="0">
                <a:latin typeface="Verdana"/>
                <a:cs typeface="Verdana"/>
              </a:rPr>
              <a:t>например,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гирю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расположив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ее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между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ног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присесть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как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можно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глубже.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80365" algn="just">
              <a:lnSpc>
                <a:spcPct val="100000"/>
              </a:lnSpc>
            </a:pPr>
            <a:r>
              <a:rPr sz="900" dirty="0">
                <a:latin typeface="Verdana"/>
                <a:cs typeface="Verdana"/>
              </a:rPr>
              <a:t>W *  </a:t>
            </a:r>
            <a:r>
              <a:rPr sz="900" i="1" spc="-55" dirty="0">
                <a:latin typeface="Verdana"/>
                <a:cs typeface="Verdana"/>
              </a:rPr>
              <a:t>3. </a:t>
            </a:r>
            <a:r>
              <a:rPr sz="900" i="1" spc="65" dirty="0">
                <a:latin typeface="Verdana"/>
                <a:cs typeface="Verdana"/>
              </a:rPr>
              <a:t>УСТРАНЕНИЕ </a:t>
            </a:r>
            <a:r>
              <a:rPr sz="900" i="1" spc="60" dirty="0">
                <a:latin typeface="Verdana"/>
                <a:cs typeface="Verdana"/>
              </a:rPr>
              <a:t>ЛИШНЕГО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ВЕСА</a:t>
            </a:r>
            <a:endParaRPr sz="900">
              <a:latin typeface="Verdana"/>
              <a:cs typeface="Verdana"/>
            </a:endParaRPr>
          </a:p>
          <a:p>
            <a:pPr marL="344170" marR="335915" indent="10160" algn="just">
              <a:lnSpc>
                <a:spcPct val="102299"/>
              </a:lnSpc>
              <a:spcBef>
                <a:spcPts val="75"/>
              </a:spcBef>
            </a:pPr>
            <a:r>
              <a:rPr sz="900" i="1" spc="80" dirty="0">
                <a:latin typeface="Verdana"/>
                <a:cs typeface="Verdana"/>
              </a:rPr>
              <a:t>Избыточный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вес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угнетает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выработку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мужских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половых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гормонов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увеличивает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уровень</a:t>
            </a:r>
            <a:r>
              <a:rPr sz="900" i="1" spc="7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эстрогенов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у  </a:t>
            </a:r>
            <a:r>
              <a:rPr sz="900" i="1" spc="35" dirty="0">
                <a:latin typeface="Verdana"/>
                <a:cs typeface="Verdana"/>
              </a:rPr>
              <a:t>мужчин.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Ожирение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у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мужчин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является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первостепенной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задачей,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которую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необходимо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решить,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прежде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чем  </a:t>
            </a:r>
            <a:r>
              <a:rPr sz="900" i="1" spc="45" dirty="0">
                <a:latin typeface="Verdana"/>
                <a:cs typeface="Verdana"/>
              </a:rPr>
              <a:t>двигаться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сторону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оздоровления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организма.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694690">
              <a:lnSpc>
                <a:spcPct val="100000"/>
              </a:lnSpc>
            </a:pPr>
            <a:r>
              <a:rPr sz="900" i="1" spc="-45" dirty="0">
                <a:latin typeface="Verdana"/>
                <a:cs typeface="Verdana"/>
              </a:rPr>
              <a:t>4.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ОГРАНИЧИТЬ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ПОТРЕБЛЕНИЕ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«ПЛОХОЙ»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ПИЩИ</a:t>
            </a:r>
            <a:endParaRPr sz="900">
              <a:latin typeface="Verdana"/>
              <a:cs typeface="Verdana"/>
            </a:endParaRPr>
          </a:p>
          <a:p>
            <a:pPr marL="354330" algn="just">
              <a:lnSpc>
                <a:spcPct val="100000"/>
              </a:lnSpc>
              <a:spcBef>
                <a:spcPts val="100"/>
              </a:spcBef>
            </a:pPr>
            <a:r>
              <a:rPr sz="900" i="1" spc="30" dirty="0">
                <a:latin typeface="Verdana"/>
                <a:cs typeface="Verdana"/>
              </a:rPr>
              <a:t>Под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плохой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пищей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подразумевается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фаст-фуд,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копчености,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избыток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соли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сахара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694690">
              <a:lnSpc>
                <a:spcPct val="100000"/>
              </a:lnSpc>
            </a:pPr>
            <a:r>
              <a:rPr sz="900" i="1" spc="-45" dirty="0">
                <a:latin typeface="Verdana"/>
                <a:cs typeface="Verdana"/>
              </a:rPr>
              <a:t>5.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РЕГУЛЯРНАЯ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ПОЛОВАЯ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ЖИЗНЬ</a:t>
            </a:r>
            <a:endParaRPr sz="900">
              <a:latin typeface="Verdana"/>
              <a:cs typeface="Verdana"/>
            </a:endParaRPr>
          </a:p>
          <a:p>
            <a:pPr marL="353060" marR="336550" indent="1270" algn="just">
              <a:lnSpc>
                <a:spcPct val="103200"/>
              </a:lnSpc>
              <a:spcBef>
                <a:spcPts val="35"/>
              </a:spcBef>
            </a:pPr>
            <a:r>
              <a:rPr sz="900" i="1" spc="-5" dirty="0">
                <a:latin typeface="Verdana"/>
                <a:cs typeface="Verdana"/>
              </a:rPr>
              <a:t>П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омимо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предупреждения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85" dirty="0">
                <a:latin typeface="Verdana"/>
                <a:cs typeface="Verdana"/>
              </a:rPr>
              <a:t>застойны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х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процессов,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секс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является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85" dirty="0">
                <a:latin typeface="Verdana"/>
                <a:cs typeface="Verdana"/>
              </a:rPr>
              <a:t>своеобразной кардиотренировкой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  </a:t>
            </a:r>
            <a:r>
              <a:rPr sz="900" i="1" spc="55" dirty="0">
                <a:latin typeface="Verdana"/>
                <a:cs typeface="Verdana"/>
              </a:rPr>
              <a:t>способствует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улучшению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настроения.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Вообще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у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этого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приятного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занятия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существует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масса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положительных  </a:t>
            </a:r>
            <a:r>
              <a:rPr sz="900" i="1" spc="35" dirty="0">
                <a:latin typeface="Verdana"/>
                <a:cs typeface="Verdana"/>
              </a:rPr>
              <a:t>моментов.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3050" y="2435225"/>
            <a:ext cx="71628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Важной составляющей мужского здоровья является хорошее кровообращение в органах малого таза, поэтому обязательно включать упражнения улучшающие циркуляцию крови к тазу. Это в первую очередь, вращение тазом,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и приседания. Приседать можно как с собственным весом, так и с отягощением, взяв например, гирю и расположив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ее между ног присесть как можно глубже.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524000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18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1000" b="1" i="1" spc="-110" dirty="0">
                <a:latin typeface="Verdana"/>
                <a:cs typeface="Verdana"/>
              </a:rPr>
              <a:t>6.</a:t>
            </a:r>
            <a:r>
              <a:rPr sz="1000" b="1" i="1" spc="-225" dirty="0">
                <a:latin typeface="Verdana"/>
                <a:cs typeface="Verdana"/>
              </a:rPr>
              <a:t> </a:t>
            </a:r>
            <a:r>
              <a:rPr sz="900" i="1" spc="85" dirty="0">
                <a:latin typeface="Verdana"/>
                <a:cs typeface="Verdana"/>
              </a:rPr>
              <a:t>ЗДОРОВЫ</a:t>
            </a:r>
            <a:r>
              <a:rPr sz="900" i="1" spc="-20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Й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1000" b="1" i="1" spc="40" dirty="0">
                <a:latin typeface="Verdana"/>
                <a:cs typeface="Verdana"/>
              </a:rPr>
              <a:t>сон</a:t>
            </a:r>
            <a:endParaRPr sz="1000">
              <a:latin typeface="Verdana"/>
              <a:cs typeface="Verdana"/>
            </a:endParaRPr>
          </a:p>
          <a:p>
            <a:pPr marL="356870" marR="343535" algn="just">
              <a:lnSpc>
                <a:spcPct val="100000"/>
              </a:lnSpc>
              <a:spcBef>
                <a:spcPts val="100"/>
              </a:spcBef>
            </a:pPr>
            <a:r>
              <a:rPr sz="900" i="1" spc="35" dirty="0">
                <a:latin typeface="Verdana"/>
                <a:cs typeface="Verdana"/>
              </a:rPr>
              <a:t>По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утверждению</a:t>
            </a:r>
            <a:r>
              <a:rPr sz="900" i="1" spc="6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медиков,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здоровый</a:t>
            </a:r>
            <a:r>
              <a:rPr sz="900" i="1" spc="50" dirty="0">
                <a:latin typeface="Verdana"/>
                <a:cs typeface="Verdana"/>
              </a:rPr>
              <a:t> сон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должен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длиться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не </a:t>
            </a:r>
            <a:r>
              <a:rPr sz="900" i="1" spc="60" dirty="0">
                <a:latin typeface="Verdana"/>
                <a:cs typeface="Verdana"/>
              </a:rPr>
              <a:t>менее</a:t>
            </a:r>
            <a:r>
              <a:rPr sz="900" i="1" spc="80" dirty="0">
                <a:latin typeface="Verdana"/>
                <a:cs typeface="Verdana"/>
              </a:rPr>
              <a:t> </a:t>
            </a:r>
            <a:r>
              <a:rPr sz="900" i="1" spc="-10" dirty="0">
                <a:latin typeface="Verdana"/>
                <a:cs typeface="Verdana"/>
              </a:rPr>
              <a:t>7-8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часов.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Однако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не </a:t>
            </a:r>
            <a:r>
              <a:rPr sz="900" i="1" spc="60" dirty="0">
                <a:latin typeface="Verdana"/>
                <a:cs typeface="Verdana"/>
              </a:rPr>
              <a:t>только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важна  </a:t>
            </a:r>
            <a:r>
              <a:rPr sz="900" i="1" spc="40" dirty="0">
                <a:latin typeface="Verdana"/>
                <a:cs typeface="Verdana"/>
              </a:rPr>
              <a:t>продолжительность,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но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качество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сна.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704850">
              <a:lnSpc>
                <a:spcPct val="100000"/>
              </a:lnSpc>
            </a:pPr>
            <a:r>
              <a:rPr sz="900" i="1" spc="-70" dirty="0">
                <a:latin typeface="Verdana"/>
                <a:cs typeface="Verdana"/>
              </a:rPr>
              <a:t>7.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СПОРТ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ТРЕНАЖ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ЕРНЫ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Й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ЗАЛ</a:t>
            </a:r>
            <a:endParaRPr sz="900">
              <a:latin typeface="Verdana"/>
              <a:cs typeface="Verdana"/>
            </a:endParaRPr>
          </a:p>
          <a:p>
            <a:pPr marL="347345" marR="332105" indent="8890" algn="just">
              <a:lnSpc>
                <a:spcPct val="103499"/>
              </a:lnSpc>
              <a:spcBef>
                <a:spcPts val="30"/>
              </a:spcBef>
            </a:pPr>
            <a:r>
              <a:rPr sz="900" i="1" spc="70" dirty="0">
                <a:latin typeface="Verdana"/>
                <a:cs typeface="Verdana"/>
              </a:rPr>
              <a:t>Занятия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спортом</a:t>
            </a:r>
            <a:r>
              <a:rPr sz="900" i="1" spc="13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отлично</a:t>
            </a:r>
            <a:r>
              <a:rPr sz="900" i="1" spc="9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тренирую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т </a:t>
            </a:r>
            <a:r>
              <a:rPr sz="900" i="1" spc="55" dirty="0">
                <a:latin typeface="Verdana"/>
                <a:cs typeface="Verdana"/>
              </a:rPr>
              <a:t>главную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мы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ш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цу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нашего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организма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-</a:t>
            </a:r>
            <a:r>
              <a:rPr sz="900" i="1" spc="16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сердечную.</a:t>
            </a:r>
            <a:r>
              <a:rPr sz="900" i="1" spc="12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От</a:t>
            </a:r>
            <a:r>
              <a:rPr sz="900" i="1" spc="20" dirty="0">
                <a:latin typeface="Verdana"/>
                <a:cs typeface="Verdana"/>
              </a:rPr>
              <a:t> ее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работы  </a:t>
            </a:r>
            <a:r>
              <a:rPr sz="900" i="1" spc="65" dirty="0">
                <a:latin typeface="Verdana"/>
                <a:cs typeface="Verdana"/>
              </a:rPr>
              <a:t>напрямую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зависит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наше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здоровье.</a:t>
            </a:r>
            <a:r>
              <a:rPr sz="900" i="1" spc="9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П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оэтому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умеренные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кардиотренировки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обязательны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для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мужчин,  </a:t>
            </a:r>
            <a:r>
              <a:rPr sz="900" i="1" spc="60" dirty="0">
                <a:latin typeface="Verdana"/>
                <a:cs typeface="Verdana"/>
              </a:rPr>
              <a:t>желающих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быть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здоровыми.</a:t>
            </a:r>
            <a:r>
              <a:rPr sz="900" i="1" spc="35" dirty="0">
                <a:latin typeface="Verdana"/>
                <a:cs typeface="Verdana"/>
              </a:rPr>
              <a:t> Тренажерный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зал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принесет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пользу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хороший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уровень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тестостерона.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Для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этого  </a:t>
            </a:r>
            <a:r>
              <a:rPr sz="900" i="1" spc="70" dirty="0">
                <a:latin typeface="Verdana"/>
                <a:cs typeface="Verdana"/>
              </a:rPr>
              <a:t>стоит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включать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программу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базовые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упражнения,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задействующие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крупные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мышечные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группы.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Если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  </a:t>
            </a:r>
            <a:r>
              <a:rPr sz="900" i="1" spc="75" dirty="0">
                <a:latin typeface="Verdana"/>
                <a:cs typeface="Verdana"/>
              </a:rPr>
              <a:t>тренажерном </a:t>
            </a:r>
            <a:r>
              <a:rPr sz="900" i="1" spc="55" dirty="0">
                <a:latin typeface="Verdana"/>
                <a:cs typeface="Verdana"/>
              </a:rPr>
              <a:t>зале </a:t>
            </a:r>
            <a:r>
              <a:rPr sz="900" i="1" spc="75" dirty="0">
                <a:latin typeface="Verdana"/>
                <a:cs typeface="Verdana"/>
              </a:rPr>
              <a:t>присутствуют </a:t>
            </a:r>
            <a:r>
              <a:rPr sz="900" i="1" spc="65" dirty="0">
                <a:latin typeface="Verdana"/>
                <a:cs typeface="Verdana"/>
              </a:rPr>
              <a:t>кардиотренажеры, </a:t>
            </a:r>
            <a:r>
              <a:rPr sz="900" i="1" spc="20" dirty="0">
                <a:latin typeface="Verdana"/>
                <a:cs typeface="Verdana"/>
              </a:rPr>
              <a:t>то </a:t>
            </a:r>
            <a:r>
              <a:rPr sz="900" i="1" spc="30" dirty="0">
                <a:latin typeface="Verdana"/>
                <a:cs typeface="Verdana"/>
              </a:rPr>
              <a:t>из </a:t>
            </a:r>
            <a:r>
              <a:rPr sz="900" i="1" spc="50" dirty="0">
                <a:latin typeface="Verdana"/>
                <a:cs typeface="Verdana"/>
              </a:rPr>
              <a:t>такой </a:t>
            </a:r>
            <a:r>
              <a:rPr sz="900" i="1" spc="60" dirty="0">
                <a:latin typeface="Verdana"/>
                <a:cs typeface="Verdana"/>
              </a:rPr>
              <a:t>тренировки </a:t>
            </a:r>
            <a:r>
              <a:rPr sz="900" i="1" spc="70" dirty="0">
                <a:latin typeface="Verdana"/>
                <a:cs typeface="Verdana"/>
              </a:rPr>
              <a:t>удастся </a:t>
            </a:r>
            <a:r>
              <a:rPr sz="900" i="1" spc="55" dirty="0">
                <a:latin typeface="Verdana"/>
                <a:cs typeface="Verdana"/>
              </a:rPr>
              <a:t>извлечь </a:t>
            </a:r>
            <a:r>
              <a:rPr sz="900" i="1" spc="60" dirty="0">
                <a:latin typeface="Verdana"/>
                <a:cs typeface="Verdana"/>
              </a:rPr>
              <a:t>двойную  </a:t>
            </a:r>
            <a:r>
              <a:rPr sz="900" i="1" spc="20" dirty="0">
                <a:latin typeface="Verdana"/>
                <a:cs typeface="Verdana"/>
              </a:rPr>
              <a:t>пользу.</a:t>
            </a:r>
            <a:endParaRPr sz="900">
              <a:latin typeface="Verdana"/>
              <a:cs typeface="Verdana"/>
            </a:endParaRPr>
          </a:p>
          <a:p>
            <a:pPr marL="343535" marR="340360" indent="34290" algn="just">
              <a:lnSpc>
                <a:spcPct val="103699"/>
              </a:lnSpc>
              <a:spcBef>
                <a:spcPts val="10"/>
              </a:spcBef>
            </a:pP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помните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главное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-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занятия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спортом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несут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положительный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эффект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только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когда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соблюдается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мера,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-30" dirty="0">
                <a:latin typeface="Verdana"/>
                <a:cs typeface="Verdana"/>
              </a:rPr>
              <a:t>т.е.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ни 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коем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случае</a:t>
            </a:r>
            <a:r>
              <a:rPr sz="900" i="1" spc="20" dirty="0">
                <a:latin typeface="Verdana"/>
                <a:cs typeface="Verdana"/>
              </a:rPr>
              <a:t> не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стоит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устраивать</a:t>
            </a:r>
            <a:r>
              <a:rPr sz="900" i="1" spc="75" dirty="0">
                <a:latin typeface="Verdana"/>
                <a:cs typeface="Verdana"/>
              </a:rPr>
              <a:t> каждодневные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тяжелые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тренировки, </a:t>
            </a:r>
            <a:r>
              <a:rPr sz="900" i="1" spc="45" dirty="0">
                <a:latin typeface="Verdana"/>
                <a:cs typeface="Verdana"/>
              </a:rPr>
              <a:t>это</a:t>
            </a:r>
            <a:r>
              <a:rPr sz="900" i="1" spc="60" dirty="0">
                <a:latin typeface="Verdana"/>
                <a:cs typeface="Verdana"/>
              </a:rPr>
              <a:t> только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навредит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вам.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Ваш  </a:t>
            </a:r>
            <a:r>
              <a:rPr sz="900" i="1" spc="50" dirty="0">
                <a:latin typeface="Verdana"/>
                <a:cs typeface="Verdana"/>
              </a:rPr>
              <a:t>организм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будет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постоянно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занят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восстановлением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после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тренировок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постройкой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мышц,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не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оставит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сил  </a:t>
            </a:r>
            <a:r>
              <a:rPr sz="900" i="1" spc="45" dirty="0">
                <a:latin typeface="Verdana"/>
                <a:cs typeface="Verdana"/>
              </a:rPr>
              <a:t>для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поддержания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иммунитета.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От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вас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ждут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рекордов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-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вы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тренируетесь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для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здоровья.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</a:pPr>
            <a:r>
              <a:rPr sz="900" i="1" spc="-55" dirty="0">
                <a:latin typeface="Verdana"/>
                <a:cs typeface="Verdana"/>
              </a:rPr>
              <a:t>8. </a:t>
            </a:r>
            <a:r>
              <a:rPr sz="900" i="1" spc="75" dirty="0">
                <a:latin typeface="Verdana"/>
                <a:cs typeface="Verdana"/>
              </a:rPr>
              <a:t>ВОДНЫЙ</a:t>
            </a:r>
            <a:r>
              <a:rPr sz="900" i="1" spc="-16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БАЛАНС</a:t>
            </a:r>
            <a:endParaRPr sz="900">
              <a:latin typeface="Verdana"/>
              <a:cs typeface="Verdana"/>
            </a:endParaRPr>
          </a:p>
          <a:p>
            <a:pPr marL="352425" marR="342265" indent="1270" algn="just">
              <a:lnSpc>
                <a:spcPct val="103699"/>
              </a:lnSpc>
              <a:spcBef>
                <a:spcPts val="30"/>
              </a:spcBef>
            </a:pPr>
            <a:r>
              <a:rPr sz="900" i="1" spc="85" dirty="0">
                <a:latin typeface="Verdana"/>
                <a:cs typeface="Verdana"/>
              </a:rPr>
              <a:t>Здоровый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мужчина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должен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выпивать</a:t>
            </a:r>
            <a:r>
              <a:rPr sz="900" i="1" spc="7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менее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2,5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литров</a:t>
            </a:r>
            <a:r>
              <a:rPr sz="900" i="1" spc="55" dirty="0">
                <a:latin typeface="Verdana"/>
                <a:cs typeface="Verdana"/>
              </a:rPr>
              <a:t> воды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сутки.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Причем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уровень</a:t>
            </a:r>
            <a:r>
              <a:rPr sz="900" i="1" spc="7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воды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должен  </a:t>
            </a:r>
            <a:r>
              <a:rPr sz="900" i="1" spc="85" dirty="0">
                <a:latin typeface="Verdana"/>
                <a:cs typeface="Verdana"/>
              </a:rPr>
              <a:t>восполняться </a:t>
            </a:r>
            <a:r>
              <a:rPr sz="900" i="1" spc="80" dirty="0">
                <a:latin typeface="Verdana"/>
                <a:cs typeface="Verdana"/>
              </a:rPr>
              <a:t>постепенно </a:t>
            </a:r>
            <a:r>
              <a:rPr sz="900" i="1" dirty="0">
                <a:latin typeface="Verdana"/>
                <a:cs typeface="Verdana"/>
              </a:rPr>
              <a:t>в </a:t>
            </a:r>
            <a:r>
              <a:rPr sz="900" i="1" spc="60" dirty="0">
                <a:latin typeface="Verdana"/>
                <a:cs typeface="Verdana"/>
              </a:rPr>
              <a:t>течение </a:t>
            </a:r>
            <a:r>
              <a:rPr sz="900" i="1" spc="40" dirty="0">
                <a:latin typeface="Verdana"/>
                <a:cs typeface="Verdana"/>
              </a:rPr>
              <a:t>дня, </a:t>
            </a:r>
            <a:r>
              <a:rPr sz="900" i="1" dirty="0">
                <a:latin typeface="Verdana"/>
                <a:cs typeface="Verdana"/>
              </a:rPr>
              <a:t>а </a:t>
            </a:r>
            <a:r>
              <a:rPr sz="900" i="1" spc="25" dirty="0">
                <a:latin typeface="Verdana"/>
                <a:cs typeface="Verdana"/>
              </a:rPr>
              <a:t>не </a:t>
            </a:r>
            <a:r>
              <a:rPr sz="900" i="1" spc="75" dirty="0">
                <a:latin typeface="Verdana"/>
                <a:cs typeface="Verdana"/>
              </a:rPr>
              <a:t>редкими, </a:t>
            </a:r>
            <a:r>
              <a:rPr sz="900" i="1" spc="30" dirty="0">
                <a:latin typeface="Verdana"/>
                <a:cs typeface="Verdana"/>
              </a:rPr>
              <a:t>но </a:t>
            </a:r>
            <a:r>
              <a:rPr sz="900" i="1" spc="80" dirty="0">
                <a:latin typeface="Verdana"/>
                <a:cs typeface="Verdana"/>
              </a:rPr>
              <a:t>больш </a:t>
            </a:r>
            <a:r>
              <a:rPr sz="900" i="1" spc="70" dirty="0">
                <a:latin typeface="Verdana"/>
                <a:cs typeface="Verdana"/>
              </a:rPr>
              <a:t>ими приемами. </a:t>
            </a:r>
            <a:r>
              <a:rPr sz="900" i="1" spc="60" dirty="0">
                <a:latin typeface="Verdana"/>
                <a:cs typeface="Verdana"/>
              </a:rPr>
              <a:t>Свой </a:t>
            </a:r>
            <a:r>
              <a:rPr sz="900" i="1" spc="70" dirty="0">
                <a:latin typeface="Verdana"/>
                <a:cs typeface="Verdana"/>
              </a:rPr>
              <a:t>первый </a:t>
            </a:r>
            <a:r>
              <a:rPr sz="900" i="1" spc="65" dirty="0">
                <a:latin typeface="Verdana"/>
                <a:cs typeface="Verdana"/>
              </a:rPr>
              <a:t>прием  </a:t>
            </a:r>
            <a:r>
              <a:rPr sz="900" i="1" spc="55" dirty="0">
                <a:latin typeface="Verdana"/>
                <a:cs typeface="Verdana"/>
              </a:rPr>
              <a:t>необходимо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начать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сразу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же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после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пробуждения,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выпив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стакан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воды.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Это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должна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быть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простая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очищенная  </a:t>
            </a:r>
            <a:r>
              <a:rPr sz="900" i="1" spc="10" dirty="0">
                <a:latin typeface="Verdana"/>
                <a:cs typeface="Verdana"/>
              </a:rPr>
              <a:t>вода,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а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соки,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минералка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прочее.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697865">
              <a:lnSpc>
                <a:spcPct val="100000"/>
              </a:lnSpc>
              <a:tabLst>
                <a:tab pos="2806700" algn="l"/>
              </a:tabLst>
            </a:pPr>
            <a:r>
              <a:rPr sz="900" i="1" spc="-55" dirty="0">
                <a:latin typeface="Verdana"/>
                <a:cs typeface="Verdana"/>
              </a:rPr>
              <a:t>9.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НЕТ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ВРЕДНЫ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М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ПРИВЫЧКАМ	</a:t>
            </a:r>
            <a:r>
              <a:rPr sz="900" i="1" spc="40" dirty="0">
                <a:latin typeface="Verdana"/>
                <a:cs typeface="Verdana"/>
              </a:rPr>
              <a:t>Прием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алкоголя,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курение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пагубно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влияют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5" dirty="0">
                <a:latin typeface="Verdana"/>
                <a:cs typeface="Verdana"/>
              </a:rPr>
              <a:t>на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здоровье.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709295">
              <a:lnSpc>
                <a:spcPct val="100000"/>
              </a:lnSpc>
            </a:pPr>
            <a:r>
              <a:rPr sz="900" i="1" spc="-75" dirty="0">
                <a:latin typeface="Verdana"/>
                <a:cs typeface="Verdana"/>
              </a:rPr>
              <a:t>10. </a:t>
            </a:r>
            <a:r>
              <a:rPr sz="900" i="1" spc="70" dirty="0">
                <a:latin typeface="Verdana"/>
                <a:cs typeface="Verdana"/>
              </a:rPr>
              <a:t>ВНУТРЕННИЙ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НАСТРОЙ</a:t>
            </a:r>
            <a:endParaRPr sz="900">
              <a:latin typeface="Verdana"/>
              <a:cs typeface="Verdana"/>
            </a:endParaRPr>
          </a:p>
          <a:p>
            <a:pPr marL="343535" marR="344805" indent="12700" algn="just">
              <a:lnSpc>
                <a:spcPct val="103699"/>
              </a:lnSpc>
              <a:spcBef>
                <a:spcPts val="30"/>
              </a:spcBef>
            </a:pPr>
            <a:r>
              <a:rPr sz="900" i="1" spc="25" dirty="0">
                <a:latin typeface="Verdana"/>
                <a:cs typeface="Verdana"/>
              </a:rPr>
              <a:t>Очень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важен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позитивный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настрой,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ведь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давно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доказано,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что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наши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мысли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материальны.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Ваше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повседневное  </a:t>
            </a:r>
            <a:r>
              <a:rPr sz="900" i="1" spc="60" dirty="0">
                <a:latin typeface="Verdana"/>
                <a:cs typeface="Verdana"/>
              </a:rPr>
              <a:t>настроение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отражается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на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вашем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здоровье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-</a:t>
            </a:r>
            <a:r>
              <a:rPr sz="900" i="1" spc="14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тот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факт,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что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счастливые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позитивно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настроенные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люди  обладают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лучшим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здоровьем,</a:t>
            </a:r>
            <a:r>
              <a:rPr sz="900" i="1" spc="9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чем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люди,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пребывающие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депрессии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подавленном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состоянии,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является  </a:t>
            </a:r>
            <a:r>
              <a:rPr sz="900" i="1" spc="55" dirty="0">
                <a:latin typeface="Verdana"/>
                <a:cs typeface="Verdana"/>
              </a:rPr>
              <a:t>доказательством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этому.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23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 marL="19050" algn="ctr">
              <a:lnSpc>
                <a:spcPct val="100000"/>
              </a:lnSpc>
              <a:spcBef>
                <a:spcPts val="1550"/>
              </a:spcBef>
            </a:pPr>
            <a:r>
              <a:rPr sz="1950" b="1" spc="-35" dirty="0">
                <a:latin typeface="Verdana"/>
                <a:cs typeface="Verdana"/>
              </a:rPr>
              <a:t>Здоровые </a:t>
            </a:r>
            <a:r>
              <a:rPr sz="1950" b="1" spc="-50" dirty="0">
                <a:latin typeface="Verdana"/>
                <a:cs typeface="Verdana"/>
              </a:rPr>
              <a:t>советы </a:t>
            </a:r>
            <a:r>
              <a:rPr sz="1950" b="1" spc="-60" dirty="0">
                <a:latin typeface="Verdana"/>
                <a:cs typeface="Verdana"/>
              </a:rPr>
              <a:t>для</a:t>
            </a:r>
            <a:r>
              <a:rPr sz="1950" b="1" spc="30" dirty="0">
                <a:latin typeface="Verdana"/>
                <a:cs typeface="Verdana"/>
              </a:rPr>
              <a:t> </a:t>
            </a:r>
            <a:r>
              <a:rPr sz="1950" b="1" spc="-105" dirty="0">
                <a:latin typeface="Verdana"/>
                <a:cs typeface="Verdana"/>
              </a:rPr>
              <a:t>пожилых</a:t>
            </a:r>
            <a:endParaRPr sz="1950">
              <a:latin typeface="Verdana"/>
              <a:cs typeface="Verdana"/>
            </a:endParaRPr>
          </a:p>
          <a:p>
            <a:pPr marL="356870" marR="334645" algn="just">
              <a:lnSpc>
                <a:spcPct val="107900"/>
              </a:lnSpc>
              <a:spcBef>
                <a:spcPts val="925"/>
              </a:spcBef>
            </a:pP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наши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дни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люди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живут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все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дольше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(гораздо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дольше,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чем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даже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скажем </a:t>
            </a:r>
            <a:r>
              <a:rPr sz="900" i="1" spc="-30" dirty="0">
                <a:latin typeface="Verdana"/>
                <a:cs typeface="Verdana"/>
              </a:rPr>
              <a:t>100</a:t>
            </a:r>
            <a:r>
              <a:rPr sz="900" i="1" spc="-22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лет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" dirty="0">
                <a:latin typeface="Verdana"/>
                <a:cs typeface="Verdana"/>
              </a:rPr>
              <a:t>назад),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но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все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больше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из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них  </a:t>
            </a:r>
            <a:r>
              <a:rPr sz="900" i="1" dirty="0">
                <a:latin typeface="Verdana"/>
                <a:cs typeface="Verdana"/>
              </a:rPr>
              <a:t>с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возрастом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заболевают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хроническими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болезнями, </a:t>
            </a:r>
            <a:r>
              <a:rPr sz="900" i="1" spc="45" dirty="0">
                <a:latin typeface="Verdana"/>
                <a:cs typeface="Verdana"/>
              </a:rPr>
              <a:t>такими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как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диабет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или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болезни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сердца,</a:t>
            </a:r>
            <a:r>
              <a:rPr sz="900" i="1" spc="7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что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снижает  </a:t>
            </a:r>
            <a:r>
              <a:rPr sz="900" i="1" spc="35" dirty="0">
                <a:latin typeface="Verdana"/>
                <a:cs typeface="Verdana"/>
              </a:rPr>
              <a:t>качество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ихжизни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влечетдополнительные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медицинские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расходы.</a:t>
            </a:r>
            <a:endParaRPr sz="900">
              <a:latin typeface="Verdana"/>
              <a:cs typeface="Verdana"/>
            </a:endParaRPr>
          </a:p>
          <a:p>
            <a:pPr marL="347980" algn="just">
              <a:lnSpc>
                <a:spcPts val="1035"/>
              </a:lnSpc>
            </a:pPr>
            <a:r>
              <a:rPr sz="11625" b="1" spc="-412" baseline="-24731" dirty="0">
                <a:latin typeface="Candara"/>
                <a:cs typeface="Candara"/>
              </a:rPr>
              <a:t>I</a:t>
            </a:r>
            <a:r>
              <a:rPr sz="1050" b="1" i="1" spc="-25" dirty="0">
                <a:latin typeface="Verdana"/>
                <a:cs typeface="Verdana"/>
              </a:rPr>
              <a:t>Н</a:t>
            </a:r>
            <a:r>
              <a:rPr sz="1050" b="1" i="1" dirty="0">
                <a:latin typeface="Verdana"/>
                <a:cs typeface="Verdana"/>
              </a:rPr>
              <a:t>о</a:t>
            </a:r>
            <a:r>
              <a:rPr sz="1050" b="1" i="1" spc="-160" dirty="0">
                <a:latin typeface="Verdana"/>
                <a:cs typeface="Verdana"/>
              </a:rPr>
              <a:t> </a:t>
            </a:r>
            <a:r>
              <a:rPr sz="1050" b="1" i="1" spc="-5" dirty="0">
                <a:latin typeface="Verdana"/>
                <a:cs typeface="Verdana"/>
              </a:rPr>
              <a:t>з</a:t>
            </a:r>
            <a:r>
              <a:rPr sz="1050" b="1" i="1" spc="10" dirty="0">
                <a:latin typeface="Verdana"/>
                <a:cs typeface="Verdana"/>
              </a:rPr>
              <a:t>д</a:t>
            </a:r>
            <a:r>
              <a:rPr sz="1050" b="1" i="1" spc="-5" dirty="0">
                <a:latin typeface="Verdana"/>
                <a:cs typeface="Verdana"/>
              </a:rPr>
              <a:t>о</a:t>
            </a:r>
            <a:r>
              <a:rPr sz="1050" b="1" i="1" spc="5" dirty="0">
                <a:latin typeface="Verdana"/>
                <a:cs typeface="Verdana"/>
              </a:rPr>
              <a:t>р</a:t>
            </a:r>
            <a:r>
              <a:rPr sz="1050" b="1" i="1" spc="-5" dirty="0">
                <a:latin typeface="Verdana"/>
                <a:cs typeface="Verdana"/>
              </a:rPr>
              <a:t>о</a:t>
            </a:r>
            <a:r>
              <a:rPr sz="1050" b="1" i="1" spc="10" dirty="0">
                <a:latin typeface="Verdana"/>
                <a:cs typeface="Verdana"/>
              </a:rPr>
              <a:t>в</a:t>
            </a:r>
            <a:r>
              <a:rPr sz="1050" b="1" i="1" spc="-5" dirty="0">
                <a:latin typeface="Verdana"/>
                <a:cs typeface="Verdana"/>
              </a:rPr>
              <a:t>ье</a:t>
            </a:r>
            <a:r>
              <a:rPr sz="1050" b="1" i="1" spc="-105" dirty="0">
                <a:latin typeface="Verdana"/>
                <a:cs typeface="Verdana"/>
              </a:rPr>
              <a:t> </a:t>
            </a:r>
            <a:r>
              <a:rPr sz="1050" b="1" i="1" spc="-20" dirty="0">
                <a:latin typeface="Verdana"/>
                <a:cs typeface="Verdana"/>
              </a:rPr>
              <a:t>м</a:t>
            </a:r>
            <a:r>
              <a:rPr sz="1050" b="1" i="1" spc="-15" dirty="0">
                <a:latin typeface="Verdana"/>
                <a:cs typeface="Verdana"/>
              </a:rPr>
              <a:t>о</a:t>
            </a:r>
            <a:r>
              <a:rPr sz="1050" b="1" i="1" spc="-20" dirty="0">
                <a:latin typeface="Verdana"/>
                <a:cs typeface="Verdana"/>
              </a:rPr>
              <a:t>жн</a:t>
            </a:r>
            <a:r>
              <a:rPr sz="1050" b="1" i="1" dirty="0">
                <a:latin typeface="Verdana"/>
                <a:cs typeface="Verdana"/>
              </a:rPr>
              <a:t>о</a:t>
            </a:r>
            <a:r>
              <a:rPr sz="1050" b="1" i="1" spc="-135" dirty="0">
                <a:latin typeface="Verdana"/>
                <a:cs typeface="Verdana"/>
              </a:rPr>
              <a:t> </a:t>
            </a:r>
            <a:r>
              <a:rPr sz="1050" b="1" i="1" spc="-20" dirty="0">
                <a:latin typeface="Verdana"/>
                <a:cs typeface="Verdana"/>
              </a:rPr>
              <a:t>с</a:t>
            </a:r>
            <a:r>
              <a:rPr sz="1050" b="1" i="1" spc="-10" dirty="0">
                <a:latin typeface="Verdana"/>
                <a:cs typeface="Verdana"/>
              </a:rPr>
              <a:t>о</a:t>
            </a:r>
            <a:r>
              <a:rPr sz="1050" b="1" i="1" spc="-15" dirty="0">
                <a:latin typeface="Verdana"/>
                <a:cs typeface="Verdana"/>
              </a:rPr>
              <a:t>х</a:t>
            </a:r>
            <a:r>
              <a:rPr sz="1050" b="1" i="1" spc="-5" dirty="0">
                <a:latin typeface="Verdana"/>
                <a:cs typeface="Verdana"/>
              </a:rPr>
              <a:t>р</a:t>
            </a:r>
            <a:r>
              <a:rPr sz="1050" b="1" i="1" spc="-25" dirty="0">
                <a:latin typeface="Verdana"/>
                <a:cs typeface="Verdana"/>
              </a:rPr>
              <a:t>а</a:t>
            </a:r>
            <a:r>
              <a:rPr sz="1050" b="1" i="1" spc="-15" dirty="0">
                <a:latin typeface="Verdana"/>
                <a:cs typeface="Verdana"/>
              </a:rPr>
              <a:t>ня</a:t>
            </a:r>
            <a:r>
              <a:rPr sz="1050" b="1" i="1" spc="-5" dirty="0">
                <a:latin typeface="Verdana"/>
                <a:cs typeface="Verdana"/>
              </a:rPr>
              <a:t>ть</a:t>
            </a:r>
            <a:r>
              <a:rPr sz="1050" b="1" i="1" spc="-114" dirty="0">
                <a:latin typeface="Verdana"/>
                <a:cs typeface="Verdana"/>
              </a:rPr>
              <a:t> </a:t>
            </a:r>
            <a:r>
              <a:rPr sz="1050" b="1" i="1" spc="100" dirty="0">
                <a:latin typeface="Verdana"/>
                <a:cs typeface="Verdana"/>
              </a:rPr>
              <a:t>и</a:t>
            </a:r>
            <a:r>
              <a:rPr sz="1050" b="1" i="1" spc="-5" dirty="0">
                <a:latin typeface="Verdana"/>
                <a:cs typeface="Verdana"/>
              </a:rPr>
              <a:t>даже</a:t>
            </a:r>
            <a:r>
              <a:rPr sz="1050" b="1" i="1" spc="-150" dirty="0">
                <a:latin typeface="Verdana"/>
                <a:cs typeface="Verdana"/>
              </a:rPr>
              <a:t> </a:t>
            </a:r>
            <a:r>
              <a:rPr sz="1050" b="1" i="1" spc="-25" dirty="0">
                <a:latin typeface="Verdana"/>
                <a:cs typeface="Verdana"/>
              </a:rPr>
              <a:t>у</a:t>
            </a:r>
            <a:r>
              <a:rPr sz="1050" b="1" i="1" spc="-30" dirty="0">
                <a:latin typeface="Verdana"/>
                <a:cs typeface="Verdana"/>
              </a:rPr>
              <a:t>л</a:t>
            </a:r>
            <a:r>
              <a:rPr sz="1050" b="1" i="1" spc="-25" dirty="0">
                <a:latin typeface="Verdana"/>
                <a:cs typeface="Verdana"/>
              </a:rPr>
              <a:t>у</a:t>
            </a:r>
            <a:r>
              <a:rPr sz="1050" b="1" i="1" spc="-20" dirty="0">
                <a:latin typeface="Verdana"/>
                <a:cs typeface="Verdana"/>
              </a:rPr>
              <a:t>ч</a:t>
            </a:r>
            <a:r>
              <a:rPr sz="1050" b="1" i="1" spc="-35" dirty="0">
                <a:latin typeface="Verdana"/>
                <a:cs typeface="Verdana"/>
              </a:rPr>
              <a:t>ш</a:t>
            </a:r>
            <a:r>
              <a:rPr sz="1050" b="1" i="1" spc="-25" dirty="0">
                <a:latin typeface="Verdana"/>
                <a:cs typeface="Verdana"/>
              </a:rPr>
              <a:t>ать</a:t>
            </a:r>
            <a:r>
              <a:rPr sz="1050" b="1" i="1" spc="-5" dirty="0">
                <a:latin typeface="Verdana"/>
                <a:cs typeface="Verdana"/>
              </a:rPr>
              <a:t>.</a:t>
            </a:r>
            <a:endParaRPr sz="1050">
              <a:latin typeface="Verdana"/>
              <a:cs typeface="Verdana"/>
            </a:endParaRPr>
          </a:p>
          <a:p>
            <a:pPr marL="585470">
              <a:lnSpc>
                <a:spcPts val="2210"/>
              </a:lnSpc>
              <a:tabLst>
                <a:tab pos="7362190" algn="r"/>
              </a:tabLst>
            </a:pPr>
            <a:r>
              <a:rPr sz="1050" b="1" i="1" dirty="0">
                <a:latin typeface="Verdana"/>
                <a:cs typeface="Verdana"/>
              </a:rPr>
              <a:t>и</a:t>
            </a:r>
            <a:r>
              <a:rPr sz="1050" b="1" i="1" spc="-160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более</a:t>
            </a:r>
            <a:r>
              <a:rPr sz="1050" b="1" i="1" spc="-135" dirty="0">
                <a:latin typeface="Verdana"/>
                <a:cs typeface="Verdana"/>
              </a:rPr>
              <a:t> </a:t>
            </a:r>
            <a:r>
              <a:rPr sz="1050" b="1" i="1" spc="-15" dirty="0">
                <a:latin typeface="Verdana"/>
                <a:cs typeface="Verdana"/>
              </a:rPr>
              <a:t>счастливыми,</a:t>
            </a:r>
            <a:r>
              <a:rPr sz="1050" b="1" i="1" spc="-90" dirty="0">
                <a:latin typeface="Verdana"/>
                <a:cs typeface="Verdana"/>
              </a:rPr>
              <a:t> </a:t>
            </a:r>
            <a:r>
              <a:rPr sz="1050" b="1" i="1" spc="-15" dirty="0">
                <a:latin typeface="Verdana"/>
                <a:cs typeface="Verdana"/>
              </a:rPr>
              <a:t>невзирая</a:t>
            </a:r>
            <a:r>
              <a:rPr sz="1050" b="1" i="1" spc="-155" dirty="0">
                <a:latin typeface="Verdana"/>
                <a:cs typeface="Verdana"/>
              </a:rPr>
              <a:t> </a:t>
            </a:r>
            <a:r>
              <a:rPr sz="1050" b="1" i="1" spc="-25" dirty="0">
                <a:latin typeface="Verdana"/>
                <a:cs typeface="Verdana"/>
              </a:rPr>
              <a:t>на</a:t>
            </a:r>
            <a:r>
              <a:rPr sz="1050" b="1" i="1" spc="-165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возраст.</a:t>
            </a:r>
            <a:r>
              <a:rPr sz="10275" spc="-15" baseline="-5271" dirty="0">
                <a:latin typeface="Arial"/>
                <a:cs typeface="Arial"/>
              </a:rPr>
              <a:t>	</a:t>
            </a:r>
            <a:r>
              <a:rPr sz="10275" spc="-892" baseline="-5271" dirty="0">
                <a:latin typeface="Arial"/>
                <a:cs typeface="Arial"/>
              </a:rPr>
              <a:t>II</a:t>
            </a:r>
            <a:endParaRPr sz="10275" baseline="-5271">
              <a:latin typeface="Arial"/>
              <a:cs typeface="Arial"/>
            </a:endParaRPr>
          </a:p>
          <a:p>
            <a:pPr marL="588010">
              <a:lnSpc>
                <a:spcPts val="645"/>
              </a:lnSpc>
            </a:pPr>
            <a:r>
              <a:rPr sz="1050" b="1" i="1" spc="30" dirty="0">
                <a:latin typeface="Verdana"/>
                <a:cs typeface="Verdana"/>
              </a:rPr>
              <a:t>Вот</a:t>
            </a:r>
            <a:r>
              <a:rPr sz="1050" b="1" i="1" spc="-155" dirty="0">
                <a:latin typeface="Verdana"/>
                <a:cs typeface="Verdana"/>
              </a:rPr>
              <a:t> </a:t>
            </a:r>
            <a:r>
              <a:rPr sz="1050" b="1" i="1" dirty="0">
                <a:latin typeface="Verdana"/>
                <a:cs typeface="Verdana"/>
              </a:rPr>
              <a:t>шесть</a:t>
            </a:r>
            <a:r>
              <a:rPr sz="1050" b="1" i="1" spc="-60" dirty="0">
                <a:latin typeface="Verdana"/>
                <a:cs typeface="Verdana"/>
              </a:rPr>
              <a:t> </a:t>
            </a:r>
            <a:r>
              <a:rPr sz="1050" b="1" i="1" dirty="0">
                <a:latin typeface="Verdana"/>
                <a:cs typeface="Verdana"/>
              </a:rPr>
              <a:t>советов</a:t>
            </a:r>
            <a:r>
              <a:rPr sz="1050" b="1" i="1" spc="-140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как</a:t>
            </a:r>
            <a:r>
              <a:rPr sz="1050" b="1" i="1" spc="-190" dirty="0">
                <a:latin typeface="Verdana"/>
                <a:cs typeface="Verdana"/>
              </a:rPr>
              <a:t> </a:t>
            </a:r>
            <a:r>
              <a:rPr sz="1050" b="1" i="1" spc="5" dirty="0">
                <a:latin typeface="Verdana"/>
                <a:cs typeface="Verdana"/>
              </a:rPr>
              <a:t>остаться</a:t>
            </a:r>
            <a:r>
              <a:rPr sz="1050" b="1" i="1" spc="-105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более</a:t>
            </a:r>
            <a:r>
              <a:rPr sz="1050" b="1" i="1" spc="-155" dirty="0">
                <a:latin typeface="Verdana"/>
                <a:cs typeface="Verdana"/>
              </a:rPr>
              <a:t> </a:t>
            </a:r>
            <a:r>
              <a:rPr sz="1050" b="1" i="1" spc="-5" dirty="0">
                <a:latin typeface="Verdana"/>
                <a:cs typeface="Verdana"/>
              </a:rPr>
              <a:t>здоровыми,</a:t>
            </a:r>
            <a:r>
              <a:rPr sz="1050" b="1" i="1" spc="-50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более</a:t>
            </a:r>
            <a:r>
              <a:rPr sz="1050" b="1" i="1" spc="-130" dirty="0">
                <a:latin typeface="Verdana"/>
                <a:cs typeface="Verdana"/>
              </a:rPr>
              <a:t> </a:t>
            </a:r>
            <a:r>
              <a:rPr sz="1050" b="1" i="1" spc="-10" dirty="0">
                <a:latin typeface="Verdana"/>
                <a:cs typeface="Verdana"/>
              </a:rPr>
              <a:t>сильными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</a:pPr>
            <a:r>
              <a:rPr sz="900" i="1" spc="55" dirty="0">
                <a:latin typeface="Verdana"/>
                <a:cs typeface="Verdana"/>
              </a:rPr>
              <a:t>НИКОГДА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НЕ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ПОЗДНО</a:t>
            </a:r>
            <a:endParaRPr sz="900">
              <a:latin typeface="Verdana"/>
              <a:cs typeface="Verdana"/>
            </a:endParaRPr>
          </a:p>
          <a:p>
            <a:pPr marL="356870" algn="just">
              <a:lnSpc>
                <a:spcPct val="100000"/>
              </a:lnSpc>
              <a:spcBef>
                <a:spcPts val="70"/>
              </a:spcBef>
            </a:pPr>
            <a:r>
              <a:rPr sz="900" i="1" spc="30" dirty="0">
                <a:latin typeface="Verdana"/>
                <a:cs typeface="Verdana"/>
              </a:rPr>
              <a:t>Никогда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не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может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быть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слишком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поздно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для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того,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чтобы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начать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вести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более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здоровый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образ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жизни.Даже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endParaRPr sz="900">
              <a:latin typeface="Verdana"/>
              <a:cs typeface="Verdana"/>
            </a:endParaRPr>
          </a:p>
          <a:p>
            <a:pPr marL="354330" marR="338455" indent="2540" algn="just">
              <a:lnSpc>
                <a:spcPct val="106500"/>
              </a:lnSpc>
              <a:spcBef>
                <a:spcPts val="30"/>
              </a:spcBef>
            </a:pPr>
            <a:r>
              <a:rPr sz="900" i="1" spc="55" dirty="0">
                <a:latin typeface="Verdana"/>
                <a:cs typeface="Verdana"/>
              </a:rPr>
              <a:t>свои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60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или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-15" dirty="0">
                <a:latin typeface="Verdana"/>
                <a:cs typeface="Verdana"/>
              </a:rPr>
              <a:t>70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лет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человек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мож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ет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принять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меры,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чтобы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предотвратить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или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избавиться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от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хронических  </a:t>
            </a:r>
            <a:r>
              <a:rPr sz="900" i="1" spc="20" dirty="0">
                <a:latin typeface="Verdana"/>
                <a:cs typeface="Verdana"/>
              </a:rPr>
              <a:t>болезней.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363220" algn="just">
              <a:lnSpc>
                <a:spcPct val="100000"/>
              </a:lnSpc>
            </a:pPr>
            <a:r>
              <a:rPr sz="900" i="1" spc="65" dirty="0">
                <a:latin typeface="Verdana"/>
                <a:cs typeface="Verdana"/>
              </a:rPr>
              <a:t>УЛУЧШИТЕ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ВАШ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У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ФИЗИЧЕСКУЮ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Ф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ОРМ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У</a:t>
            </a:r>
            <a:endParaRPr sz="900">
              <a:latin typeface="Verdana"/>
              <a:cs typeface="Verdana"/>
            </a:endParaRPr>
          </a:p>
          <a:p>
            <a:pPr marL="354330" marR="342900" algn="just">
              <a:lnSpc>
                <a:spcPct val="106500"/>
              </a:lnSpc>
              <a:spcBef>
                <a:spcPts val="30"/>
              </a:spcBef>
            </a:pPr>
            <a:r>
              <a:rPr sz="900" i="1" spc="55" dirty="0">
                <a:latin typeface="Verdana"/>
                <a:cs typeface="Verdana"/>
              </a:rPr>
              <a:t>Если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назвать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только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один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шаг,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который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нужно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предпринять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для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того,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чтобы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улучшить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ваше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здоровье,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это  </a:t>
            </a:r>
            <a:r>
              <a:rPr sz="900" i="1" spc="40" dirty="0">
                <a:latin typeface="Verdana"/>
                <a:cs typeface="Verdana"/>
              </a:rPr>
              <a:t>будут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физические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упражнения,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говорят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эксперты.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действительно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никогда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может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быть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слишком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поздно  </a:t>
            </a:r>
            <a:r>
              <a:rPr sz="900" i="1" spc="20" dirty="0">
                <a:latin typeface="Verdana"/>
                <a:cs typeface="Verdana"/>
              </a:rPr>
              <a:t>начать их</a:t>
            </a:r>
            <a:r>
              <a:rPr sz="900" i="1" spc="-254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выполнять.</a:t>
            </a:r>
            <a:endParaRPr sz="900">
              <a:latin typeface="Verdana"/>
              <a:cs typeface="Verdana"/>
            </a:endParaRPr>
          </a:p>
          <a:p>
            <a:pPr marL="354330" marR="342900" indent="8890" algn="just">
              <a:lnSpc>
                <a:spcPct val="107400"/>
              </a:lnSpc>
              <a:spcBef>
                <a:spcPts val="20"/>
              </a:spcBef>
            </a:pPr>
            <a:r>
              <a:rPr sz="900" i="1" spc="70" dirty="0">
                <a:latin typeface="Verdana"/>
                <a:cs typeface="Verdana"/>
              </a:rPr>
              <a:t>Упражнения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помогаю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т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контролировать</a:t>
            </a:r>
            <a:r>
              <a:rPr sz="900" i="1" spc="8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вес,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снизить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кровяное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давление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укрепить</a:t>
            </a:r>
            <a:r>
              <a:rPr sz="900" i="1" spc="7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мускулатуру,</a:t>
            </a:r>
            <a:r>
              <a:rPr sz="900" i="1" spc="11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что  </a:t>
            </a:r>
            <a:r>
              <a:rPr sz="900" i="1" spc="75" dirty="0">
                <a:latin typeface="Verdana"/>
                <a:cs typeface="Verdana"/>
              </a:rPr>
              <a:t>снижает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вероятность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получения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разного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рода </a:t>
            </a:r>
            <a:r>
              <a:rPr sz="900" i="1" spc="40" dirty="0">
                <a:latin typeface="Verdana"/>
                <a:cs typeface="Verdana"/>
              </a:rPr>
              <a:t>травм.</a:t>
            </a:r>
            <a:r>
              <a:rPr sz="900" i="1" spc="10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Упражнения</a:t>
            </a:r>
            <a:r>
              <a:rPr sz="900" i="1" spc="1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также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снижают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риск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возникновения  </a:t>
            </a:r>
            <a:r>
              <a:rPr sz="900" i="1" spc="30" dirty="0">
                <a:latin typeface="Verdana"/>
                <a:cs typeface="Verdana"/>
              </a:rPr>
              <a:t>слабоумия.</a:t>
            </a:r>
            <a:endParaRPr sz="900">
              <a:latin typeface="Verdana"/>
              <a:cs typeface="Verdana"/>
            </a:endParaRPr>
          </a:p>
          <a:p>
            <a:pPr marL="344170" marR="341630" indent="12700" algn="just">
              <a:lnSpc>
                <a:spcPct val="107900"/>
              </a:lnSpc>
              <a:spcBef>
                <a:spcPts val="15"/>
              </a:spcBef>
            </a:pPr>
            <a:r>
              <a:rPr sz="900" i="1" spc="75" dirty="0">
                <a:latin typeface="Verdana"/>
                <a:cs typeface="Verdana"/>
              </a:rPr>
              <a:t>Физическая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активность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не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обязательно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означает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посещение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спортзала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изнурительные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тренировки.  </a:t>
            </a:r>
            <a:r>
              <a:rPr sz="900" i="1" spc="85" dirty="0">
                <a:latin typeface="Verdana"/>
                <a:cs typeface="Verdana"/>
              </a:rPr>
              <a:t>Подходит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более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умеренная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активность,</a:t>
            </a:r>
            <a:r>
              <a:rPr sz="900" i="1" spc="9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такая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как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ходьба,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работа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саду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или</a:t>
            </a:r>
            <a:r>
              <a:rPr sz="900" i="1" spc="9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что-то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другое,</a:t>
            </a:r>
            <a:r>
              <a:rPr sz="900" i="1" spc="14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что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дает  </a:t>
            </a:r>
            <a:r>
              <a:rPr sz="900" i="1" spc="50" dirty="0">
                <a:latin typeface="Verdana"/>
                <a:cs typeface="Verdana"/>
              </a:rPr>
              <a:t>достаточное </a:t>
            </a:r>
            <a:r>
              <a:rPr sz="900" i="1" spc="40" dirty="0">
                <a:latin typeface="Verdana"/>
                <a:cs typeface="Verdana"/>
              </a:rPr>
              <a:t>количество</a:t>
            </a:r>
            <a:r>
              <a:rPr sz="900" i="1" spc="-26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движений.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521460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23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360045">
              <a:lnSpc>
                <a:spcPct val="100000"/>
              </a:lnSpc>
            </a:pPr>
            <a:r>
              <a:rPr sz="700" i="1" spc="10" dirty="0">
                <a:latin typeface="Verdana"/>
                <a:cs typeface="Verdana"/>
              </a:rPr>
              <a:t>с о х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а н я й т е </a:t>
            </a:r>
            <a:r>
              <a:rPr sz="700" i="1" spc="5" dirty="0">
                <a:latin typeface="Verdana"/>
                <a:cs typeface="Verdana"/>
              </a:rPr>
              <a:t>г </a:t>
            </a:r>
            <a:r>
              <a:rPr sz="700" i="1" spc="10" dirty="0">
                <a:latin typeface="Verdana"/>
                <a:cs typeface="Verdana"/>
              </a:rPr>
              <a:t>и б к о с т </a:t>
            </a:r>
            <a:r>
              <a:rPr sz="700" i="1" spc="170" dirty="0">
                <a:latin typeface="Verdana"/>
                <a:cs typeface="Verdana"/>
              </a:rPr>
              <a:t> </a:t>
            </a:r>
            <a:r>
              <a:rPr sz="700" i="1" spc="10" dirty="0">
                <a:latin typeface="Verdana"/>
                <a:cs typeface="Verdana"/>
              </a:rPr>
              <a:t>ь</a:t>
            </a:r>
            <a:endParaRPr sz="700">
              <a:latin typeface="Verdana"/>
              <a:cs typeface="Verdana"/>
            </a:endParaRPr>
          </a:p>
          <a:p>
            <a:pPr marL="353695" marR="2976245" indent="2540" algn="just">
              <a:lnSpc>
                <a:spcPct val="106900"/>
              </a:lnSpc>
              <a:spcBef>
                <a:spcPts val="55"/>
              </a:spcBef>
            </a:pPr>
            <a:r>
              <a:rPr sz="900" i="1" spc="60" dirty="0">
                <a:latin typeface="Verdana"/>
                <a:cs typeface="Verdana"/>
              </a:rPr>
              <a:t>Важна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ежедневная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растяжка,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ваши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мускулы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имею</a:t>
            </a:r>
            <a:r>
              <a:rPr sz="900" i="1" spc="-19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т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тенденцию  </a:t>
            </a:r>
            <a:r>
              <a:rPr sz="900" i="1" spc="50" dirty="0">
                <a:latin typeface="Verdana"/>
                <a:cs typeface="Verdana"/>
              </a:rPr>
              <a:t>сокращаться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становиться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жестче,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когда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вы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не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активны,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но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такие  </a:t>
            </a:r>
            <a:r>
              <a:rPr sz="900" i="1" spc="15" dirty="0">
                <a:latin typeface="Verdana"/>
                <a:cs typeface="Verdana"/>
              </a:rPr>
              <a:t>занятия,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-10" dirty="0">
                <a:latin typeface="Verdana"/>
                <a:cs typeface="Verdana"/>
              </a:rPr>
              <a:t>как,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например,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йога,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улучшат</a:t>
            </a:r>
            <a:r>
              <a:rPr sz="900" i="1" spc="-16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вашу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гибкость.</a:t>
            </a:r>
            <a:endParaRPr sz="900">
              <a:latin typeface="Verdana"/>
              <a:cs typeface="Verdana"/>
            </a:endParaRPr>
          </a:p>
          <a:p>
            <a:pPr marL="356235" marR="3213100" indent="2540">
              <a:lnSpc>
                <a:spcPct val="107900"/>
              </a:lnSpc>
              <a:spcBef>
                <a:spcPts val="5"/>
              </a:spcBef>
            </a:pPr>
            <a:r>
              <a:rPr sz="900" i="1" spc="30" dirty="0">
                <a:latin typeface="Verdana"/>
                <a:cs typeface="Verdana"/>
              </a:rPr>
              <a:t>Спиральная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" dirty="0">
                <a:latin typeface="Verdana"/>
                <a:cs typeface="Verdana"/>
              </a:rPr>
              <a:t>(твист)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гимнастика—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это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система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упорядоченных 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spc="50" dirty="0">
                <a:latin typeface="Verdana"/>
                <a:cs typeface="Verdana"/>
              </a:rPr>
              <a:t>ритмичныхдвижений, </a:t>
            </a:r>
            <a:r>
              <a:rPr sz="900" i="1" spc="60" dirty="0">
                <a:latin typeface="Verdana"/>
                <a:cs typeface="Verdana"/>
              </a:rPr>
              <a:t>осуществляемых </a:t>
            </a:r>
            <a:r>
              <a:rPr sz="900" i="1" spc="40" dirty="0">
                <a:latin typeface="Verdana"/>
                <a:cs typeface="Verdana"/>
              </a:rPr>
              <a:t>путем </a:t>
            </a:r>
            <a:r>
              <a:rPr sz="900" i="1" spc="30" dirty="0">
                <a:latin typeface="Verdana"/>
                <a:cs typeface="Verdana"/>
              </a:rPr>
              <a:t>скручивания  </a:t>
            </a:r>
            <a:r>
              <a:rPr sz="900" i="1" spc="45" dirty="0">
                <a:latin typeface="Verdana"/>
                <a:cs typeface="Verdana"/>
              </a:rPr>
              <a:t>скелетных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образований,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суставов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мышц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человеческого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тела.</a:t>
            </a:r>
            <a:endParaRPr sz="900">
              <a:latin typeface="Verdana"/>
              <a:cs typeface="Verdana"/>
            </a:endParaRPr>
          </a:p>
          <a:p>
            <a:pPr marL="356235">
              <a:lnSpc>
                <a:spcPct val="100000"/>
              </a:lnSpc>
              <a:spcBef>
                <a:spcPts val="70"/>
              </a:spcBef>
            </a:pPr>
            <a:r>
              <a:rPr sz="900" i="1" spc="25" dirty="0">
                <a:latin typeface="Verdana"/>
                <a:cs typeface="Verdana"/>
              </a:rPr>
              <a:t>При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выполнении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таких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скручивающих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твист-движений</a:t>
            </a:r>
            <a:endParaRPr sz="900">
              <a:latin typeface="Verdana"/>
              <a:cs typeface="Verdana"/>
            </a:endParaRPr>
          </a:p>
          <a:p>
            <a:pPr marL="356235" marR="3383279">
              <a:lnSpc>
                <a:spcPct val="108300"/>
              </a:lnSpc>
              <a:spcBef>
                <a:spcPts val="10"/>
              </a:spcBef>
            </a:pP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только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все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тело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или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его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части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принимают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форму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спирали,  </a:t>
            </a:r>
            <a:r>
              <a:rPr sz="900" i="1" spc="20" dirty="0">
                <a:latin typeface="Verdana"/>
                <a:cs typeface="Verdana"/>
              </a:rPr>
              <a:t>но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spc="50" dirty="0">
                <a:latin typeface="Verdana"/>
                <a:cs typeface="Verdana"/>
              </a:rPr>
              <a:t>само </a:t>
            </a:r>
            <a:r>
              <a:rPr sz="900" i="1" spc="45" dirty="0">
                <a:latin typeface="Verdana"/>
                <a:cs typeface="Verdana"/>
              </a:rPr>
              <a:t>движение носит </a:t>
            </a:r>
            <a:r>
              <a:rPr sz="900" i="1" spc="40" dirty="0">
                <a:latin typeface="Verdana"/>
                <a:cs typeface="Verdana"/>
              </a:rPr>
              <a:t>спиралевидный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характер.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365760">
              <a:lnSpc>
                <a:spcPct val="100000"/>
              </a:lnSpc>
            </a:pPr>
            <a:r>
              <a:rPr sz="700" i="1" spc="10" dirty="0">
                <a:latin typeface="Verdana"/>
                <a:cs typeface="Verdana"/>
              </a:rPr>
              <a:t>у п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а в л я й т е </a:t>
            </a:r>
            <a:r>
              <a:rPr sz="900" i="1" spc="60" dirty="0">
                <a:latin typeface="Verdana"/>
                <a:cs typeface="Verdana"/>
              </a:rPr>
              <a:t>СВОИМ</a:t>
            </a:r>
            <a:r>
              <a:rPr sz="900" i="1" spc="95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ВЕСОМ</a:t>
            </a:r>
            <a:endParaRPr sz="900">
              <a:latin typeface="Verdana"/>
              <a:cs typeface="Verdana"/>
            </a:endParaRPr>
          </a:p>
          <a:p>
            <a:pPr marL="356235">
              <a:lnSpc>
                <a:spcPct val="100000"/>
              </a:lnSpc>
              <a:spcBef>
                <a:spcPts val="70"/>
              </a:spcBef>
            </a:pPr>
            <a:r>
              <a:rPr sz="900" i="1" spc="45" dirty="0">
                <a:latin typeface="Verdana"/>
                <a:cs typeface="Verdana"/>
              </a:rPr>
              <a:t>Исследования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показывают,</a:t>
            </a:r>
            <a:r>
              <a:rPr sz="900" i="1" spc="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что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здоровый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вес,</a:t>
            </a:r>
            <a:endParaRPr sz="900">
              <a:latin typeface="Verdana"/>
              <a:cs typeface="Verdana"/>
            </a:endParaRPr>
          </a:p>
          <a:p>
            <a:pPr marL="356870" marR="3537585">
              <a:lnSpc>
                <a:spcPct val="106500"/>
              </a:lnSpc>
              <a:spcBef>
                <a:spcPts val="30"/>
              </a:spcBef>
              <a:tabLst>
                <a:tab pos="3919220" algn="l"/>
              </a:tabLst>
            </a:pPr>
            <a:r>
              <a:rPr sz="900" i="1" spc="50" dirty="0">
                <a:latin typeface="Verdana"/>
                <a:cs typeface="Verdana"/>
              </a:rPr>
              <a:t>поддерживаемый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тренировками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правильным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питанием,  </a:t>
            </a:r>
            <a:r>
              <a:rPr sz="900" i="1" spc="35" dirty="0">
                <a:latin typeface="Verdana"/>
                <a:cs typeface="Verdana"/>
              </a:rPr>
              <a:t>о</a:t>
            </a:r>
            <a:r>
              <a:rPr sz="900" i="1" spc="25" dirty="0">
                <a:latin typeface="Verdana"/>
                <a:cs typeface="Verdana"/>
              </a:rPr>
              <a:t>ч</a:t>
            </a:r>
            <a:r>
              <a:rPr sz="900" i="1" spc="30" dirty="0">
                <a:latin typeface="Verdana"/>
                <a:cs typeface="Verdana"/>
              </a:rPr>
              <a:t>ен</a:t>
            </a:r>
            <a:r>
              <a:rPr sz="900" i="1" dirty="0">
                <a:latin typeface="Verdana"/>
                <a:cs typeface="Verdana"/>
              </a:rPr>
              <a:t>ь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15" dirty="0">
                <a:latin typeface="Verdana"/>
                <a:cs typeface="Verdana"/>
              </a:rPr>
              <a:t>а</a:t>
            </a:r>
            <a:r>
              <a:rPr sz="900" i="1" spc="20" dirty="0">
                <a:latin typeface="Verdana"/>
                <a:cs typeface="Verdana"/>
              </a:rPr>
              <a:t>ж</a:t>
            </a:r>
            <a:r>
              <a:rPr sz="900" i="1" spc="10" dirty="0">
                <a:latin typeface="Verdana"/>
                <a:cs typeface="Verdana"/>
              </a:rPr>
              <a:t>е</a:t>
            </a:r>
            <a:r>
              <a:rPr sz="900" i="1" spc="5" dirty="0">
                <a:latin typeface="Verdana"/>
                <a:cs typeface="Verdana"/>
              </a:rPr>
              <a:t>н</a:t>
            </a:r>
            <a:r>
              <a:rPr sz="900" i="1" dirty="0">
                <a:latin typeface="Verdana"/>
                <a:cs typeface="Verdana"/>
              </a:rPr>
              <a:t>.	</a:t>
            </a:r>
            <a:r>
              <a:rPr sz="900" i="1" spc="-5" dirty="0">
                <a:latin typeface="Verdana"/>
                <a:cs typeface="Verdana"/>
              </a:rPr>
              <a:t>^</a:t>
            </a:r>
            <a:endParaRPr sz="900">
              <a:latin typeface="Verdana"/>
              <a:cs typeface="Verdana"/>
            </a:endParaRPr>
          </a:p>
          <a:p>
            <a:pPr marL="356870" marR="3806825">
              <a:lnSpc>
                <a:spcPts val="1200"/>
              </a:lnSpc>
              <a:spcBef>
                <a:spcPts val="10"/>
              </a:spcBef>
            </a:pPr>
            <a:r>
              <a:rPr sz="900" i="1" spc="45" dirty="0">
                <a:latin typeface="Verdana"/>
                <a:cs typeface="Verdana"/>
              </a:rPr>
              <a:t>Если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вы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можете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поддерживать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свой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вес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стабильном  </a:t>
            </a:r>
            <a:r>
              <a:rPr sz="900" i="1" spc="30" dirty="0">
                <a:latin typeface="Verdana"/>
                <a:cs typeface="Verdana"/>
              </a:rPr>
              <a:t>состоянии,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вы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уменьшите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риск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диабета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артрита.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365760">
              <a:lnSpc>
                <a:spcPct val="100000"/>
              </a:lnSpc>
            </a:pPr>
            <a:r>
              <a:rPr sz="700" i="1" spc="10" dirty="0">
                <a:latin typeface="Verdana"/>
                <a:cs typeface="Verdana"/>
              </a:rPr>
              <a:t>у л у ч </a:t>
            </a:r>
            <a:r>
              <a:rPr sz="700" i="1" spc="15" dirty="0">
                <a:latin typeface="Verdana"/>
                <a:cs typeface="Verdana"/>
              </a:rPr>
              <a:t>ш  </a:t>
            </a:r>
            <a:r>
              <a:rPr sz="700" i="1" spc="10" dirty="0">
                <a:latin typeface="Verdana"/>
                <a:cs typeface="Verdana"/>
              </a:rPr>
              <a:t>а й т е к а ч е с т в о </a:t>
            </a:r>
            <a:r>
              <a:rPr sz="700" i="1" spc="9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ПИТАНИЯ!</a:t>
            </a:r>
            <a:endParaRPr sz="9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80"/>
              </a:spcBef>
            </a:pPr>
            <a:r>
              <a:rPr sz="900" i="1" spc="35" dirty="0">
                <a:latin typeface="Verdana"/>
                <a:cs typeface="Verdana"/>
              </a:rPr>
              <a:t>Ешьте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больше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фруктов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овощей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каждый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день.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900" i="1" spc="65" dirty="0">
                <a:latin typeface="Verdana"/>
                <a:cs typeface="Verdana"/>
              </a:rPr>
              <a:t>БУДЬТЕ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ОПТИМИСТАМИ!</a:t>
            </a:r>
            <a:endParaRPr sz="900">
              <a:latin typeface="Verdana"/>
              <a:cs typeface="Verdana"/>
            </a:endParaRPr>
          </a:p>
          <a:p>
            <a:pPr marL="353695" marR="4885690" indent="5080">
              <a:lnSpc>
                <a:spcPct val="107400"/>
              </a:lnSpc>
              <a:spcBef>
                <a:spcPts val="20"/>
              </a:spcBef>
            </a:pPr>
            <a:r>
              <a:rPr sz="900" i="1" spc="45" dirty="0">
                <a:latin typeface="Verdana"/>
                <a:cs typeface="Verdana"/>
              </a:rPr>
              <a:t>Оптимистичные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люди</a:t>
            </a:r>
            <a:r>
              <a:rPr sz="900" i="1" spc="-15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живутдольше 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dirty="0">
                <a:latin typeface="Verdana"/>
                <a:cs typeface="Verdana"/>
              </a:rPr>
              <a:t>с </a:t>
            </a:r>
            <a:r>
              <a:rPr sz="900" i="1" spc="45" dirty="0">
                <a:latin typeface="Verdana"/>
                <a:cs typeface="Verdana"/>
              </a:rPr>
              <a:t>меньшей </a:t>
            </a:r>
            <a:r>
              <a:rPr sz="900" i="1" spc="40" dirty="0">
                <a:latin typeface="Verdana"/>
                <a:cs typeface="Verdana"/>
              </a:rPr>
              <a:t>вероятностью </a:t>
            </a:r>
            <a:r>
              <a:rPr sz="900" i="1" spc="50" dirty="0">
                <a:latin typeface="Verdana"/>
                <a:cs typeface="Verdana"/>
              </a:rPr>
              <a:t>болеют  </a:t>
            </a:r>
            <a:r>
              <a:rPr sz="900" i="1" spc="25" dirty="0">
                <a:latin typeface="Verdana"/>
                <a:cs typeface="Verdana"/>
              </a:rPr>
              <a:t>какими-то </a:t>
            </a:r>
            <a:r>
              <a:rPr sz="900" i="1" spc="45" dirty="0">
                <a:latin typeface="Verdana"/>
                <a:cs typeface="Verdana"/>
              </a:rPr>
              <a:t>хроническими  </a:t>
            </a:r>
            <a:r>
              <a:rPr sz="900" i="1" spc="30" dirty="0">
                <a:latin typeface="Verdana"/>
                <a:cs typeface="Verdana"/>
              </a:rPr>
              <a:t>заболеваниями.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8255" algn="ctr">
              <a:lnSpc>
                <a:spcPct val="100000"/>
              </a:lnSpc>
            </a:pPr>
            <a:r>
              <a:rPr sz="1850" b="1" spc="-20" dirty="0">
                <a:latin typeface="Verdana"/>
                <a:cs typeface="Verdana"/>
              </a:rPr>
              <a:t>ПРОФИЛЬ </a:t>
            </a:r>
            <a:r>
              <a:rPr sz="1850" b="1" spc="15" dirty="0">
                <a:latin typeface="Verdana"/>
                <a:cs typeface="Verdana"/>
              </a:rPr>
              <a:t>ЗДОРОВЬЯ</a:t>
            </a:r>
            <a:r>
              <a:rPr sz="1850" b="1" spc="235" dirty="0">
                <a:latin typeface="Verdana"/>
                <a:cs typeface="Verdana"/>
              </a:rPr>
              <a:t> </a:t>
            </a:r>
            <a:r>
              <a:rPr sz="1850" b="1" spc="-15" dirty="0">
                <a:latin typeface="Verdana"/>
                <a:cs typeface="Verdana"/>
              </a:rPr>
              <a:t>МУЖЧИНЫ</a:t>
            </a:r>
            <a:endParaRPr sz="1850">
              <a:latin typeface="Verdana"/>
              <a:cs typeface="Verdana"/>
            </a:endParaRPr>
          </a:p>
          <a:p>
            <a:pPr marL="1379855" marR="1353820" indent="3175" algn="ctr">
              <a:lnSpc>
                <a:spcPct val="106800"/>
              </a:lnSpc>
              <a:spcBef>
                <a:spcPts val="1460"/>
              </a:spcBef>
            </a:pPr>
            <a:r>
              <a:rPr sz="1950" b="1" spc="-70" dirty="0">
                <a:latin typeface="Verdana"/>
                <a:cs typeface="Verdana"/>
              </a:rPr>
              <a:t>Как </a:t>
            </a:r>
            <a:r>
              <a:rPr sz="1950" b="1" spc="-40" dirty="0">
                <a:latin typeface="Verdana"/>
                <a:cs typeface="Verdana"/>
              </a:rPr>
              <a:t>снизить </a:t>
            </a:r>
            <a:r>
              <a:rPr sz="1950" b="1" spc="-55" dirty="0">
                <a:latin typeface="Verdana"/>
                <a:cs typeface="Verdana"/>
              </a:rPr>
              <a:t>риск </a:t>
            </a:r>
            <a:r>
              <a:rPr sz="1950" b="1" spc="-80" dirty="0">
                <a:latin typeface="Verdana"/>
                <a:cs typeface="Verdana"/>
              </a:rPr>
              <a:t>заболевания  </a:t>
            </a:r>
            <a:r>
              <a:rPr sz="1950" b="1" spc="-55" dirty="0">
                <a:latin typeface="Verdana"/>
                <a:cs typeface="Verdana"/>
              </a:rPr>
              <a:t>аденомой </a:t>
            </a:r>
            <a:r>
              <a:rPr sz="1950" b="1" spc="-50" dirty="0">
                <a:latin typeface="Verdana"/>
                <a:cs typeface="Verdana"/>
              </a:rPr>
              <a:t>предстательной</a:t>
            </a:r>
            <a:r>
              <a:rPr sz="1950" b="1" spc="145" dirty="0">
                <a:latin typeface="Verdana"/>
                <a:cs typeface="Verdana"/>
              </a:rPr>
              <a:t> </a:t>
            </a:r>
            <a:r>
              <a:rPr sz="1950" b="1" spc="-80" dirty="0">
                <a:latin typeface="Verdana"/>
                <a:cs typeface="Verdana"/>
              </a:rPr>
              <a:t>железы</a:t>
            </a:r>
            <a:endParaRPr sz="1950">
              <a:latin typeface="Verdana"/>
              <a:cs typeface="Verdana"/>
            </a:endParaRPr>
          </a:p>
          <a:p>
            <a:pPr marL="356235" marR="666750" indent="-3810">
              <a:lnSpc>
                <a:spcPct val="95800"/>
              </a:lnSpc>
              <a:spcBef>
                <a:spcPts val="765"/>
              </a:spcBef>
            </a:pPr>
            <a:r>
              <a:rPr sz="900" i="1" spc="-5" dirty="0">
                <a:latin typeface="Verdana"/>
                <a:cs typeface="Verdana"/>
              </a:rPr>
              <a:t>П </a:t>
            </a:r>
            <a:r>
              <a:rPr sz="900" i="1" dirty="0">
                <a:latin typeface="Verdana"/>
                <a:cs typeface="Verdana"/>
              </a:rPr>
              <a:t>р о </a:t>
            </a:r>
            <a:r>
              <a:rPr sz="900" i="1" spc="75" dirty="0">
                <a:latin typeface="Verdana"/>
                <a:cs typeface="Verdana"/>
              </a:rPr>
              <a:t>ста </a:t>
            </a:r>
            <a:r>
              <a:rPr sz="900" i="1" spc="55" dirty="0">
                <a:latin typeface="Verdana"/>
                <a:cs typeface="Verdana"/>
              </a:rPr>
              <a:t>та </a:t>
            </a:r>
            <a:r>
              <a:rPr sz="900" i="1" dirty="0">
                <a:latin typeface="Verdana"/>
                <a:cs typeface="Verdana"/>
              </a:rPr>
              <a:t>- </a:t>
            </a:r>
            <a:r>
              <a:rPr sz="900" i="1" spc="80" dirty="0">
                <a:latin typeface="Verdana"/>
                <a:cs typeface="Verdana"/>
              </a:rPr>
              <a:t>второе </a:t>
            </a:r>
            <a:r>
              <a:rPr sz="900" i="1" spc="25" dirty="0">
                <a:latin typeface="Verdana"/>
                <a:cs typeface="Verdana"/>
              </a:rPr>
              <a:t>сердце </a:t>
            </a:r>
            <a:r>
              <a:rPr sz="900" i="1" spc="30" dirty="0">
                <a:latin typeface="Verdana"/>
                <a:cs typeface="Verdana"/>
              </a:rPr>
              <a:t>мужчины. </a:t>
            </a:r>
            <a:r>
              <a:rPr sz="900" i="1" spc="15" dirty="0">
                <a:latin typeface="Verdana"/>
                <a:cs typeface="Verdana"/>
              </a:rPr>
              <a:t>Функция </a:t>
            </a:r>
            <a:r>
              <a:rPr sz="900" i="1" spc="90" dirty="0">
                <a:latin typeface="Verdana"/>
                <a:cs typeface="Verdana"/>
              </a:rPr>
              <a:t>предстательной </a:t>
            </a:r>
            <a:r>
              <a:rPr sz="900" i="1" spc="40" dirty="0">
                <a:latin typeface="Verdana"/>
                <a:cs typeface="Verdana"/>
              </a:rPr>
              <a:t>железы </a:t>
            </a:r>
            <a:r>
              <a:rPr sz="900" i="1" spc="60" dirty="0">
                <a:latin typeface="Verdana"/>
                <a:cs typeface="Verdana"/>
              </a:rPr>
              <a:t>заключается </a:t>
            </a:r>
            <a:r>
              <a:rPr sz="900" i="1" dirty="0">
                <a:latin typeface="Verdana"/>
                <a:cs typeface="Verdana"/>
              </a:rPr>
              <a:t>в </a:t>
            </a:r>
            <a:r>
              <a:rPr sz="900" i="1" spc="70" dirty="0">
                <a:latin typeface="Verdana"/>
                <a:cs typeface="Verdana"/>
              </a:rPr>
              <a:t>выработке  </a:t>
            </a:r>
            <a:r>
              <a:rPr sz="900" i="1" spc="45" dirty="0">
                <a:latin typeface="Verdana"/>
                <a:cs typeface="Verdana"/>
              </a:rPr>
              <a:t>секрета, </a:t>
            </a:r>
            <a:r>
              <a:rPr sz="900" i="1" spc="65" dirty="0">
                <a:latin typeface="Verdana"/>
                <a:cs typeface="Verdana"/>
              </a:rPr>
              <a:t>являющегося </a:t>
            </a:r>
            <a:r>
              <a:rPr sz="900" i="1" spc="95" dirty="0">
                <a:latin typeface="Verdana"/>
                <a:cs typeface="Verdana"/>
              </a:rPr>
              <a:t>питательной </a:t>
            </a:r>
            <a:r>
              <a:rPr sz="900" i="1" spc="35" dirty="0">
                <a:latin typeface="Verdana"/>
                <a:cs typeface="Verdana"/>
              </a:rPr>
              <a:t>средой </a:t>
            </a:r>
            <a:r>
              <a:rPr sz="900" i="1" spc="25" dirty="0">
                <a:latin typeface="Verdana"/>
                <a:cs typeface="Verdana"/>
              </a:rPr>
              <a:t>для </a:t>
            </a:r>
            <a:r>
              <a:rPr sz="900" i="1" spc="55" dirty="0">
                <a:latin typeface="Verdana"/>
                <a:cs typeface="Verdana"/>
              </a:rPr>
              <a:t>сперматозоидов, </a:t>
            </a:r>
            <a:r>
              <a:rPr sz="900" i="1" spc="50" dirty="0">
                <a:latin typeface="Verdana"/>
                <a:cs typeface="Verdana"/>
              </a:rPr>
              <a:t>предопределяющих </a:t>
            </a:r>
            <a:r>
              <a:rPr sz="900" i="1" spc="60" dirty="0">
                <a:latin typeface="Verdana"/>
                <a:cs typeface="Verdana"/>
              </a:rPr>
              <a:t>детородную  </a:t>
            </a:r>
            <a:r>
              <a:rPr sz="900" i="1" spc="25" dirty="0">
                <a:latin typeface="Verdana"/>
                <a:cs typeface="Verdana"/>
              </a:rPr>
              <a:t>функцию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мужчины.</a:t>
            </a:r>
            <a:endParaRPr sz="900">
              <a:latin typeface="Verdana"/>
              <a:cs typeface="Verdana"/>
            </a:endParaRPr>
          </a:p>
          <a:p>
            <a:pPr marL="358775">
              <a:lnSpc>
                <a:spcPts val="1065"/>
              </a:lnSpc>
              <a:spcBef>
                <a:spcPts val="790"/>
              </a:spcBef>
            </a:pPr>
            <a:r>
              <a:rPr sz="900" i="1" spc="35" dirty="0">
                <a:latin typeface="Verdana"/>
                <a:cs typeface="Verdana"/>
              </a:rPr>
              <a:t>ПРОФИЛАКТИКА: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i="1" spc="-5" dirty="0">
                <a:latin typeface="Verdana"/>
                <a:cs typeface="Verdana"/>
              </a:rPr>
              <a:t>•  </a:t>
            </a:r>
            <a:r>
              <a:rPr sz="900" i="1" spc="30" dirty="0">
                <a:latin typeface="Verdana"/>
                <a:cs typeface="Verdana"/>
              </a:rPr>
              <a:t>Личная</a:t>
            </a:r>
            <a:r>
              <a:rPr sz="900" i="1" spc="-20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гигиена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20" dirty="0">
                <a:latin typeface="Verdana"/>
                <a:cs typeface="Verdana"/>
              </a:rPr>
              <a:t>Физическая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а</a:t>
            </a:r>
            <a:r>
              <a:rPr sz="900" i="1" spc="-20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кти</a:t>
            </a:r>
            <a:r>
              <a:rPr sz="900" i="1" spc="-20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вн</a:t>
            </a:r>
            <a:r>
              <a:rPr sz="900" i="1" spc="-19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ость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0"/>
              </a:lnSpc>
            </a:pPr>
            <a:r>
              <a:rPr sz="900" i="1" spc="-5" dirty="0">
                <a:latin typeface="Verdana"/>
                <a:cs typeface="Verdana"/>
              </a:rPr>
              <a:t>•  </a:t>
            </a:r>
            <a:r>
              <a:rPr sz="900" i="1" spc="35" dirty="0">
                <a:latin typeface="Verdana"/>
                <a:cs typeface="Verdana"/>
              </a:rPr>
              <a:t>Правильное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питание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55" dirty="0">
                <a:latin typeface="Verdana"/>
                <a:cs typeface="Verdana"/>
              </a:rPr>
              <a:t>Профилактика </a:t>
            </a:r>
            <a:r>
              <a:rPr sz="900" i="1" spc="25" dirty="0">
                <a:latin typeface="Verdana"/>
                <a:cs typeface="Verdana"/>
              </a:rPr>
              <a:t>инфекций </a:t>
            </a:r>
            <a:r>
              <a:rPr sz="900" i="1" spc="40" dirty="0">
                <a:latin typeface="Verdana"/>
                <a:cs typeface="Verdana"/>
              </a:rPr>
              <a:t>передаваемых </a:t>
            </a:r>
            <a:r>
              <a:rPr sz="900" i="1" spc="55" dirty="0">
                <a:latin typeface="Verdana"/>
                <a:cs typeface="Verdana"/>
              </a:rPr>
              <a:t>половым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путем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70"/>
              </a:lnSpc>
            </a:pPr>
            <a:r>
              <a:rPr sz="900" spc="-5" dirty="0">
                <a:latin typeface="Verdana"/>
                <a:cs typeface="Verdana"/>
              </a:rPr>
              <a:t>• </a:t>
            </a:r>
            <a:r>
              <a:rPr sz="900" i="1" spc="30" dirty="0">
                <a:latin typeface="Verdana"/>
                <a:cs typeface="Verdana"/>
              </a:rPr>
              <a:t>Мужчинам </a:t>
            </a:r>
            <a:r>
              <a:rPr sz="900" i="1" spc="75" dirty="0">
                <a:latin typeface="Verdana"/>
                <a:cs typeface="Verdana"/>
              </a:rPr>
              <a:t>старш </a:t>
            </a:r>
            <a:r>
              <a:rPr sz="900" i="1" dirty="0">
                <a:latin typeface="Verdana"/>
                <a:cs typeface="Verdana"/>
              </a:rPr>
              <a:t>е 45 л е т - </a:t>
            </a:r>
            <a:r>
              <a:rPr sz="900" i="1" spc="30" dirty="0">
                <a:latin typeface="Verdana"/>
                <a:cs typeface="Verdana"/>
              </a:rPr>
              <a:t>ежегодное </a:t>
            </a:r>
            <a:r>
              <a:rPr sz="900" i="1" spc="35" dirty="0">
                <a:latin typeface="Verdana"/>
                <a:cs typeface="Verdana"/>
              </a:rPr>
              <a:t>обследование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уролога</a:t>
            </a:r>
            <a:endParaRPr sz="900">
              <a:latin typeface="Verdana"/>
              <a:cs typeface="Verdana"/>
            </a:endParaRPr>
          </a:p>
          <a:p>
            <a:pPr marL="358775">
              <a:lnSpc>
                <a:spcPts val="1070"/>
              </a:lnSpc>
              <a:spcBef>
                <a:spcPts val="720"/>
              </a:spcBef>
            </a:pPr>
            <a:r>
              <a:rPr sz="900" i="1" spc="60" dirty="0">
                <a:latin typeface="Verdana"/>
                <a:cs typeface="Verdana"/>
              </a:rPr>
              <a:t>СИГНАЛЫ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ТРЕВОГИ: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30"/>
              </a:lnSpc>
            </a:pPr>
            <a:r>
              <a:rPr sz="900" spc="-5" dirty="0">
                <a:latin typeface="Verdana"/>
                <a:cs typeface="Verdana"/>
              </a:rPr>
              <a:t>• </a:t>
            </a:r>
            <a:r>
              <a:rPr sz="900" i="1" dirty="0">
                <a:latin typeface="Verdana"/>
                <a:cs typeface="Verdana"/>
              </a:rPr>
              <a:t>Ч </a:t>
            </a:r>
            <a:r>
              <a:rPr sz="900" i="1" spc="70" dirty="0">
                <a:latin typeface="Verdana"/>
                <a:cs typeface="Verdana"/>
              </a:rPr>
              <a:t>асты </a:t>
            </a:r>
            <a:r>
              <a:rPr sz="900" i="1" dirty="0">
                <a:latin typeface="Verdana"/>
                <a:cs typeface="Verdana"/>
              </a:rPr>
              <a:t>е </a:t>
            </a:r>
            <a:r>
              <a:rPr sz="900" i="1" spc="45" dirty="0">
                <a:latin typeface="Verdana"/>
                <a:cs typeface="Verdana"/>
              </a:rPr>
              <a:t>позывы, </a:t>
            </a:r>
            <a:r>
              <a:rPr sz="900" i="1" spc="30" dirty="0">
                <a:latin typeface="Verdana"/>
                <a:cs typeface="Verdana"/>
              </a:rPr>
              <a:t>учащенное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spc="25" dirty="0">
                <a:latin typeface="Verdana"/>
                <a:cs typeface="Verdana"/>
              </a:rPr>
              <a:t>болезненное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мочеиспускание</a:t>
            </a:r>
            <a:endParaRPr sz="900">
              <a:latin typeface="Verdana"/>
              <a:cs typeface="Verdana"/>
            </a:endParaRPr>
          </a:p>
          <a:p>
            <a:pPr marL="358775" marR="3903345" indent="3810">
              <a:lnSpc>
                <a:spcPts val="1060"/>
              </a:lnSpc>
              <a:spcBef>
                <a:spcPts val="10"/>
              </a:spcBef>
            </a:pPr>
            <a:r>
              <a:rPr sz="900" spc="-5" dirty="0">
                <a:latin typeface="Verdana"/>
                <a:cs typeface="Verdana"/>
              </a:rPr>
              <a:t>• </a:t>
            </a:r>
            <a:r>
              <a:rPr sz="900" i="1" spc="25" dirty="0">
                <a:latin typeface="Verdana"/>
                <a:cs typeface="Verdana"/>
              </a:rPr>
              <a:t>Мочеиспускание </a:t>
            </a:r>
            <a:r>
              <a:rPr sz="900" i="1" spc="15" dirty="0">
                <a:latin typeface="Verdana"/>
                <a:cs typeface="Verdana"/>
              </a:rPr>
              <a:t>по </a:t>
            </a:r>
            <a:r>
              <a:rPr sz="900" i="1" spc="10" dirty="0">
                <a:latin typeface="Verdana"/>
                <a:cs typeface="Verdana"/>
              </a:rPr>
              <a:t>каплям, </a:t>
            </a:r>
            <a:r>
              <a:rPr sz="900" i="1" spc="35" dirty="0">
                <a:latin typeface="Verdana"/>
                <a:cs typeface="Verdana"/>
              </a:rPr>
              <a:t>слабая </a:t>
            </a:r>
            <a:r>
              <a:rPr sz="900" i="1" spc="60" dirty="0">
                <a:latin typeface="Verdana"/>
                <a:cs typeface="Verdana"/>
              </a:rPr>
              <a:t>струя,  </a:t>
            </a:r>
            <a:r>
              <a:rPr sz="900" i="1" spc="75" dirty="0">
                <a:latin typeface="Verdana"/>
                <a:cs typeface="Verdana"/>
              </a:rPr>
              <a:t>чувство </a:t>
            </a:r>
            <a:r>
              <a:rPr sz="900" i="1" spc="35" dirty="0">
                <a:latin typeface="Verdana"/>
                <a:cs typeface="Verdana"/>
              </a:rPr>
              <a:t>неполного </a:t>
            </a:r>
            <a:r>
              <a:rPr sz="900" i="1" spc="30" dirty="0">
                <a:latin typeface="Verdana"/>
                <a:cs typeface="Verdana"/>
              </a:rPr>
              <a:t>опорожнения </a:t>
            </a:r>
            <a:r>
              <a:rPr sz="900" i="1" spc="40" dirty="0">
                <a:latin typeface="Verdana"/>
                <a:cs typeface="Verdana"/>
              </a:rPr>
              <a:t>мочевого</a:t>
            </a:r>
            <a:r>
              <a:rPr sz="900" i="1" spc="10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пузыря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990"/>
              </a:lnSpc>
            </a:pPr>
            <a:r>
              <a:rPr sz="900" spc="-5" dirty="0">
                <a:latin typeface="Verdana"/>
                <a:cs typeface="Verdana"/>
              </a:rPr>
              <a:t>• </a:t>
            </a:r>
            <a:r>
              <a:rPr sz="900" i="1" spc="-5" dirty="0">
                <a:latin typeface="Verdana"/>
                <a:cs typeface="Verdana"/>
              </a:rPr>
              <a:t>О </a:t>
            </a:r>
            <a:r>
              <a:rPr sz="900" i="1" spc="75" dirty="0">
                <a:latin typeface="Verdana"/>
                <a:cs typeface="Verdana"/>
              </a:rPr>
              <a:t>страя </a:t>
            </a:r>
            <a:r>
              <a:rPr sz="900" i="1" spc="15" dirty="0">
                <a:latin typeface="Verdana"/>
                <a:cs typeface="Verdana"/>
              </a:rPr>
              <a:t>задержка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мочи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0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30" dirty="0">
                <a:latin typeface="Verdana"/>
                <a:cs typeface="Verdana"/>
              </a:rPr>
              <a:t>Кровь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20" dirty="0">
                <a:latin typeface="Verdana"/>
                <a:cs typeface="Verdana"/>
              </a:rPr>
              <a:t>моче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45" dirty="0">
                <a:latin typeface="Verdana"/>
                <a:cs typeface="Verdana"/>
              </a:rPr>
              <a:t>Боль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промежности</a:t>
            </a: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358775">
              <a:lnSpc>
                <a:spcPts val="1055"/>
              </a:lnSpc>
            </a:pPr>
            <a:r>
              <a:rPr sz="900" i="1" spc="55" dirty="0">
                <a:latin typeface="Verdana"/>
                <a:cs typeface="Verdana"/>
              </a:rPr>
              <a:t>ФАКТОРЫ </a:t>
            </a:r>
            <a:r>
              <a:rPr sz="900" i="1" spc="45" dirty="0">
                <a:latin typeface="Verdana"/>
                <a:cs typeface="Verdana"/>
              </a:rPr>
              <a:t>РИСКА </a:t>
            </a:r>
            <a:r>
              <a:rPr sz="900" i="1" spc="55" dirty="0">
                <a:latin typeface="Verdana"/>
                <a:cs typeface="Verdana"/>
              </a:rPr>
              <a:t>ВОЗНИКНОВЕНИЯ </a:t>
            </a:r>
            <a:r>
              <a:rPr sz="900" i="1" spc="35" dirty="0">
                <a:latin typeface="Verdana"/>
                <a:cs typeface="Verdana"/>
              </a:rPr>
              <a:t>РАКА </a:t>
            </a:r>
            <a:r>
              <a:rPr sz="900" i="1" spc="55" dirty="0">
                <a:latin typeface="Verdana"/>
                <a:cs typeface="Verdana"/>
              </a:rPr>
              <a:t>ПРЕДСТАТЕЛЬНОЙ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ЖЕЛЕЗЫ: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30"/>
              </a:lnSpc>
            </a:pPr>
            <a:r>
              <a:rPr sz="900" spc="-5" dirty="0">
                <a:latin typeface="Verdana"/>
                <a:cs typeface="Verdana"/>
              </a:rPr>
              <a:t>• </a:t>
            </a:r>
            <a:r>
              <a:rPr sz="900" i="1" spc="90" dirty="0">
                <a:latin typeface="Verdana"/>
                <a:cs typeface="Verdana"/>
              </a:rPr>
              <a:t>Возраст </a:t>
            </a:r>
            <a:r>
              <a:rPr sz="900" i="1" spc="70" dirty="0">
                <a:latin typeface="Verdana"/>
                <a:cs typeface="Verdana"/>
              </a:rPr>
              <a:t>(старше </a:t>
            </a:r>
            <a:r>
              <a:rPr sz="900" i="1" dirty="0">
                <a:latin typeface="Verdana"/>
                <a:cs typeface="Verdana"/>
              </a:rPr>
              <a:t>45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лет)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90" dirty="0">
                <a:latin typeface="Verdana"/>
                <a:cs typeface="Verdana"/>
              </a:rPr>
              <a:t>Наследственность </a:t>
            </a:r>
            <a:r>
              <a:rPr sz="900" i="1" spc="10" dirty="0">
                <a:latin typeface="Verdana"/>
                <a:cs typeface="Verdana"/>
              </a:rPr>
              <a:t>(наличие </a:t>
            </a:r>
            <a:r>
              <a:rPr sz="900" i="1" dirty="0">
                <a:latin typeface="Verdana"/>
                <a:cs typeface="Verdana"/>
              </a:rPr>
              <a:t>у </a:t>
            </a:r>
            <a:r>
              <a:rPr sz="900" i="1" spc="30" dirty="0">
                <a:latin typeface="Verdana"/>
                <a:cs typeface="Verdana"/>
              </a:rPr>
              <a:t>ближайших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родственников)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60"/>
              </a:lnSpc>
            </a:pPr>
            <a:r>
              <a:rPr sz="900" spc="-5" dirty="0">
                <a:latin typeface="Verdana"/>
                <a:cs typeface="Verdana"/>
              </a:rPr>
              <a:t>•</a:t>
            </a:r>
            <a:r>
              <a:rPr sz="900" spc="23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Гормональные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нарушения(избыточный</a:t>
            </a:r>
            <a:r>
              <a:rPr sz="900" i="1" spc="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вес,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повышенный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уровень</a:t>
            </a:r>
            <a:r>
              <a:rPr sz="900" i="1" spc="7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те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сто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spc="85" dirty="0">
                <a:latin typeface="Verdana"/>
                <a:cs typeface="Verdana"/>
              </a:rPr>
              <a:t>стер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о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н</a:t>
            </a:r>
            <a:r>
              <a:rPr sz="900" i="1" spc="-1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а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65" dirty="0">
                <a:latin typeface="Verdana"/>
                <a:cs typeface="Verdana"/>
              </a:rPr>
              <a:t>Питание </a:t>
            </a:r>
            <a:r>
              <a:rPr sz="900" i="1" spc="55" dirty="0">
                <a:latin typeface="Verdana"/>
                <a:cs typeface="Verdana"/>
              </a:rPr>
              <a:t>(Употребление </a:t>
            </a:r>
            <a:r>
              <a:rPr sz="900" i="1" dirty="0">
                <a:latin typeface="Verdana"/>
                <a:cs typeface="Verdana"/>
              </a:rPr>
              <a:t>в </a:t>
            </a:r>
            <a:r>
              <a:rPr sz="900" i="1" spc="50" dirty="0">
                <a:latin typeface="Verdana"/>
                <a:cs typeface="Verdana"/>
              </a:rPr>
              <a:t>пищу </a:t>
            </a:r>
            <a:r>
              <a:rPr sz="900" i="1" spc="55" dirty="0">
                <a:latin typeface="Verdana"/>
                <a:cs typeface="Verdana"/>
              </a:rPr>
              <a:t>большого </a:t>
            </a:r>
            <a:r>
              <a:rPr sz="900" i="1" spc="65" dirty="0">
                <a:latin typeface="Verdana"/>
                <a:cs typeface="Verdana"/>
              </a:rPr>
              <a:t>количества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жиров)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0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45" dirty="0">
                <a:latin typeface="Verdana"/>
                <a:cs typeface="Verdana"/>
              </a:rPr>
              <a:t>Вредные </a:t>
            </a:r>
            <a:r>
              <a:rPr sz="900" i="1" spc="30" dirty="0">
                <a:latin typeface="Verdana"/>
                <a:cs typeface="Verdana"/>
              </a:rPr>
              <a:t>привычки </a:t>
            </a:r>
            <a:r>
              <a:rPr sz="900" i="1" spc="-10" dirty="0">
                <a:latin typeface="Verdana"/>
                <a:cs typeface="Verdana"/>
              </a:rPr>
              <a:t>(курение, </a:t>
            </a:r>
            <a:r>
              <a:rPr sz="900" i="1" spc="20" dirty="0">
                <a:latin typeface="Verdana"/>
                <a:cs typeface="Verdana"/>
              </a:rPr>
              <a:t>алкоголь)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45"/>
              </a:lnSpc>
            </a:pPr>
            <a:r>
              <a:rPr sz="900" spc="-5" dirty="0">
                <a:latin typeface="Verdana"/>
                <a:cs typeface="Verdana"/>
              </a:rPr>
              <a:t>•</a:t>
            </a:r>
            <a:r>
              <a:rPr sz="900" spc="22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Наличие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хронических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заболеваний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предстательной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железы</a:t>
            </a:r>
            <a:r>
              <a:rPr sz="900" i="1" spc="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(</a:t>
            </a:r>
            <a:r>
              <a:rPr sz="900" i="1" spc="-21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п</a:t>
            </a:r>
            <a:r>
              <a:rPr sz="900" i="1" spc="-17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р</a:t>
            </a:r>
            <a:r>
              <a:rPr sz="900" i="1" spc="-1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о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ста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ти</a:t>
            </a:r>
            <a:r>
              <a:rPr sz="900" i="1" spc="-16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т,</a:t>
            </a:r>
            <a:r>
              <a:rPr sz="900" i="1" spc="12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аденома)</a:t>
            </a:r>
            <a:endParaRPr sz="900">
              <a:latin typeface="Verdana"/>
              <a:cs typeface="Verdana"/>
            </a:endParaRPr>
          </a:p>
          <a:p>
            <a:pPr marL="362585">
              <a:lnSpc>
                <a:spcPts val="1060"/>
              </a:lnSpc>
            </a:pPr>
            <a:r>
              <a:rPr sz="900" spc="-5" dirty="0">
                <a:latin typeface="Verdana"/>
                <a:cs typeface="Verdana"/>
              </a:rPr>
              <a:t>•  </a:t>
            </a:r>
            <a:r>
              <a:rPr sz="900" i="1" spc="45" dirty="0">
                <a:latin typeface="Verdana"/>
                <a:cs typeface="Verdana"/>
              </a:rPr>
              <a:t>Малоподвижный </a:t>
            </a:r>
            <a:r>
              <a:rPr sz="900" i="1" spc="15" dirty="0">
                <a:latin typeface="Verdana"/>
                <a:cs typeface="Verdana"/>
              </a:rPr>
              <a:t>образ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жизни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2540" y="254"/>
            <a:ext cx="7559040" cy="532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425450" y="2740025"/>
            <a:ext cx="426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i="1" dirty="0" smtClean="0">
                <a:solidFill>
                  <a:srgbClr val="0070C0"/>
                </a:solidFill>
              </a:rPr>
              <a:t>Мужчинам старше 40 лет – ежегодное обследование уролога</a:t>
            </a:r>
            <a:endParaRPr lang="ru-RU" sz="11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050" y="3959225"/>
            <a:ext cx="6705600" cy="13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rgbClr val="9B0D68"/>
                </a:solidFill>
                <a:latin typeface="Arial" pitchFamily="34" charset="0"/>
                <a:cs typeface="Arial" pitchFamily="34" charset="0"/>
              </a:rPr>
              <a:t>ФАКТОРЫ РИСКА ВОЗНИКНОВЕНИЯ РАКА ПРЕДСТАТЕЛЬНОЙ ЖЕЛЕЗЫ:</a:t>
            </a:r>
          </a:p>
          <a:p>
            <a:r>
              <a:rPr lang="ru-RU" sz="900" b="1" i="1" dirty="0" smtClean="0">
                <a:solidFill>
                  <a:srgbClr val="9B0D68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Возраст (старше 40 лет)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Наследственность (наличие у ближайших родственников)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Гормональные нарушения (избыточный вес, повышенный уровень тестостерона)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Питание (Употребление в пищу большого количества жиров)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Вредные привычки (курение, алкоголь)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Наличие хронических заболеваний предстательной железы (простатит, аденома)</a:t>
            </a:r>
          </a:p>
          <a:p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Малоподвижный образ жизни</a:t>
            </a:r>
            <a:endParaRPr lang="ru-RU" sz="1000" b="1" i="1" dirty="0">
              <a:solidFill>
                <a:srgbClr val="9B0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9250" y="4523106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9250" y="46450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9250" y="47974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250" y="49498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9250" y="51022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9250" y="43402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9250" y="4187825"/>
            <a:ext cx="45719" cy="45719"/>
          </a:xfrm>
          <a:prstGeom prst="ellipse">
            <a:avLst/>
          </a:prstGeom>
          <a:solidFill>
            <a:srgbClr val="9B0D68"/>
          </a:solidFill>
          <a:ln>
            <a:solidFill>
              <a:srgbClr val="9B0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1196</Words>
  <Application>Microsoft Office PowerPoint</Application>
  <PresentationFormat>Произвольный</PresentationFormat>
  <Paragraphs>188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 здоровья мужчины.cdr</dc:title>
  <dc:creator>Alla</dc:creator>
  <cp:lastModifiedBy>Гогина Екатерина</cp:lastModifiedBy>
  <cp:revision>25</cp:revision>
  <dcterms:created xsi:type="dcterms:W3CDTF">2017-01-23T08:15:03Z</dcterms:created>
  <dcterms:modified xsi:type="dcterms:W3CDTF">2017-01-25T11:21:37Z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2015-11-20T00:00:00Z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2017-01-23T00:00:00Z</vt:filetime>
  </property>
</Properties>
</file>